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handoutMasterIdLst>
    <p:handoutMasterId r:id="rId15"/>
  </p:handoutMasterIdLst>
  <p:sldIdLst>
    <p:sldId id="258" r:id="rId7"/>
    <p:sldId id="260" r:id="rId8"/>
    <p:sldId id="261" r:id="rId9"/>
    <p:sldId id="262" r:id="rId10"/>
    <p:sldId id="263" r:id="rId11"/>
    <p:sldId id="267" r:id="rId12"/>
    <p:sldId id="268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useo 500" panose="02000000000000000000" pitchFamily="50" charset="0"/>
      <p:regular r:id="rId20"/>
      <p:italic r:id="rId21"/>
    </p:embeddedFont>
    <p:embeddedFont>
      <p:font typeface="Museo Sans 500" panose="02000000000000000000" pitchFamily="50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0F90C-7052-40DB-B9FD-D01113CF2A4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D55AB22-00B5-40C7-B4DA-E8E8C5751F96}">
      <dgm:prSet phldrT="[Text]"/>
      <dgm:spPr/>
      <dgm:t>
        <a:bodyPr/>
        <a:lstStyle/>
        <a:p>
          <a:r>
            <a:rPr lang="en-US" dirty="0"/>
            <a:t>Functional Zero</a:t>
          </a:r>
        </a:p>
      </dgm:t>
    </dgm:pt>
    <dgm:pt modelId="{8C6FF01E-BA66-4629-A7BC-834428E9715E}" type="parTrans" cxnId="{E32F8AA5-B5F9-4202-B9D8-4BEB0F896B74}">
      <dgm:prSet/>
      <dgm:spPr/>
      <dgm:t>
        <a:bodyPr/>
        <a:lstStyle/>
        <a:p>
          <a:endParaRPr lang="en-US"/>
        </a:p>
      </dgm:t>
    </dgm:pt>
    <dgm:pt modelId="{A5A35E88-1869-4119-8C1F-4C49685C348B}" type="sibTrans" cxnId="{E32F8AA5-B5F9-4202-B9D8-4BEB0F896B74}">
      <dgm:prSet/>
      <dgm:spPr/>
      <dgm:t>
        <a:bodyPr/>
        <a:lstStyle/>
        <a:p>
          <a:endParaRPr lang="en-US"/>
        </a:p>
      </dgm:t>
    </dgm:pt>
    <dgm:pt modelId="{11DCB812-035C-4A13-ABD8-4A3725F0EEF4}">
      <dgm:prSet phldrT="[Text]"/>
      <dgm:spPr/>
      <dgm:t>
        <a:bodyPr/>
        <a:lstStyle/>
        <a:p>
          <a:r>
            <a:rPr lang="en-US" dirty="0"/>
            <a:t>Absolute Zero</a:t>
          </a:r>
        </a:p>
      </dgm:t>
    </dgm:pt>
    <dgm:pt modelId="{2B2E3A5C-B417-4576-928F-7BB5BC2BCC0D}" type="parTrans" cxnId="{B2AB782F-5EBB-4C46-839B-8802E435447E}">
      <dgm:prSet/>
      <dgm:spPr/>
      <dgm:t>
        <a:bodyPr/>
        <a:lstStyle/>
        <a:p>
          <a:endParaRPr lang="en-US"/>
        </a:p>
      </dgm:t>
    </dgm:pt>
    <dgm:pt modelId="{DD274CC5-E0C7-4B9E-BD7A-18985BB8CFF8}" type="sibTrans" cxnId="{B2AB782F-5EBB-4C46-839B-8802E435447E}">
      <dgm:prSet/>
      <dgm:spPr/>
      <dgm:t>
        <a:bodyPr/>
        <a:lstStyle/>
        <a:p>
          <a:endParaRPr lang="en-US"/>
        </a:p>
      </dgm:t>
    </dgm:pt>
    <dgm:pt modelId="{500F82DA-1947-49A0-9AE6-417054A5C280}" type="pres">
      <dgm:prSet presAssocID="{E230F90C-7052-40DB-B9FD-D01113CF2A4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5182408-587E-4763-A3BE-5B4AE5FCE252}" type="pres">
      <dgm:prSet presAssocID="{DD55AB22-00B5-40C7-B4DA-E8E8C5751F96}" presName="Accent1" presStyleCnt="0"/>
      <dgm:spPr/>
    </dgm:pt>
    <dgm:pt modelId="{CD46562C-1336-4CFD-90EC-E8F3D596A918}" type="pres">
      <dgm:prSet presAssocID="{DD55AB22-00B5-40C7-B4DA-E8E8C5751F96}" presName="Accent" presStyleLbl="node1" presStyleIdx="0" presStyleCnt="2"/>
      <dgm:spPr/>
    </dgm:pt>
    <dgm:pt modelId="{E4FCECA5-BC0B-4FBA-9221-4FC18FB59F0A}" type="pres">
      <dgm:prSet presAssocID="{DD55AB22-00B5-40C7-B4DA-E8E8C5751F96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19FCA032-C4DF-4E25-ADF4-A1368277C95F}" type="pres">
      <dgm:prSet presAssocID="{11DCB812-035C-4A13-ABD8-4A3725F0EEF4}" presName="Accent2" presStyleCnt="0"/>
      <dgm:spPr/>
    </dgm:pt>
    <dgm:pt modelId="{D85D1F59-7688-4E32-8DDD-12937B3BA013}" type="pres">
      <dgm:prSet presAssocID="{11DCB812-035C-4A13-ABD8-4A3725F0EEF4}" presName="Accent" presStyleLbl="node1" presStyleIdx="1" presStyleCnt="2"/>
      <dgm:spPr/>
    </dgm:pt>
    <dgm:pt modelId="{FCD66AC0-F566-487B-9A15-8A482450F7B0}" type="pres">
      <dgm:prSet presAssocID="{11DCB812-035C-4A13-ABD8-4A3725F0EEF4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B2AB782F-5EBB-4C46-839B-8802E435447E}" srcId="{E230F90C-7052-40DB-B9FD-D01113CF2A43}" destId="{11DCB812-035C-4A13-ABD8-4A3725F0EEF4}" srcOrd="1" destOrd="0" parTransId="{2B2E3A5C-B417-4576-928F-7BB5BC2BCC0D}" sibTransId="{DD274CC5-E0C7-4B9E-BD7A-18985BB8CFF8}"/>
    <dgm:cxn modelId="{A5D4C307-FAC5-42E5-A336-9E7975626936}" type="presOf" srcId="{E230F90C-7052-40DB-B9FD-D01113CF2A43}" destId="{500F82DA-1947-49A0-9AE6-417054A5C280}" srcOrd="0" destOrd="0" presId="urn:microsoft.com/office/officeart/2009/layout/CircleArrowProcess"/>
    <dgm:cxn modelId="{00644E49-6120-4E28-9F78-E0494C1F529B}" type="presOf" srcId="{DD55AB22-00B5-40C7-B4DA-E8E8C5751F96}" destId="{E4FCECA5-BC0B-4FBA-9221-4FC18FB59F0A}" srcOrd="0" destOrd="0" presId="urn:microsoft.com/office/officeart/2009/layout/CircleArrowProcess"/>
    <dgm:cxn modelId="{6330784C-80AC-4D15-BECF-B6C1562E6B39}" type="presOf" srcId="{11DCB812-035C-4A13-ABD8-4A3725F0EEF4}" destId="{FCD66AC0-F566-487B-9A15-8A482450F7B0}" srcOrd="0" destOrd="0" presId="urn:microsoft.com/office/officeart/2009/layout/CircleArrowProcess"/>
    <dgm:cxn modelId="{E32F8AA5-B5F9-4202-B9D8-4BEB0F896B74}" srcId="{E230F90C-7052-40DB-B9FD-D01113CF2A43}" destId="{DD55AB22-00B5-40C7-B4DA-E8E8C5751F96}" srcOrd="0" destOrd="0" parTransId="{8C6FF01E-BA66-4629-A7BC-834428E9715E}" sibTransId="{A5A35E88-1869-4119-8C1F-4C49685C348B}"/>
    <dgm:cxn modelId="{80B4D2CA-65E1-4CA1-AD90-A642CE0B18E4}" type="presParOf" srcId="{500F82DA-1947-49A0-9AE6-417054A5C280}" destId="{95182408-587E-4763-A3BE-5B4AE5FCE252}" srcOrd="0" destOrd="0" presId="urn:microsoft.com/office/officeart/2009/layout/CircleArrowProcess"/>
    <dgm:cxn modelId="{E4C967E1-428B-48EA-A8F0-BDDB7F4A1C88}" type="presParOf" srcId="{95182408-587E-4763-A3BE-5B4AE5FCE252}" destId="{CD46562C-1336-4CFD-90EC-E8F3D596A918}" srcOrd="0" destOrd="0" presId="urn:microsoft.com/office/officeart/2009/layout/CircleArrowProcess"/>
    <dgm:cxn modelId="{5966901F-570A-4C07-918B-3ACA5CDB9927}" type="presParOf" srcId="{500F82DA-1947-49A0-9AE6-417054A5C280}" destId="{E4FCECA5-BC0B-4FBA-9221-4FC18FB59F0A}" srcOrd="1" destOrd="0" presId="urn:microsoft.com/office/officeart/2009/layout/CircleArrowProcess"/>
    <dgm:cxn modelId="{07C0C172-B3D4-4808-A2A9-91D4E42E241F}" type="presParOf" srcId="{500F82DA-1947-49A0-9AE6-417054A5C280}" destId="{19FCA032-C4DF-4E25-ADF4-A1368277C95F}" srcOrd="2" destOrd="0" presId="urn:microsoft.com/office/officeart/2009/layout/CircleArrowProcess"/>
    <dgm:cxn modelId="{D17E2A45-D4F8-46C6-AFD0-61C3E0B5D2D2}" type="presParOf" srcId="{19FCA032-C4DF-4E25-ADF4-A1368277C95F}" destId="{D85D1F59-7688-4E32-8DDD-12937B3BA013}" srcOrd="0" destOrd="0" presId="urn:microsoft.com/office/officeart/2009/layout/CircleArrowProcess"/>
    <dgm:cxn modelId="{FC8A54AE-9C3F-470A-9B29-17FBAAF456B1}" type="presParOf" srcId="{500F82DA-1947-49A0-9AE6-417054A5C280}" destId="{FCD66AC0-F566-487B-9A15-8A482450F7B0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6562C-1336-4CFD-90EC-E8F3D596A918}">
      <dsp:nvSpPr>
        <dsp:cNvPr id="0" name=""/>
        <dsp:cNvSpPr/>
      </dsp:nvSpPr>
      <dsp:spPr>
        <a:xfrm>
          <a:off x="2424090" y="0"/>
          <a:ext cx="3260040" cy="32601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CECA5-BC0B-4FBA-9221-4FC18FB59F0A}">
      <dsp:nvSpPr>
        <dsp:cNvPr id="0" name=""/>
        <dsp:cNvSpPr/>
      </dsp:nvSpPr>
      <dsp:spPr>
        <a:xfrm>
          <a:off x="3144099" y="1180300"/>
          <a:ext cx="1818846" cy="90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Functional Zero</a:t>
          </a:r>
        </a:p>
      </dsp:txBody>
      <dsp:txXfrm>
        <a:off x="3144099" y="1180300"/>
        <a:ext cx="1818846" cy="909315"/>
      </dsp:txXfrm>
    </dsp:sp>
    <dsp:sp modelId="{D85D1F59-7688-4E32-8DDD-12937B3BA013}">
      <dsp:nvSpPr>
        <dsp:cNvPr id="0" name=""/>
        <dsp:cNvSpPr/>
      </dsp:nvSpPr>
      <dsp:spPr>
        <a:xfrm>
          <a:off x="1751141" y="2089616"/>
          <a:ext cx="2800623" cy="280180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66AC0-F566-487B-9A15-8A482450F7B0}">
      <dsp:nvSpPr>
        <dsp:cNvPr id="0" name=""/>
        <dsp:cNvSpPr/>
      </dsp:nvSpPr>
      <dsp:spPr>
        <a:xfrm>
          <a:off x="2234676" y="3057140"/>
          <a:ext cx="1818846" cy="90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Absolute Zero</a:t>
          </a:r>
        </a:p>
      </dsp:txBody>
      <dsp:txXfrm>
        <a:off x="2234676" y="3057140"/>
        <a:ext cx="1818846" cy="909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2BF09-8070-4058-B0B6-986CC24D83DF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24107-BA23-423E-BB7C-EB0650501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201" y="4640224"/>
            <a:ext cx="11179495" cy="388977"/>
          </a:xfrm>
        </p:spPr>
        <p:txBody>
          <a:bodyPr>
            <a:noAutofit/>
          </a:bodyPr>
          <a:lstStyle>
            <a:lvl1pPr marL="0" indent="0" algn="l">
              <a:buNone/>
              <a:defRPr sz="2800" spc="0">
                <a:solidFill>
                  <a:schemeClr val="tx2"/>
                </a:solidFill>
                <a:latin typeface="Museo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51781"/>
          <a:stretch/>
        </p:blipFill>
        <p:spPr>
          <a:xfrm>
            <a:off x="453202" y="278580"/>
            <a:ext cx="1122355" cy="111593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3201" y="2531222"/>
            <a:ext cx="11179495" cy="1806317"/>
          </a:xfrm>
        </p:spPr>
        <p:txBody>
          <a:bodyPr>
            <a:noAutofit/>
          </a:bodyPr>
          <a:lstStyle>
            <a:lvl1pPr algn="l">
              <a:defRPr sz="7000" spc="0"/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0930"/>
          <a:stretch/>
        </p:blipFill>
        <p:spPr>
          <a:xfrm>
            <a:off x="10490533" y="5383160"/>
            <a:ext cx="1142163" cy="11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2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2967" y="6228750"/>
            <a:ext cx="5386917" cy="33972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Museo 500" panose="02000000000000000000" pitchFamily="50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6438936" y="6228749"/>
            <a:ext cx="5386917" cy="33972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accent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crisis.org.uk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452967" y="604839"/>
            <a:ext cx="5386917" cy="41507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Museo 500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453201" y="1401763"/>
            <a:ext cx="5386683" cy="46529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Museo Sans 500" panose="02000000000000000000" pitchFamily="50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Body copy.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6438702" y="605694"/>
            <a:ext cx="5386917" cy="41507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accent1"/>
                </a:solidFill>
                <a:latin typeface="Museo 500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6438936" y="1402618"/>
            <a:ext cx="5386683" cy="46529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Museo Sans 500" panose="02000000000000000000" pitchFamily="50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Body copy.</a:t>
            </a:r>
          </a:p>
        </p:txBody>
      </p:sp>
    </p:spTree>
    <p:extLst>
      <p:ext uri="{BB962C8B-B14F-4D97-AF65-F5344CB8AC3E}">
        <p14:creationId xmlns:p14="http://schemas.microsoft.com/office/powerpoint/2010/main" val="298438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2967" y="6228750"/>
            <a:ext cx="5386917" cy="33972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Museo 500" panose="02000000000000000000" pitchFamily="50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6438936" y="6228749"/>
            <a:ext cx="5386917" cy="33972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accent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crisis.org.uk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2967" y="2262554"/>
            <a:ext cx="11372851" cy="1582615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5000"/>
            </a:lvl2pPr>
            <a:lvl3pPr marL="914400" indent="0">
              <a:buNone/>
              <a:defRPr sz="5000"/>
            </a:lvl3pPr>
            <a:lvl4pPr marL="1371600" indent="0">
              <a:buNone/>
              <a:defRPr sz="5000"/>
            </a:lvl4pPr>
            <a:lvl5pPr marL="1828800" indent="0">
              <a:buNone/>
              <a:defRPr sz="5000"/>
            </a:lvl5pPr>
          </a:lstStyle>
          <a:p>
            <a:pPr lvl="0"/>
            <a:r>
              <a:rPr lang="en-US"/>
              <a:t>“Quote.”</a:t>
            </a:r>
          </a:p>
        </p:txBody>
      </p:sp>
    </p:spTree>
    <p:extLst>
      <p:ext uri="{BB962C8B-B14F-4D97-AF65-F5344CB8AC3E}">
        <p14:creationId xmlns:p14="http://schemas.microsoft.com/office/powerpoint/2010/main" val="2438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v</a:t>
            </a:r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635834" y="2262554"/>
            <a:ext cx="4257304" cy="2256007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5000"/>
            </a:lvl2pPr>
            <a:lvl3pPr marL="914400" indent="0">
              <a:buNone/>
              <a:defRPr sz="5000"/>
            </a:lvl3pPr>
            <a:lvl4pPr marL="1371600" indent="0">
              <a:buNone/>
              <a:defRPr sz="5000"/>
            </a:lvl4pPr>
            <a:lvl5pPr marL="1828800" indent="0">
              <a:buNone/>
              <a:defRPr sz="5000"/>
            </a:lvl5pPr>
          </a:lstStyle>
          <a:p>
            <a:pPr lvl="0"/>
            <a:r>
              <a:rPr lang="en-US"/>
              <a:t>“Quote.”</a:t>
            </a:r>
          </a:p>
        </p:txBody>
      </p:sp>
    </p:spTree>
    <p:extLst>
      <p:ext uri="{BB962C8B-B14F-4D97-AF65-F5344CB8AC3E}">
        <p14:creationId xmlns:p14="http://schemas.microsoft.com/office/powerpoint/2010/main" val="158500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3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2967" y="6228750"/>
            <a:ext cx="5386917" cy="33972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6438936" y="6228749"/>
            <a:ext cx="5386917" cy="33972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accent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crisis.org.uk</a:t>
            </a:r>
          </a:p>
        </p:txBody>
      </p:sp>
    </p:spTree>
    <p:extLst>
      <p:ext uri="{BB962C8B-B14F-4D97-AF65-F5344CB8AC3E}">
        <p14:creationId xmlns:p14="http://schemas.microsoft.com/office/powerpoint/2010/main" val="5055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452967" y="604838"/>
            <a:ext cx="5386917" cy="55403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Museo Sans 500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7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2967" y="6228750"/>
            <a:ext cx="5386917" cy="33972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Museo 500" panose="02000000000000000000" pitchFamily="50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6438936" y="6228749"/>
            <a:ext cx="5386917" cy="33972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accent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crisis.org.uk</a:t>
            </a:r>
          </a:p>
        </p:txBody>
      </p:sp>
      <p:sp>
        <p:nvSpPr>
          <p:cNvPr id="9" name="Chart Placeholder 9"/>
          <p:cNvSpPr>
            <a:spLocks noGrp="1"/>
          </p:cNvSpPr>
          <p:nvPr>
            <p:ph type="chart" sz="quarter" idx="17"/>
          </p:nvPr>
        </p:nvSpPr>
        <p:spPr>
          <a:xfrm>
            <a:off x="452967" y="1319213"/>
            <a:ext cx="11372851" cy="4741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21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53201" y="2844225"/>
            <a:ext cx="113167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spc="0">
                <a:solidFill>
                  <a:schemeClr val="bg1"/>
                </a:solidFill>
                <a:latin typeface="Museo 500" panose="02000000000000000000" pitchFamily="50" charset="0"/>
              </a:rPr>
              <a:t>Thank you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302207" y="6151566"/>
            <a:ext cx="119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crisis.org.uk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50290"/>
          <a:stretch/>
        </p:blipFill>
        <p:spPr>
          <a:xfrm>
            <a:off x="5405054" y="5160612"/>
            <a:ext cx="1022376" cy="9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2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3201" y="2531222"/>
            <a:ext cx="11316769" cy="1831377"/>
          </a:xfrm>
        </p:spPr>
        <p:txBody>
          <a:bodyPr>
            <a:noAutofit/>
          </a:bodyPr>
          <a:lstStyle>
            <a:lvl1pPr algn="ctr">
              <a:defRPr sz="7000" spc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203" y="4541897"/>
            <a:ext cx="11316768" cy="3889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Museo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51610"/>
          <a:stretch/>
        </p:blipFill>
        <p:spPr>
          <a:xfrm>
            <a:off x="5511844" y="1229033"/>
            <a:ext cx="1168311" cy="11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4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>
              <a:defRPr sz="2000">
                <a:latin typeface="Museo Sans 500" panose="020000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452967" y="604838"/>
            <a:ext cx="5386917" cy="55403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Museo 500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2967" y="6228750"/>
            <a:ext cx="5386917" cy="33972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Museo 500" panose="02000000000000000000" pitchFamily="50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453201" y="1401763"/>
            <a:ext cx="5386683" cy="46529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Museo Sans 500" panose="02000000000000000000" pitchFamily="50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13199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2967" y="6228750"/>
            <a:ext cx="5386917" cy="33972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6438936" y="6228749"/>
            <a:ext cx="5386917" cy="33972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accent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crisis.org.uk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2967" y="620713"/>
            <a:ext cx="11372851" cy="5257800"/>
          </a:xfrm>
        </p:spPr>
        <p:txBody>
          <a:bodyPr>
            <a:normAutofit/>
          </a:bodyPr>
          <a:lstStyle>
            <a:lvl1pPr marL="342900" indent="-342900" algn="l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Body copy for bullet point list.</a:t>
            </a:r>
          </a:p>
        </p:txBody>
      </p:sp>
    </p:spTree>
    <p:extLst>
      <p:ext uri="{BB962C8B-B14F-4D97-AF65-F5344CB8AC3E}">
        <p14:creationId xmlns:p14="http://schemas.microsoft.com/office/powerpoint/2010/main" val="94417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53201" y="2879767"/>
            <a:ext cx="11316769" cy="523747"/>
          </a:xfrm>
        </p:spPr>
        <p:txBody>
          <a:bodyPr>
            <a:noAutofit/>
          </a:bodyPr>
          <a:lstStyle>
            <a:lvl1pPr algn="ctr">
              <a:defRPr sz="5000" spc="0" baseline="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/>
              <a:t>New Section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203" y="3566239"/>
            <a:ext cx="11316768" cy="3889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71177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3201" y="2879767"/>
            <a:ext cx="11316769" cy="523747"/>
          </a:xfrm>
        </p:spPr>
        <p:txBody>
          <a:bodyPr>
            <a:noAutofit/>
          </a:bodyPr>
          <a:lstStyle>
            <a:lvl1pPr algn="ctr">
              <a:defRPr sz="5000" spc="0" baseline="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/>
              <a:t>New Section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203" y="3566239"/>
            <a:ext cx="11316768" cy="3889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2215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3201" y="2879767"/>
            <a:ext cx="11316769" cy="523747"/>
          </a:xfrm>
        </p:spPr>
        <p:txBody>
          <a:bodyPr>
            <a:noAutofit/>
          </a:bodyPr>
          <a:lstStyle>
            <a:lvl1pPr algn="ctr">
              <a:defRPr sz="5000" spc="0" baseline="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/>
              <a:t>New Section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203" y="3566239"/>
            <a:ext cx="11316768" cy="3889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83516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3201" y="2879767"/>
            <a:ext cx="11316769" cy="523747"/>
          </a:xfrm>
        </p:spPr>
        <p:txBody>
          <a:bodyPr>
            <a:noAutofit/>
          </a:bodyPr>
          <a:lstStyle>
            <a:lvl1pPr algn="ctr">
              <a:defRPr sz="5000" spc="0" baseline="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/>
              <a:t>New 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203" y="3566239"/>
            <a:ext cx="11316768" cy="3889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19847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3201" y="2879767"/>
            <a:ext cx="11316769" cy="523747"/>
          </a:xfrm>
        </p:spPr>
        <p:txBody>
          <a:bodyPr>
            <a:noAutofit/>
          </a:bodyPr>
          <a:lstStyle>
            <a:lvl1pPr algn="ctr">
              <a:defRPr sz="5000" spc="0" baseline="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/>
              <a:t>New 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203" y="3566239"/>
            <a:ext cx="11316768" cy="3889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17823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4DE0-E442-4803-ACA5-19677F414862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6933-5457-4248-8918-B63EB246E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0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1" r:id="rId13"/>
    <p:sldLayoutId id="2147483660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3201" y="4640223"/>
            <a:ext cx="11179495" cy="1201283"/>
          </a:xfrm>
        </p:spPr>
        <p:txBody>
          <a:bodyPr/>
          <a:lstStyle/>
          <a:p>
            <a:r>
              <a:rPr lang="en-GB" dirty="0"/>
              <a:t>Matt Downie, Director of Policy and External Affairs, Crisis</a:t>
            </a:r>
          </a:p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April 2017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to define ‘ending homelessness’?</a:t>
            </a:r>
          </a:p>
        </p:txBody>
      </p:sp>
    </p:spTree>
    <p:extLst>
      <p:ext uri="{BB962C8B-B14F-4D97-AF65-F5344CB8AC3E}">
        <p14:creationId xmlns:p14="http://schemas.microsoft.com/office/powerpoint/2010/main" val="349386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Why a definition matters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Shared ambition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Efficiency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Challenge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Political ownership</a:t>
            </a: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4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881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2967" y="604838"/>
            <a:ext cx="5386917" cy="966510"/>
          </a:xfrm>
        </p:spPr>
        <p:txBody>
          <a:bodyPr>
            <a:normAutofit/>
          </a:bodyPr>
          <a:lstStyle/>
          <a:p>
            <a:r>
              <a:rPr lang="en-GB" dirty="0"/>
              <a:t>What to consider in a proposed definition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3201" y="1979719"/>
            <a:ext cx="5386683" cy="407500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The reality for homelessness people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Existing systems and context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Political audience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Framing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887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Functional Zero vs. Absolute Zero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2529611"/>
              </p:ext>
            </p:extLst>
          </p:nvPr>
        </p:nvGraphicFramePr>
        <p:xfrm>
          <a:off x="2032000" y="1246909"/>
          <a:ext cx="7435273" cy="489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2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Our proposed definition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9673" y="1401763"/>
            <a:ext cx="10594109" cy="4652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No one sleeping rough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No one living in shelters, hostels or other emergency accommodation without a plan to move into suitable housing within an appropriate timescale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No one living in dangerous or insecure accommodation or situations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No one homeless as a result of leaving the care system, prison, or other state institution 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Everyone at immediate risk of homelessness gets the help that prevents it happening</a:t>
            </a:r>
          </a:p>
        </p:txBody>
      </p:sp>
    </p:spTree>
    <p:extLst>
      <p:ext uri="{BB962C8B-B14F-4D97-AF65-F5344CB8AC3E}">
        <p14:creationId xmlns:p14="http://schemas.microsoft.com/office/powerpoint/2010/main" val="30855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157924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8545" y="2013527"/>
            <a:ext cx="11179495" cy="3195782"/>
          </a:xfrm>
        </p:spPr>
        <p:txBody>
          <a:bodyPr/>
          <a:lstStyle/>
          <a:p>
            <a:br>
              <a:rPr lang="en-GB" sz="4800" dirty="0"/>
            </a:br>
            <a:r>
              <a:rPr lang="en-GB" sz="4800" dirty="0"/>
              <a:t>Contact us: 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Matt Downie, Director of Policy and External Affairs</a:t>
            </a:r>
            <a:br>
              <a:rPr lang="en-GB" sz="4800" dirty="0"/>
            </a:br>
            <a:r>
              <a:rPr lang="en-GB" sz="4800" dirty="0">
                <a:solidFill>
                  <a:srgbClr val="C00000"/>
                </a:solidFill>
              </a:rPr>
              <a:t>Email: matthew.downie@crisis.org.uk</a:t>
            </a:r>
            <a:br>
              <a:rPr lang="en-GB" sz="4800" dirty="0"/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36739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88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isis Brand">
      <a:dk1>
        <a:srgbClr val="404041"/>
      </a:dk1>
      <a:lt1>
        <a:srgbClr val="FFFFFF"/>
      </a:lt1>
      <a:dk2>
        <a:srgbClr val="404041"/>
      </a:dk2>
      <a:lt2>
        <a:srgbClr val="FFFFFF"/>
      </a:lt2>
      <a:accent1>
        <a:srgbClr val="EB2227"/>
      </a:accent1>
      <a:accent2>
        <a:srgbClr val="EF5E44"/>
      </a:accent2>
      <a:accent3>
        <a:srgbClr val="404041"/>
      </a:accent3>
      <a:accent4>
        <a:srgbClr val="636466"/>
      </a:accent4>
      <a:accent5>
        <a:srgbClr val="A0A1A4"/>
      </a:accent5>
      <a:accent6>
        <a:srgbClr val="D9D9DA"/>
      </a:accent6>
      <a:hlink>
        <a:srgbClr val="EB2227"/>
      </a:hlink>
      <a:folHlink>
        <a:srgbClr val="A0A1A4"/>
      </a:folHlink>
    </a:clrScheme>
    <a:fontScheme name="Crisis Brand">
      <a:majorFont>
        <a:latin typeface="Museo 500"/>
        <a:ea typeface=""/>
        <a:cs typeface=""/>
      </a:majorFont>
      <a:minorFont>
        <a:latin typeface="Museo Sans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baeb117a2e443b4a79451f1774477b0 xmlns="4962a674-d2c0-4423-af6f-36eae4b71c17">
      <Terms xmlns="http://schemas.microsoft.com/office/infopath/2007/PartnerControls"/>
    </ibaeb117a2e443b4a79451f1774477b0>
    <TaxCatchAll xmlns="4962a674-d2c0-4423-af6f-36eae4b71c17"/>
    <Document_x0020_Type_x0020_-_x0020_Event xmlns="d1bab270-b76a-478b-9ec9-8ce5a29b5e8b" xsi:nil="true"/>
    <Event_x0020_Date xmlns="d1bab270-b76a-478b-9ec9-8ce5a29b5e8b">2017-04-19T23:00:00+00:00</Event_x0020_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>https://crisisuk.sharepoint.com/sites/contentTypeHub/_cts/Crisis Document/885e71ddb621dff4customXsn.xsn</xsnLocation>
  <cached>True</cached>
  <openByDefault>False</openByDefault>
  <xsnScope>https://crisisuk.sharepoint.com/sites/contentTypeHub</xsnScope>
</customXsn>
</file>

<file path=customXml/item4.xml><?xml version="1.0" encoding="utf-8"?>
<?mso-contentType ?>
<SharedContentType xmlns="Microsoft.SharePoint.Taxonomy.ContentTypeSync" SourceId="a860cccc-d6c3-4f13-a929-dff30c4eb155" ContentTypeId="0x01010083B6874506B48F4EA8BEAFE94983029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vent Document" ma:contentTypeID="0x01010083B6874506B48F4EA8BEAFE94983029000486E363504DC8B408AB446F950A2B4A000FC2C47261A33AC42B09066C509861013" ma:contentTypeVersion="7" ma:contentTypeDescription="" ma:contentTypeScope="" ma:versionID="28c85b7f244e7cc038c3852029885e8f">
  <xsd:schema xmlns:xsd="http://www.w3.org/2001/XMLSchema" xmlns:xs="http://www.w3.org/2001/XMLSchema" xmlns:p="http://schemas.microsoft.com/office/2006/metadata/properties" xmlns:ns2="4962a674-d2c0-4423-af6f-36eae4b71c17" xmlns:ns3="d1bab270-b76a-478b-9ec9-8ce5a29b5e8b" xmlns:ns4="73b13aca-23f3-4d4f-9474-236f81cf0c16" targetNamespace="http://schemas.microsoft.com/office/2006/metadata/properties" ma:root="true" ma:fieldsID="9f0265c467e031fce9af05d748b38f4b" ns2:_="" ns3:_="" ns4:_="">
    <xsd:import namespace="4962a674-d2c0-4423-af6f-36eae4b71c17"/>
    <xsd:import namespace="d1bab270-b76a-478b-9ec9-8ce5a29b5e8b"/>
    <xsd:import namespace="73b13aca-23f3-4d4f-9474-236f81cf0c16"/>
    <xsd:element name="properties">
      <xsd:complexType>
        <xsd:sequence>
          <xsd:element name="documentManagement">
            <xsd:complexType>
              <xsd:all>
                <xsd:element ref="ns2:ibaeb117a2e443b4a79451f1774477b0" minOccurs="0"/>
                <xsd:element ref="ns2:TaxCatchAll" minOccurs="0"/>
                <xsd:element ref="ns2:TaxCatchAllLabel" minOccurs="0"/>
                <xsd:element ref="ns3:Document_x0020_Type_x0020_-_x0020_Event" minOccurs="0"/>
                <xsd:element ref="ns3:Event_x0020_Dat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2a674-d2c0-4423-af6f-36eae4b71c17" elementFormDefault="qualified">
    <xsd:import namespace="http://schemas.microsoft.com/office/2006/documentManagement/types"/>
    <xsd:import namespace="http://schemas.microsoft.com/office/infopath/2007/PartnerControls"/>
    <xsd:element name="ibaeb117a2e443b4a79451f1774477b0" ma:index="8" nillable="true" ma:taxonomy="true" ma:internalName="ibaeb117a2e443b4a79451f1774477b0" ma:taxonomyFieldName="Office_x0020_Location" ma:displayName="Office Location" ma:readOnly="false" ma:default="" ma:fieldId="{2baeb117-a2e4-43b4-a794-51f1774477b0}" ma:sspId="a860cccc-d6c3-4f13-a929-dff30c4eb155" ma:termSetId="1c217d42-12c5-4de0-b74f-f5c5e06ea1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bd4156e-ff68-44c4-9bad-43688dcb1b08}" ma:internalName="TaxCatchAll" ma:showField="CatchAllData" ma:web="73b13aca-23f3-4d4f-9474-236f81cf0c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bd4156e-ff68-44c4-9bad-43688dcb1b08}" ma:internalName="TaxCatchAllLabel" ma:readOnly="true" ma:showField="CatchAllDataLabel" ma:web="73b13aca-23f3-4d4f-9474-236f81cf0c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ab270-b76a-478b-9ec9-8ce5a29b5e8b" elementFormDefault="qualified">
    <xsd:import namespace="http://schemas.microsoft.com/office/2006/documentManagement/types"/>
    <xsd:import namespace="http://schemas.microsoft.com/office/infopath/2007/PartnerControls"/>
    <xsd:element name="Document_x0020_Type_x0020_-_x0020_Event" ma:index="12" nillable="true" ma:displayName="Document Type - Event" ma:format="Dropdown" ma:internalName="Document_x0020_Type_x0020__x002d__x0020_Event">
      <xsd:simpleType>
        <xsd:restriction base="dms:Choice">
          <xsd:enumeration value="Agenda"/>
          <xsd:enumeration value="Brief"/>
          <xsd:enumeration value="Contract"/>
          <xsd:enumeration value="Invitations List"/>
          <xsd:enumeration value="Invite"/>
          <xsd:enumeration value="Minutes"/>
          <xsd:enumeration value="Speech"/>
          <xsd:enumeration value="Plan"/>
        </xsd:restriction>
      </xsd:simpleType>
    </xsd:element>
    <xsd:element name="Event_x0020_Date" ma:index="13" nillable="true" ma:displayName="Event Date" ma:format="DateOnly" ma:hidden="true" ma:internalName="Event_x0020_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13aca-23f3-4d4f-9474-236f81cf0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59212-239E-4847-B611-E9B4E6562FFC}">
  <ds:schemaRefs>
    <ds:schemaRef ds:uri="d1bab270-b76a-478b-9ec9-8ce5a29b5e8b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73b13aca-23f3-4d4f-9474-236f81cf0c16"/>
    <ds:schemaRef ds:uri="http://purl.org/dc/elements/1.1/"/>
    <ds:schemaRef ds:uri="4962a674-d2c0-4423-af6f-36eae4b71c1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3BE916-480C-4200-A2F5-9CC5CA7F45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2F195-0C51-403E-A874-E3822EFC75A5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F6CF32A8-DA17-4BDC-AE90-8F857CEA697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C23487D-99B3-4DC4-8C5E-6D5384534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62a674-d2c0-4423-af6f-36eae4b71c17"/>
    <ds:schemaRef ds:uri="d1bab270-b76a-478b-9ec9-8ce5a29b5e8b"/>
    <ds:schemaRef ds:uri="73b13aca-23f3-4d4f-9474-236f81cf0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Museo 500</vt:lpstr>
      <vt:lpstr>Museo Sans 500</vt:lpstr>
      <vt:lpstr>Office Theme</vt:lpstr>
      <vt:lpstr>How to define ‘ending homelessness’?</vt:lpstr>
      <vt:lpstr>PowerPoint Presentation</vt:lpstr>
      <vt:lpstr>PowerPoint Presentation</vt:lpstr>
      <vt:lpstr>PowerPoint Presentation</vt:lpstr>
      <vt:lpstr>PowerPoint Presentation</vt:lpstr>
      <vt:lpstr>What do you think?</vt:lpstr>
      <vt:lpstr> Contact us:   Matt Downie, Director of Policy and External Affairs Email: matthew.downie@crisis.org.uk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PowerPoint presentation template</dc:title>
  <dc:creator>Disha Bhatt</dc:creator>
  <cp:lastModifiedBy>Disha Bhatt</cp:lastModifiedBy>
  <cp:revision>10</cp:revision>
  <dcterms:modified xsi:type="dcterms:W3CDTF">2017-05-09T12:03:49Z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0x01010083B6874506B48F4EA8BEAFE94983029000486E363504DC8B408AB446F950A2B4A000FC2C47261A33AC42B09066C509861013</vt:lpwstr>
  </property>
  <property fmtid="{D5CDD505-2E9C-101B-9397-08002B2CF9AE}" pid="3" name="Office Location">
    <vt:lpwstr/>
  </property>
</Properties>
</file>