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9.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0.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1.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2.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3.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6"/>
    <p:sldMasterId id="2147483909" r:id="rId7"/>
    <p:sldMasterId id="2147483925" r:id="rId8"/>
    <p:sldMasterId id="2147483953" r:id="rId9"/>
    <p:sldMasterId id="2147483995" r:id="rId10"/>
    <p:sldMasterId id="2147483648" r:id="rId11"/>
  </p:sldMasterIdLst>
  <p:notesMasterIdLst>
    <p:notesMasterId r:id="rId75"/>
  </p:notesMasterIdLst>
  <p:sldIdLst>
    <p:sldId id="259" r:id="rId12"/>
    <p:sldId id="770" r:id="rId13"/>
    <p:sldId id="667" r:id="rId14"/>
    <p:sldId id="419" r:id="rId15"/>
    <p:sldId id="621" r:id="rId16"/>
    <p:sldId id="619" r:id="rId17"/>
    <p:sldId id="620" r:id="rId18"/>
    <p:sldId id="748" r:id="rId19"/>
    <p:sldId id="622" r:id="rId20"/>
    <p:sldId id="623" r:id="rId21"/>
    <p:sldId id="761" r:id="rId22"/>
    <p:sldId id="749" r:id="rId23"/>
    <p:sldId id="625" r:id="rId24"/>
    <p:sldId id="627" r:id="rId25"/>
    <p:sldId id="630" r:id="rId26"/>
    <p:sldId id="762" r:id="rId27"/>
    <p:sldId id="631" r:id="rId28"/>
    <p:sldId id="645" r:id="rId29"/>
    <p:sldId id="646" r:id="rId30"/>
    <p:sldId id="759" r:id="rId31"/>
    <p:sldId id="750" r:id="rId32"/>
    <p:sldId id="660" r:id="rId33"/>
    <p:sldId id="648" r:id="rId34"/>
    <p:sldId id="647" r:id="rId35"/>
    <p:sldId id="649" r:id="rId36"/>
    <p:sldId id="766" r:id="rId37"/>
    <p:sldId id="651" r:id="rId38"/>
    <p:sldId id="769" r:id="rId39"/>
    <p:sldId id="768" r:id="rId40"/>
    <p:sldId id="755" r:id="rId41"/>
    <p:sldId id="751" r:id="rId42"/>
    <p:sldId id="652" r:id="rId43"/>
    <p:sldId id="653" r:id="rId44"/>
    <p:sldId id="641" r:id="rId45"/>
    <p:sldId id="767" r:id="rId46"/>
    <p:sldId id="640" r:id="rId47"/>
    <p:sldId id="760" r:id="rId48"/>
    <p:sldId id="752" r:id="rId49"/>
    <p:sldId id="654" r:id="rId50"/>
    <p:sldId id="655" r:id="rId51"/>
    <p:sldId id="657" r:id="rId52"/>
    <p:sldId id="658" r:id="rId53"/>
    <p:sldId id="661" r:id="rId54"/>
    <p:sldId id="669" r:id="rId55"/>
    <p:sldId id="670" r:id="rId56"/>
    <p:sldId id="671" r:id="rId57"/>
    <p:sldId id="756" r:id="rId58"/>
    <p:sldId id="753" r:id="rId59"/>
    <p:sldId id="662" r:id="rId60"/>
    <p:sldId id="666" r:id="rId61"/>
    <p:sldId id="663" r:id="rId62"/>
    <p:sldId id="589" r:id="rId63"/>
    <p:sldId id="664" r:id="rId64"/>
    <p:sldId id="668" r:id="rId65"/>
    <p:sldId id="617" r:id="rId66"/>
    <p:sldId id="618" r:id="rId67"/>
    <p:sldId id="764" r:id="rId68"/>
    <p:sldId id="765" r:id="rId69"/>
    <p:sldId id="757" r:id="rId70"/>
    <p:sldId id="740" r:id="rId71"/>
    <p:sldId id="758" r:id="rId72"/>
    <p:sldId id="747" r:id="rId73"/>
    <p:sldId id="74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0" userDrawn="1">
          <p15:clr>
            <a:srgbClr val="A4A3A4"/>
          </p15:clr>
        </p15:guide>
        <p15:guide id="2" orient="horz" pos="2659" userDrawn="1">
          <p15:clr>
            <a:srgbClr val="A4A3A4"/>
          </p15:clr>
        </p15:guide>
        <p15:guide id="3"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Ashford" initials="CA" lastIdx="41" clrIdx="0">
    <p:extLst>
      <p:ext uri="{19B8F6BF-5375-455C-9EA6-DF929625EA0E}">
        <p15:presenceInfo xmlns:p15="http://schemas.microsoft.com/office/powerpoint/2012/main" userId="S::catherine.ashford@crisis.org.uk::f98876f2-6e8b-4569-8578-a3dcff399b67" providerId="AD"/>
      </p:ext>
    </p:extLst>
  </p:cmAuthor>
  <p:cmAuthor id="2" name="Beka Smith" initials="BS" lastIdx="24" clrIdx="1">
    <p:extLst>
      <p:ext uri="{19B8F6BF-5375-455C-9EA6-DF929625EA0E}">
        <p15:presenceInfo xmlns:p15="http://schemas.microsoft.com/office/powerpoint/2012/main" userId="S::beka.smith@consumer-insight.co.uk::4a72a388-b38d-4a5b-9d3c-998e9525eb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a:srgbClr val="8BA6C3"/>
    <a:srgbClr val="FFDD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B64D78-C58B-50E3-55D7-F325DD1A0856}" v="845" dt="2021-09-28T11:51:02.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6173" autoAdjust="0"/>
  </p:normalViewPr>
  <p:slideViewPr>
    <p:cSldViewPr snapToGrid="0">
      <p:cViewPr varScale="1">
        <p:scale>
          <a:sx n="109" d="100"/>
          <a:sy n="109" d="100"/>
        </p:scale>
        <p:origin x="576" y="114"/>
      </p:cViewPr>
      <p:guideLst>
        <p:guide orient="horz" pos="1230"/>
        <p:guide orient="horz" pos="2659"/>
        <p:guide pos="3840"/>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commentAuthors" Target="commentAuthors.xml"/><Relationship Id="rId7" Type="http://schemas.openxmlformats.org/officeDocument/2006/relationships/slideMaster" Target="slideMasters/slideMaster2.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0.xml"/><Relationship Id="rId82" Type="http://schemas.microsoft.com/office/2015/10/relationships/revisionInfo" Target="revisionInfo.xml"/><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Stone" userId="c10977f0-6e95-4cc5-943a-021950460a6a" providerId="ADAL" clId="{743817D7-0832-4C26-89AF-7F511C185117}"/>
    <pc:docChg chg="custSel modSld">
      <pc:chgData name="Ruth Stone" userId="c10977f0-6e95-4cc5-943a-021950460a6a" providerId="ADAL" clId="{743817D7-0832-4C26-89AF-7F511C185117}" dt="2021-09-28T15:09:55.688" v="32" actId="2711"/>
      <pc:docMkLst>
        <pc:docMk/>
      </pc:docMkLst>
      <pc:sldChg chg="modSp mod">
        <pc:chgData name="Ruth Stone" userId="c10977f0-6e95-4cc5-943a-021950460a6a" providerId="ADAL" clId="{743817D7-0832-4C26-89AF-7F511C185117}" dt="2021-09-28T15:07:52.636" v="21" actId="2711"/>
        <pc:sldMkLst>
          <pc:docMk/>
          <pc:sldMk cId="3380434694" sldId="259"/>
        </pc:sldMkLst>
        <pc:spChg chg="mod">
          <ac:chgData name="Ruth Stone" userId="c10977f0-6e95-4cc5-943a-021950460a6a" providerId="ADAL" clId="{743817D7-0832-4C26-89AF-7F511C185117}" dt="2021-09-28T15:07:52.636" v="21" actId="2711"/>
          <ac:spMkLst>
            <pc:docMk/>
            <pc:sldMk cId="3380434694" sldId="259"/>
            <ac:spMk id="3" creationId="{444E3CB8-FC54-4694-9E59-4E5A7BAE267B}"/>
          </ac:spMkLst>
        </pc:spChg>
      </pc:sldChg>
      <pc:sldChg chg="modSp mod">
        <pc:chgData name="Ruth Stone" userId="c10977f0-6e95-4cc5-943a-021950460a6a" providerId="ADAL" clId="{743817D7-0832-4C26-89AF-7F511C185117}" dt="2021-09-28T15:07:39.873" v="20" actId="2711"/>
        <pc:sldMkLst>
          <pc:docMk/>
          <pc:sldMk cId="3009511453" sldId="667"/>
        </pc:sldMkLst>
        <pc:spChg chg="mod">
          <ac:chgData name="Ruth Stone" userId="c10977f0-6e95-4cc5-943a-021950460a6a" providerId="ADAL" clId="{743817D7-0832-4C26-89AF-7F511C185117}" dt="2021-09-28T15:07:34.786" v="19" actId="2711"/>
          <ac:spMkLst>
            <pc:docMk/>
            <pc:sldMk cId="3009511453" sldId="667"/>
            <ac:spMk id="2" creationId="{4D915788-6509-4EFB-9A6B-D27428FA738A}"/>
          </ac:spMkLst>
        </pc:spChg>
        <pc:spChg chg="mod">
          <ac:chgData name="Ruth Stone" userId="c10977f0-6e95-4cc5-943a-021950460a6a" providerId="ADAL" clId="{743817D7-0832-4C26-89AF-7F511C185117}" dt="2021-09-28T15:07:39.873" v="20" actId="2711"/>
          <ac:spMkLst>
            <pc:docMk/>
            <pc:sldMk cId="3009511453" sldId="667"/>
            <ac:spMk id="4" creationId="{590BA4CC-5F8D-475E-9DC3-2120FA6E71D2}"/>
          </ac:spMkLst>
        </pc:spChg>
      </pc:sldChg>
      <pc:sldChg chg="modSp mod">
        <pc:chgData name="Ruth Stone" userId="c10977f0-6e95-4cc5-943a-021950460a6a" providerId="ADAL" clId="{743817D7-0832-4C26-89AF-7F511C185117}" dt="2021-09-28T15:07:20.073" v="17" actId="2711"/>
        <pc:sldMkLst>
          <pc:docMk/>
          <pc:sldMk cId="2423532669" sldId="748"/>
        </pc:sldMkLst>
        <pc:spChg chg="mod">
          <ac:chgData name="Ruth Stone" userId="c10977f0-6e95-4cc5-943a-021950460a6a" providerId="ADAL" clId="{743817D7-0832-4C26-89AF-7F511C185117}" dt="2021-09-28T15:07:20.073" v="17" actId="2711"/>
          <ac:spMkLst>
            <pc:docMk/>
            <pc:sldMk cId="2423532669" sldId="748"/>
            <ac:spMk id="2" creationId="{200716A5-CCBB-494D-A974-AFDA62C69505}"/>
          </ac:spMkLst>
        </pc:spChg>
      </pc:sldChg>
      <pc:sldChg chg="modSp mod">
        <pc:chgData name="Ruth Stone" userId="c10977f0-6e95-4cc5-943a-021950460a6a" providerId="ADAL" clId="{743817D7-0832-4C26-89AF-7F511C185117}" dt="2021-09-28T15:09:06.820" v="27" actId="2711"/>
        <pc:sldMkLst>
          <pc:docMk/>
          <pc:sldMk cId="3729357523" sldId="749"/>
        </pc:sldMkLst>
        <pc:spChg chg="mod">
          <ac:chgData name="Ruth Stone" userId="c10977f0-6e95-4cc5-943a-021950460a6a" providerId="ADAL" clId="{743817D7-0832-4C26-89AF-7F511C185117}" dt="2021-09-28T15:08:53.535" v="25" actId="2711"/>
          <ac:spMkLst>
            <pc:docMk/>
            <pc:sldMk cId="3729357523" sldId="749"/>
            <ac:spMk id="2" creationId="{8C711E71-4359-4F27-B222-942176E7D9A9}"/>
          </ac:spMkLst>
        </pc:spChg>
        <pc:spChg chg="mod">
          <ac:chgData name="Ruth Stone" userId="c10977f0-6e95-4cc5-943a-021950460a6a" providerId="ADAL" clId="{743817D7-0832-4C26-89AF-7F511C185117}" dt="2021-09-28T15:09:06.820" v="27" actId="2711"/>
          <ac:spMkLst>
            <pc:docMk/>
            <pc:sldMk cId="3729357523" sldId="749"/>
            <ac:spMk id="3" creationId="{7BC4857D-8754-4D6B-AA74-C9199EE73767}"/>
          </ac:spMkLst>
        </pc:spChg>
      </pc:sldChg>
      <pc:sldChg chg="modSp mod">
        <pc:chgData name="Ruth Stone" userId="c10977f0-6e95-4cc5-943a-021950460a6a" providerId="ADAL" clId="{743817D7-0832-4C26-89AF-7F511C185117}" dt="2021-09-28T15:09:19.468" v="29" actId="2711"/>
        <pc:sldMkLst>
          <pc:docMk/>
          <pc:sldMk cId="3442514737" sldId="750"/>
        </pc:sldMkLst>
        <pc:spChg chg="mod">
          <ac:chgData name="Ruth Stone" userId="c10977f0-6e95-4cc5-943a-021950460a6a" providerId="ADAL" clId="{743817D7-0832-4C26-89AF-7F511C185117}" dt="2021-09-28T15:09:14.926" v="28" actId="2711"/>
          <ac:spMkLst>
            <pc:docMk/>
            <pc:sldMk cId="3442514737" sldId="750"/>
            <ac:spMk id="2" creationId="{6CBD35BA-79AB-45E6-A6FC-4F67B045E547}"/>
          </ac:spMkLst>
        </pc:spChg>
        <pc:spChg chg="mod">
          <ac:chgData name="Ruth Stone" userId="c10977f0-6e95-4cc5-943a-021950460a6a" providerId="ADAL" clId="{743817D7-0832-4C26-89AF-7F511C185117}" dt="2021-09-28T15:09:19.468" v="29" actId="2711"/>
          <ac:spMkLst>
            <pc:docMk/>
            <pc:sldMk cId="3442514737" sldId="750"/>
            <ac:spMk id="3" creationId="{02898E5B-F6BA-4176-A08C-005F7B7281A1}"/>
          </ac:spMkLst>
        </pc:spChg>
      </pc:sldChg>
      <pc:sldChg chg="modSp mod">
        <pc:chgData name="Ruth Stone" userId="c10977f0-6e95-4cc5-943a-021950460a6a" providerId="ADAL" clId="{743817D7-0832-4C26-89AF-7F511C185117}" dt="2021-09-28T15:09:31.205" v="30" actId="2711"/>
        <pc:sldMkLst>
          <pc:docMk/>
          <pc:sldMk cId="1978901359" sldId="751"/>
        </pc:sldMkLst>
        <pc:spChg chg="mod">
          <ac:chgData name="Ruth Stone" userId="c10977f0-6e95-4cc5-943a-021950460a6a" providerId="ADAL" clId="{743817D7-0832-4C26-89AF-7F511C185117}" dt="2021-09-28T15:09:31.205" v="30" actId="2711"/>
          <ac:spMkLst>
            <pc:docMk/>
            <pc:sldMk cId="1978901359" sldId="751"/>
            <ac:spMk id="3" creationId="{B1A4F4B8-F411-455B-9E53-52E082C92080}"/>
          </ac:spMkLst>
        </pc:spChg>
      </pc:sldChg>
      <pc:sldChg chg="modSp mod">
        <pc:chgData name="Ruth Stone" userId="c10977f0-6e95-4cc5-943a-021950460a6a" providerId="ADAL" clId="{743817D7-0832-4C26-89AF-7F511C185117}" dt="2021-09-28T15:09:44.027" v="31" actId="2711"/>
        <pc:sldMkLst>
          <pc:docMk/>
          <pc:sldMk cId="3528833995" sldId="752"/>
        </pc:sldMkLst>
        <pc:spChg chg="mod">
          <ac:chgData name="Ruth Stone" userId="c10977f0-6e95-4cc5-943a-021950460a6a" providerId="ADAL" clId="{743817D7-0832-4C26-89AF-7F511C185117}" dt="2021-09-28T15:09:44.027" v="31" actId="2711"/>
          <ac:spMkLst>
            <pc:docMk/>
            <pc:sldMk cId="3528833995" sldId="752"/>
            <ac:spMk id="3" creationId="{3C148A39-85E1-47CD-96F9-22C0AFF7163B}"/>
          </ac:spMkLst>
        </pc:spChg>
      </pc:sldChg>
      <pc:sldChg chg="modSp mod">
        <pc:chgData name="Ruth Stone" userId="c10977f0-6e95-4cc5-943a-021950460a6a" providerId="ADAL" clId="{743817D7-0832-4C26-89AF-7F511C185117}" dt="2021-09-28T15:09:55.688" v="32" actId="2711"/>
        <pc:sldMkLst>
          <pc:docMk/>
          <pc:sldMk cId="1468542256" sldId="753"/>
        </pc:sldMkLst>
        <pc:spChg chg="mod">
          <ac:chgData name="Ruth Stone" userId="c10977f0-6e95-4cc5-943a-021950460a6a" providerId="ADAL" clId="{743817D7-0832-4C26-89AF-7F511C185117}" dt="2021-09-28T15:09:55.688" v="32" actId="2711"/>
          <ac:spMkLst>
            <pc:docMk/>
            <pc:sldMk cId="1468542256" sldId="753"/>
            <ac:spMk id="3" creationId="{1C576B4F-7CE0-442F-AA5E-8ACFB8FCA82D}"/>
          </ac:spMkLst>
        </pc:spChg>
      </pc:sldChg>
      <pc:sldChg chg="modSp mod">
        <pc:chgData name="Ruth Stone" userId="c10977f0-6e95-4cc5-943a-021950460a6a" providerId="ADAL" clId="{743817D7-0832-4C26-89AF-7F511C185117}" dt="2021-09-28T13:00:57.330" v="9" actId="2711"/>
        <pc:sldMkLst>
          <pc:docMk/>
          <pc:sldMk cId="339940277" sldId="759"/>
        </pc:sldMkLst>
        <pc:spChg chg="mod">
          <ac:chgData name="Ruth Stone" userId="c10977f0-6e95-4cc5-943a-021950460a6a" providerId="ADAL" clId="{743817D7-0832-4C26-89AF-7F511C185117}" dt="2021-09-28T13:00:57.330" v="9" actId="2711"/>
          <ac:spMkLst>
            <pc:docMk/>
            <pc:sldMk cId="339940277" sldId="759"/>
            <ac:spMk id="2" creationId="{89860ABF-D330-48B3-991D-BCD6F8F53F21}"/>
          </ac:spMkLst>
        </pc:spChg>
        <pc:spChg chg="mod">
          <ac:chgData name="Ruth Stone" userId="c10977f0-6e95-4cc5-943a-021950460a6a" providerId="ADAL" clId="{743817D7-0832-4C26-89AF-7F511C185117}" dt="2021-09-28T13:00:52.365" v="8" actId="2711"/>
          <ac:spMkLst>
            <pc:docMk/>
            <pc:sldMk cId="339940277" sldId="759"/>
            <ac:spMk id="4" creationId="{F126CD9A-0CFA-4FE8-B61C-8DC49F77C0CA}"/>
          </ac:spMkLst>
        </pc:spChg>
      </pc:sldChg>
      <pc:sldChg chg="modSp mod">
        <pc:chgData name="Ruth Stone" userId="c10977f0-6e95-4cc5-943a-021950460a6a" providerId="ADAL" clId="{743817D7-0832-4C26-89AF-7F511C185117}" dt="2021-09-28T15:08:35.989" v="24" actId="27636"/>
        <pc:sldMkLst>
          <pc:docMk/>
          <pc:sldMk cId="2516250294" sldId="770"/>
        </pc:sldMkLst>
        <pc:spChg chg="mod">
          <ac:chgData name="Ruth Stone" userId="c10977f0-6e95-4cc5-943a-021950460a6a" providerId="ADAL" clId="{743817D7-0832-4C26-89AF-7F511C185117}" dt="2021-09-28T12:59:54.034" v="7" actId="2711"/>
          <ac:spMkLst>
            <pc:docMk/>
            <pc:sldMk cId="2516250294" sldId="770"/>
            <ac:spMk id="2" creationId="{ACF476CD-C6F2-4009-A3B1-CF13B4A57D41}"/>
          </ac:spMkLst>
        </pc:spChg>
        <pc:spChg chg="mod">
          <ac:chgData name="Ruth Stone" userId="c10977f0-6e95-4cc5-943a-021950460a6a" providerId="ADAL" clId="{743817D7-0832-4C26-89AF-7F511C185117}" dt="2021-09-28T15:08:35.989" v="24" actId="27636"/>
          <ac:spMkLst>
            <pc:docMk/>
            <pc:sldMk cId="2516250294" sldId="770"/>
            <ac:spMk id="4" creationId="{D1AE811B-5688-43EE-B6D0-0F4DB1A365DD}"/>
          </ac:spMkLst>
        </pc:spChg>
      </pc:sldChg>
    </pc:docChg>
  </pc:docChgLst>
  <pc:docChgLst>
    <pc:chgData name="Ruth Stone" userId="S::ruth.stone@crisis.org.uk::c10977f0-6e95-4cc5-943a-021950460a6a" providerId="AD" clId="Web-{D1B64D78-C58B-50E3-55D7-F325DD1A0856}"/>
    <pc:docChg chg="addSld delSld modSld sldOrd">
      <pc:chgData name="Ruth Stone" userId="S::ruth.stone@crisis.org.uk::c10977f0-6e95-4cc5-943a-021950460a6a" providerId="AD" clId="Web-{D1B64D78-C58B-50E3-55D7-F325DD1A0856}" dt="2021-09-28T11:51:03.872" v="849" actId="20577"/>
      <pc:docMkLst>
        <pc:docMk/>
      </pc:docMkLst>
      <pc:sldChg chg="del">
        <pc:chgData name="Ruth Stone" userId="S::ruth.stone@crisis.org.uk::c10977f0-6e95-4cc5-943a-021950460a6a" providerId="AD" clId="Web-{D1B64D78-C58B-50E3-55D7-F325DD1A0856}" dt="2021-09-28T11:12:42.417" v="114"/>
        <pc:sldMkLst>
          <pc:docMk/>
          <pc:sldMk cId="1729419538" sldId="639"/>
        </pc:sldMkLst>
      </pc:sldChg>
      <pc:sldChg chg="addSp delSp modSp del">
        <pc:chgData name="Ruth Stone" userId="S::ruth.stone@crisis.org.uk::c10977f0-6e95-4cc5-943a-021950460a6a" providerId="AD" clId="Web-{D1B64D78-C58B-50E3-55D7-F325DD1A0856}" dt="2021-09-28T11:21:35.919" v="295"/>
        <pc:sldMkLst>
          <pc:docMk/>
          <pc:sldMk cId="3571239783" sldId="738"/>
        </pc:sldMkLst>
        <pc:spChg chg="add del">
          <ac:chgData name="Ruth Stone" userId="S::ruth.stone@crisis.org.uk::c10977f0-6e95-4cc5-943a-021950460a6a" providerId="AD" clId="Web-{D1B64D78-C58B-50E3-55D7-F325DD1A0856}" dt="2021-09-28T11:11:26.381" v="112"/>
          <ac:spMkLst>
            <pc:docMk/>
            <pc:sldMk cId="3571239783" sldId="738"/>
            <ac:spMk id="2" creationId="{6669F78C-CD71-4C74-B06A-93D27DAB102B}"/>
          </ac:spMkLst>
        </pc:spChg>
        <pc:spChg chg="mod">
          <ac:chgData name="Ruth Stone" userId="S::ruth.stone@crisis.org.uk::c10977f0-6e95-4cc5-943a-021950460a6a" providerId="AD" clId="Web-{D1B64D78-C58B-50E3-55D7-F325DD1A0856}" dt="2021-09-28T11:18:57.190" v="265" actId="20577"/>
          <ac:spMkLst>
            <pc:docMk/>
            <pc:sldMk cId="3571239783" sldId="738"/>
            <ac:spMk id="6" creationId="{2D1F3DB3-F8D0-4F15-BB8D-9C557C264125}"/>
          </ac:spMkLst>
        </pc:spChg>
      </pc:sldChg>
      <pc:sldChg chg="modSp">
        <pc:chgData name="Ruth Stone" userId="S::ruth.stone@crisis.org.uk::c10977f0-6e95-4cc5-943a-021950460a6a" providerId="AD" clId="Web-{D1B64D78-C58B-50E3-55D7-F325DD1A0856}" dt="2021-09-28T11:50:42.074" v="846" actId="20577"/>
        <pc:sldMkLst>
          <pc:docMk/>
          <pc:sldMk cId="3874218536" sldId="755"/>
        </pc:sldMkLst>
        <pc:spChg chg="mod">
          <ac:chgData name="Ruth Stone" userId="S::ruth.stone@crisis.org.uk::c10977f0-6e95-4cc5-943a-021950460a6a" providerId="AD" clId="Web-{D1B64D78-C58B-50E3-55D7-F325DD1A0856}" dt="2021-09-28T11:50:42.074" v="846" actId="20577"/>
          <ac:spMkLst>
            <pc:docMk/>
            <pc:sldMk cId="3874218536" sldId="755"/>
            <ac:spMk id="4" creationId="{F126CD9A-0CFA-4FE8-B61C-8DC49F77C0CA}"/>
          </ac:spMkLst>
        </pc:spChg>
      </pc:sldChg>
      <pc:sldChg chg="modSp">
        <pc:chgData name="Ruth Stone" userId="S::ruth.stone@crisis.org.uk::c10977f0-6e95-4cc5-943a-021950460a6a" providerId="AD" clId="Web-{D1B64D78-C58B-50E3-55D7-F325DD1A0856}" dt="2021-09-28T11:50:16.306" v="840" actId="20577"/>
        <pc:sldMkLst>
          <pc:docMk/>
          <pc:sldMk cId="903946795" sldId="756"/>
        </pc:sldMkLst>
        <pc:spChg chg="mod">
          <ac:chgData name="Ruth Stone" userId="S::ruth.stone@crisis.org.uk::c10977f0-6e95-4cc5-943a-021950460a6a" providerId="AD" clId="Web-{D1B64D78-C58B-50E3-55D7-F325DD1A0856}" dt="2021-09-28T11:50:16.306" v="840" actId="20577"/>
          <ac:spMkLst>
            <pc:docMk/>
            <pc:sldMk cId="903946795" sldId="756"/>
            <ac:spMk id="4" creationId="{F126CD9A-0CFA-4FE8-B61C-8DC49F77C0CA}"/>
          </ac:spMkLst>
        </pc:spChg>
      </pc:sldChg>
      <pc:sldChg chg="modSp">
        <pc:chgData name="Ruth Stone" userId="S::ruth.stone@crisis.org.uk::c10977f0-6e95-4cc5-943a-021950460a6a" providerId="AD" clId="Web-{D1B64D78-C58B-50E3-55D7-F325DD1A0856}" dt="2021-09-28T11:51:03.872" v="849" actId="20577"/>
        <pc:sldMkLst>
          <pc:docMk/>
          <pc:sldMk cId="339940277" sldId="759"/>
        </pc:sldMkLst>
        <pc:spChg chg="mod">
          <ac:chgData name="Ruth Stone" userId="S::ruth.stone@crisis.org.uk::c10977f0-6e95-4cc5-943a-021950460a6a" providerId="AD" clId="Web-{D1B64D78-C58B-50E3-55D7-F325DD1A0856}" dt="2021-09-28T11:51:03.872" v="849" actId="20577"/>
          <ac:spMkLst>
            <pc:docMk/>
            <pc:sldMk cId="339940277" sldId="759"/>
            <ac:spMk id="4" creationId="{F126CD9A-0CFA-4FE8-B61C-8DC49F77C0CA}"/>
          </ac:spMkLst>
        </pc:spChg>
      </pc:sldChg>
      <pc:sldChg chg="modSp">
        <pc:chgData name="Ruth Stone" userId="S::ruth.stone@crisis.org.uk::c10977f0-6e95-4cc5-943a-021950460a6a" providerId="AD" clId="Web-{D1B64D78-C58B-50E3-55D7-F325DD1A0856}" dt="2021-09-28T11:50:26.448" v="843" actId="20577"/>
        <pc:sldMkLst>
          <pc:docMk/>
          <pc:sldMk cId="1477772009" sldId="760"/>
        </pc:sldMkLst>
        <pc:spChg chg="mod">
          <ac:chgData name="Ruth Stone" userId="S::ruth.stone@crisis.org.uk::c10977f0-6e95-4cc5-943a-021950460a6a" providerId="AD" clId="Web-{D1B64D78-C58B-50E3-55D7-F325DD1A0856}" dt="2021-09-28T11:50:26.448" v="843" actId="20577"/>
          <ac:spMkLst>
            <pc:docMk/>
            <pc:sldMk cId="1477772009" sldId="760"/>
            <ac:spMk id="4" creationId="{F126CD9A-0CFA-4FE8-B61C-8DC49F77C0CA}"/>
          </ac:spMkLst>
        </pc:spChg>
      </pc:sldChg>
      <pc:sldChg chg="del">
        <pc:chgData name="Ruth Stone" userId="S::ruth.stone@crisis.org.uk::c10977f0-6e95-4cc5-943a-021950460a6a" providerId="AD" clId="Web-{D1B64D78-C58B-50E3-55D7-F325DD1A0856}" dt="2021-09-28T10:54:08.364" v="2"/>
        <pc:sldMkLst>
          <pc:docMk/>
          <pc:sldMk cId="1749906239" sldId="763"/>
        </pc:sldMkLst>
      </pc:sldChg>
      <pc:sldChg chg="add ord">
        <pc:chgData name="Ruth Stone" userId="S::ruth.stone@crisis.org.uk::c10977f0-6e95-4cc5-943a-021950460a6a" providerId="AD" clId="Web-{D1B64D78-C58B-50E3-55D7-F325DD1A0856}" dt="2021-09-28T10:54:00.738" v="1"/>
        <pc:sldMkLst>
          <pc:docMk/>
          <pc:sldMk cId="2243553648" sldId="766"/>
        </pc:sldMkLst>
      </pc:sldChg>
      <pc:sldChg chg="add ord">
        <pc:chgData name="Ruth Stone" userId="S::ruth.stone@crisis.org.uk::c10977f0-6e95-4cc5-943a-021950460a6a" providerId="AD" clId="Web-{D1B64D78-C58B-50E3-55D7-F325DD1A0856}" dt="2021-09-28T10:55:07.774" v="4"/>
        <pc:sldMkLst>
          <pc:docMk/>
          <pc:sldMk cId="2125421989" sldId="767"/>
        </pc:sldMkLst>
      </pc:sldChg>
      <pc:sldChg chg="add">
        <pc:chgData name="Ruth Stone" userId="S::ruth.stone@crisis.org.uk::c10977f0-6e95-4cc5-943a-021950460a6a" providerId="AD" clId="Web-{D1B64D78-C58B-50E3-55D7-F325DD1A0856}" dt="2021-09-28T10:56:30.825" v="5"/>
        <pc:sldMkLst>
          <pc:docMk/>
          <pc:sldMk cId="24931530" sldId="768"/>
        </pc:sldMkLst>
      </pc:sldChg>
      <pc:sldChg chg="add">
        <pc:chgData name="Ruth Stone" userId="S::ruth.stone@crisis.org.uk::c10977f0-6e95-4cc5-943a-021950460a6a" providerId="AD" clId="Web-{D1B64D78-C58B-50E3-55D7-F325DD1A0856}" dt="2021-09-28T10:56:31.169" v="6"/>
        <pc:sldMkLst>
          <pc:docMk/>
          <pc:sldMk cId="920191153" sldId="769"/>
        </pc:sldMkLst>
      </pc:sldChg>
      <pc:sldChg chg="add del">
        <pc:chgData name="Ruth Stone" userId="S::ruth.stone@crisis.org.uk::c10977f0-6e95-4cc5-943a-021950460a6a" providerId="AD" clId="Web-{D1B64D78-C58B-50E3-55D7-F325DD1A0856}" dt="2021-09-28T10:57:10.031" v="8"/>
        <pc:sldMkLst>
          <pc:docMk/>
          <pc:sldMk cId="122639152" sldId="770"/>
        </pc:sldMkLst>
      </pc:sldChg>
      <pc:sldChg chg="modSp new ord">
        <pc:chgData name="Ruth Stone" userId="S::ruth.stone@crisis.org.uk::c10977f0-6e95-4cc5-943a-021950460a6a" providerId="AD" clId="Web-{D1B64D78-C58B-50E3-55D7-F325DD1A0856}" dt="2021-09-28T11:49:45.461" v="838" actId="20577"/>
        <pc:sldMkLst>
          <pc:docMk/>
          <pc:sldMk cId="2516250294" sldId="770"/>
        </pc:sldMkLst>
        <pc:spChg chg="mod">
          <ac:chgData name="Ruth Stone" userId="S::ruth.stone@crisis.org.uk::c10977f0-6e95-4cc5-943a-021950460a6a" providerId="AD" clId="Web-{D1B64D78-C58B-50E3-55D7-F325DD1A0856}" dt="2021-09-28T11:24:12.163" v="395" actId="20577"/>
          <ac:spMkLst>
            <pc:docMk/>
            <pc:sldMk cId="2516250294" sldId="770"/>
            <ac:spMk id="2" creationId="{ACF476CD-C6F2-4009-A3B1-CF13B4A57D41}"/>
          </ac:spMkLst>
        </pc:spChg>
        <pc:spChg chg="mod">
          <ac:chgData name="Ruth Stone" userId="S::ruth.stone@crisis.org.uk::c10977f0-6e95-4cc5-943a-021950460a6a" providerId="AD" clId="Web-{D1B64D78-C58B-50E3-55D7-F325DD1A0856}" dt="2021-09-28T11:49:45.461" v="838" actId="20577"/>
          <ac:spMkLst>
            <pc:docMk/>
            <pc:sldMk cId="2516250294" sldId="770"/>
            <ac:spMk id="4" creationId="{D1AE811B-5688-43EE-B6D0-0F4DB1A365DD}"/>
          </ac:spMkLst>
        </pc:spChg>
      </pc:sldChg>
      <pc:sldChg chg="new del">
        <pc:chgData name="Ruth Stone" userId="S::ruth.stone@crisis.org.uk::c10977f0-6e95-4cc5-943a-021950460a6a" providerId="AD" clId="Web-{D1B64D78-C58B-50E3-55D7-F325DD1A0856}" dt="2021-09-28T11:19:21.270" v="267"/>
        <pc:sldMkLst>
          <pc:docMk/>
          <pc:sldMk cId="3765917836" sldId="770"/>
        </pc:sldMkLst>
      </pc:sldChg>
    </pc:docChg>
  </pc:docChgLst>
  <pc:docChgLst>
    <pc:chgData name="Ruth Stone" userId="S::ruth.stone@crisis.org.uk::c10977f0-6e95-4cc5-943a-021950460a6a" providerId="AD" clId="Web-{0C419CA3-42C8-3F43-2EBD-CB6288997806}"/>
    <pc:docChg chg="addSld delSld modSld sldOrd">
      <pc:chgData name="Ruth Stone" userId="S::ruth.stone@crisis.org.uk::c10977f0-6e95-4cc5-943a-021950460a6a" providerId="AD" clId="Web-{0C419CA3-42C8-3F43-2EBD-CB6288997806}" dt="2021-09-21T15:00:33.842" v="39"/>
      <pc:docMkLst>
        <pc:docMk/>
      </pc:docMkLst>
      <pc:sldChg chg="delSp">
        <pc:chgData name="Ruth Stone" userId="S::ruth.stone@crisis.org.uk::c10977f0-6e95-4cc5-943a-021950460a6a" providerId="AD" clId="Web-{0C419CA3-42C8-3F43-2EBD-CB6288997806}" dt="2021-09-21T15:00:17.123" v="35"/>
        <pc:sldMkLst>
          <pc:docMk/>
          <pc:sldMk cId="37912538" sldId="589"/>
        </pc:sldMkLst>
        <pc:spChg chg="del">
          <ac:chgData name="Ruth Stone" userId="S::ruth.stone@crisis.org.uk::c10977f0-6e95-4cc5-943a-021950460a6a" providerId="AD" clId="Web-{0C419CA3-42C8-3F43-2EBD-CB6288997806}" dt="2021-09-21T15:00:17.123" v="35"/>
          <ac:spMkLst>
            <pc:docMk/>
            <pc:sldMk cId="37912538" sldId="589"/>
            <ac:spMk id="8" creationId="{FBE358FD-8154-4033-979E-62905B95C455}"/>
          </ac:spMkLst>
        </pc:spChg>
      </pc:sldChg>
      <pc:sldChg chg="delSp">
        <pc:chgData name="Ruth Stone" userId="S::ruth.stone@crisis.org.uk::c10977f0-6e95-4cc5-943a-021950460a6a" providerId="AD" clId="Web-{0C419CA3-42C8-3F43-2EBD-CB6288997806}" dt="2021-09-21T15:00:25.624" v="37"/>
        <pc:sldMkLst>
          <pc:docMk/>
          <pc:sldMk cId="1388929337" sldId="618"/>
        </pc:sldMkLst>
        <pc:spChg chg="del">
          <ac:chgData name="Ruth Stone" userId="S::ruth.stone@crisis.org.uk::c10977f0-6e95-4cc5-943a-021950460a6a" providerId="AD" clId="Web-{0C419CA3-42C8-3F43-2EBD-CB6288997806}" dt="2021-09-21T15:00:25.624" v="37"/>
          <ac:spMkLst>
            <pc:docMk/>
            <pc:sldMk cId="1388929337" sldId="618"/>
            <ac:spMk id="8" creationId="{0B48899C-D7E5-474E-9594-A1038448DBAC}"/>
          </ac:spMkLst>
        </pc:spChg>
      </pc:sldChg>
      <pc:sldChg chg="delSp">
        <pc:chgData name="Ruth Stone" userId="S::ruth.stone@crisis.org.uk::c10977f0-6e95-4cc5-943a-021950460a6a" providerId="AD" clId="Web-{0C419CA3-42C8-3F43-2EBD-CB6288997806}" dt="2021-09-21T14:57:15.605" v="12"/>
        <pc:sldMkLst>
          <pc:docMk/>
          <pc:sldMk cId="1604405976" sldId="619"/>
        </pc:sldMkLst>
        <pc:spChg chg="del">
          <ac:chgData name="Ruth Stone" userId="S::ruth.stone@crisis.org.uk::c10977f0-6e95-4cc5-943a-021950460a6a" providerId="AD" clId="Web-{0C419CA3-42C8-3F43-2EBD-CB6288997806}" dt="2021-09-21T14:57:15.605" v="12"/>
          <ac:spMkLst>
            <pc:docMk/>
            <pc:sldMk cId="1604405976" sldId="619"/>
            <ac:spMk id="8" creationId="{9E21897B-D4F6-4668-8D37-8D2D4E1ED7E5}"/>
          </ac:spMkLst>
        </pc:spChg>
      </pc:sldChg>
      <pc:sldChg chg="delSp">
        <pc:chgData name="Ruth Stone" userId="S::ruth.stone@crisis.org.uk::c10977f0-6e95-4cc5-943a-021950460a6a" providerId="AD" clId="Web-{0C419CA3-42C8-3F43-2EBD-CB6288997806}" dt="2021-09-21T14:57:17.995" v="13"/>
        <pc:sldMkLst>
          <pc:docMk/>
          <pc:sldMk cId="3440232993" sldId="620"/>
        </pc:sldMkLst>
        <pc:spChg chg="del">
          <ac:chgData name="Ruth Stone" userId="S::ruth.stone@crisis.org.uk::c10977f0-6e95-4cc5-943a-021950460a6a" providerId="AD" clId="Web-{0C419CA3-42C8-3F43-2EBD-CB6288997806}" dt="2021-09-21T14:57:17.995" v="13"/>
          <ac:spMkLst>
            <pc:docMk/>
            <pc:sldMk cId="3440232993" sldId="620"/>
            <ac:spMk id="8" creationId="{B3BD3FA5-0E22-49EC-B707-2CCC43CB8B6D}"/>
          </ac:spMkLst>
        </pc:spChg>
      </pc:sldChg>
      <pc:sldChg chg="delSp">
        <pc:chgData name="Ruth Stone" userId="S::ruth.stone@crisis.org.uk::c10977f0-6e95-4cc5-943a-021950460a6a" providerId="AD" clId="Web-{0C419CA3-42C8-3F43-2EBD-CB6288997806}" dt="2021-09-21T14:57:10.214" v="11"/>
        <pc:sldMkLst>
          <pc:docMk/>
          <pc:sldMk cId="1898917251" sldId="621"/>
        </pc:sldMkLst>
        <pc:spChg chg="del">
          <ac:chgData name="Ruth Stone" userId="S::ruth.stone@crisis.org.uk::c10977f0-6e95-4cc5-943a-021950460a6a" providerId="AD" clId="Web-{0C419CA3-42C8-3F43-2EBD-CB6288997806}" dt="2021-09-21T14:57:10.214" v="11"/>
          <ac:spMkLst>
            <pc:docMk/>
            <pc:sldMk cId="1898917251" sldId="621"/>
            <ac:spMk id="6" creationId="{85847C92-C4D9-491E-A38C-56EAC8C4D653}"/>
          </ac:spMkLst>
        </pc:spChg>
      </pc:sldChg>
      <pc:sldChg chg="delSp">
        <pc:chgData name="Ruth Stone" userId="S::ruth.stone@crisis.org.uk::c10977f0-6e95-4cc5-943a-021950460a6a" providerId="AD" clId="Web-{0C419CA3-42C8-3F43-2EBD-CB6288997806}" dt="2021-09-21T14:57:25.386" v="14"/>
        <pc:sldMkLst>
          <pc:docMk/>
          <pc:sldMk cId="2675835376" sldId="622"/>
        </pc:sldMkLst>
        <pc:spChg chg="del">
          <ac:chgData name="Ruth Stone" userId="S::ruth.stone@crisis.org.uk::c10977f0-6e95-4cc5-943a-021950460a6a" providerId="AD" clId="Web-{0C419CA3-42C8-3F43-2EBD-CB6288997806}" dt="2021-09-21T14:57:25.386" v="14"/>
          <ac:spMkLst>
            <pc:docMk/>
            <pc:sldMk cId="2675835376" sldId="622"/>
            <ac:spMk id="8" creationId="{5467900E-8782-47DA-822F-437F1FAAB4D6}"/>
          </ac:spMkLst>
        </pc:spChg>
      </pc:sldChg>
      <pc:sldChg chg="delSp">
        <pc:chgData name="Ruth Stone" userId="S::ruth.stone@crisis.org.uk::c10977f0-6e95-4cc5-943a-021950460a6a" providerId="AD" clId="Web-{0C419CA3-42C8-3F43-2EBD-CB6288997806}" dt="2021-09-21T14:57:29.230" v="15"/>
        <pc:sldMkLst>
          <pc:docMk/>
          <pc:sldMk cId="1509383775" sldId="623"/>
        </pc:sldMkLst>
        <pc:spChg chg="del">
          <ac:chgData name="Ruth Stone" userId="S::ruth.stone@crisis.org.uk::c10977f0-6e95-4cc5-943a-021950460a6a" providerId="AD" clId="Web-{0C419CA3-42C8-3F43-2EBD-CB6288997806}" dt="2021-09-21T14:57:29.230" v="15"/>
          <ac:spMkLst>
            <pc:docMk/>
            <pc:sldMk cId="1509383775" sldId="623"/>
            <ac:spMk id="8" creationId="{5467900E-8782-47DA-822F-437F1FAAB4D6}"/>
          </ac:spMkLst>
        </pc:spChg>
      </pc:sldChg>
      <pc:sldChg chg="delSp">
        <pc:chgData name="Ruth Stone" userId="S::ruth.stone@crisis.org.uk::c10977f0-6e95-4cc5-943a-021950460a6a" providerId="AD" clId="Web-{0C419CA3-42C8-3F43-2EBD-CB6288997806}" dt="2021-09-21T14:57:36.683" v="17"/>
        <pc:sldMkLst>
          <pc:docMk/>
          <pc:sldMk cId="917930215" sldId="625"/>
        </pc:sldMkLst>
        <pc:spChg chg="del">
          <ac:chgData name="Ruth Stone" userId="S::ruth.stone@crisis.org.uk::c10977f0-6e95-4cc5-943a-021950460a6a" providerId="AD" clId="Web-{0C419CA3-42C8-3F43-2EBD-CB6288997806}" dt="2021-09-21T14:57:36.683" v="17"/>
          <ac:spMkLst>
            <pc:docMk/>
            <pc:sldMk cId="917930215" sldId="625"/>
            <ac:spMk id="8" creationId="{2A58A97A-5E19-416C-AED9-72702CF84945}"/>
          </ac:spMkLst>
        </pc:spChg>
      </pc:sldChg>
      <pc:sldChg chg="delSp">
        <pc:chgData name="Ruth Stone" userId="S::ruth.stone@crisis.org.uk::c10977f0-6e95-4cc5-943a-021950460a6a" providerId="AD" clId="Web-{0C419CA3-42C8-3F43-2EBD-CB6288997806}" dt="2021-09-21T14:57:41.136" v="18"/>
        <pc:sldMkLst>
          <pc:docMk/>
          <pc:sldMk cId="3159134283" sldId="627"/>
        </pc:sldMkLst>
        <pc:spChg chg="del">
          <ac:chgData name="Ruth Stone" userId="S::ruth.stone@crisis.org.uk::c10977f0-6e95-4cc5-943a-021950460a6a" providerId="AD" clId="Web-{0C419CA3-42C8-3F43-2EBD-CB6288997806}" dt="2021-09-21T14:57:41.136" v="18"/>
          <ac:spMkLst>
            <pc:docMk/>
            <pc:sldMk cId="3159134283" sldId="627"/>
            <ac:spMk id="8" creationId="{2A58A97A-5E19-416C-AED9-72702CF84945}"/>
          </ac:spMkLst>
        </pc:spChg>
      </pc:sldChg>
      <pc:sldChg chg="delSp">
        <pc:chgData name="Ruth Stone" userId="S::ruth.stone@crisis.org.uk::c10977f0-6e95-4cc5-943a-021950460a6a" providerId="AD" clId="Web-{0C419CA3-42C8-3F43-2EBD-CB6288997806}" dt="2021-09-21T14:58:22.137" v="19"/>
        <pc:sldMkLst>
          <pc:docMk/>
          <pc:sldMk cId="1063682040" sldId="630"/>
        </pc:sldMkLst>
        <pc:spChg chg="del">
          <ac:chgData name="Ruth Stone" userId="S::ruth.stone@crisis.org.uk::c10977f0-6e95-4cc5-943a-021950460a6a" providerId="AD" clId="Web-{0C419CA3-42C8-3F43-2EBD-CB6288997806}" dt="2021-09-21T14:58:22.137" v="19"/>
          <ac:spMkLst>
            <pc:docMk/>
            <pc:sldMk cId="1063682040" sldId="630"/>
            <ac:spMk id="8" creationId="{2A58A97A-5E19-416C-AED9-72702CF84945}"/>
          </ac:spMkLst>
        </pc:spChg>
      </pc:sldChg>
      <pc:sldChg chg="delSp">
        <pc:chgData name="Ruth Stone" userId="S::ruth.stone@crisis.org.uk::c10977f0-6e95-4cc5-943a-021950460a6a" providerId="AD" clId="Web-{0C419CA3-42C8-3F43-2EBD-CB6288997806}" dt="2021-09-21T14:58:27.012" v="20"/>
        <pc:sldMkLst>
          <pc:docMk/>
          <pc:sldMk cId="2990386520" sldId="631"/>
        </pc:sldMkLst>
        <pc:spChg chg="del">
          <ac:chgData name="Ruth Stone" userId="S::ruth.stone@crisis.org.uk::c10977f0-6e95-4cc5-943a-021950460a6a" providerId="AD" clId="Web-{0C419CA3-42C8-3F43-2EBD-CB6288997806}" dt="2021-09-21T14:58:27.012" v="20"/>
          <ac:spMkLst>
            <pc:docMk/>
            <pc:sldMk cId="2990386520" sldId="631"/>
            <ac:spMk id="8" creationId="{88705A0C-625D-4904-BA04-008E327B9683}"/>
          </ac:spMkLst>
        </pc:spChg>
      </pc:sldChg>
      <pc:sldChg chg="delSp">
        <pc:chgData name="Ruth Stone" userId="S::ruth.stone@crisis.org.uk::c10977f0-6e95-4cc5-943a-021950460a6a" providerId="AD" clId="Web-{0C419CA3-42C8-3F43-2EBD-CB6288997806}" dt="2021-09-21T14:59:11.950" v="28"/>
        <pc:sldMkLst>
          <pc:docMk/>
          <pc:sldMk cId="3788781282" sldId="640"/>
        </pc:sldMkLst>
        <pc:spChg chg="del">
          <ac:chgData name="Ruth Stone" userId="S::ruth.stone@crisis.org.uk::c10977f0-6e95-4cc5-943a-021950460a6a" providerId="AD" clId="Web-{0C419CA3-42C8-3F43-2EBD-CB6288997806}" dt="2021-09-21T14:59:11.950" v="28"/>
          <ac:spMkLst>
            <pc:docMk/>
            <pc:sldMk cId="3788781282" sldId="640"/>
            <ac:spMk id="8" creationId="{949002DA-B880-42F8-864F-EE24F2BD813A}"/>
          </ac:spMkLst>
        </pc:spChg>
      </pc:sldChg>
      <pc:sldChg chg="delSp modSp">
        <pc:chgData name="Ruth Stone" userId="S::ruth.stone@crisis.org.uk::c10977f0-6e95-4cc5-943a-021950460a6a" providerId="AD" clId="Web-{0C419CA3-42C8-3F43-2EBD-CB6288997806}" dt="2021-09-21T14:59:06.450" v="27"/>
        <pc:sldMkLst>
          <pc:docMk/>
          <pc:sldMk cId="3431764133" sldId="641"/>
        </pc:sldMkLst>
        <pc:spChg chg="del mod">
          <ac:chgData name="Ruth Stone" userId="S::ruth.stone@crisis.org.uk::c10977f0-6e95-4cc5-943a-021950460a6a" providerId="AD" clId="Web-{0C419CA3-42C8-3F43-2EBD-CB6288997806}" dt="2021-09-21T14:59:06.450" v="27"/>
          <ac:spMkLst>
            <pc:docMk/>
            <pc:sldMk cId="3431764133" sldId="641"/>
            <ac:spMk id="8" creationId="{949002DA-B880-42F8-864F-EE24F2BD813A}"/>
          </ac:spMkLst>
        </pc:spChg>
      </pc:sldChg>
      <pc:sldChg chg="add del">
        <pc:chgData name="Ruth Stone" userId="S::ruth.stone@crisis.org.uk::c10977f0-6e95-4cc5-943a-021950460a6a" providerId="AD" clId="Web-{0C419CA3-42C8-3F43-2EBD-CB6288997806}" dt="2021-09-21T14:46:53.875" v="3"/>
        <pc:sldMkLst>
          <pc:docMk/>
          <pc:sldMk cId="4049426631" sldId="644"/>
        </pc:sldMkLst>
      </pc:sldChg>
      <pc:sldChg chg="delSp">
        <pc:chgData name="Ruth Stone" userId="S::ruth.stone@crisis.org.uk::c10977f0-6e95-4cc5-943a-021950460a6a" providerId="AD" clId="Web-{0C419CA3-42C8-3F43-2EBD-CB6288997806}" dt="2021-09-21T14:58:30.497" v="21"/>
        <pc:sldMkLst>
          <pc:docMk/>
          <pc:sldMk cId="2009593661" sldId="645"/>
        </pc:sldMkLst>
        <pc:spChg chg="del">
          <ac:chgData name="Ruth Stone" userId="S::ruth.stone@crisis.org.uk::c10977f0-6e95-4cc5-943a-021950460a6a" providerId="AD" clId="Web-{0C419CA3-42C8-3F43-2EBD-CB6288997806}" dt="2021-09-21T14:58:30.497" v="21"/>
          <ac:spMkLst>
            <pc:docMk/>
            <pc:sldMk cId="2009593661" sldId="645"/>
            <ac:spMk id="8" creationId="{2A58A97A-5E19-416C-AED9-72702CF84945}"/>
          </ac:spMkLst>
        </pc:spChg>
      </pc:sldChg>
      <pc:sldChg chg="delSp">
        <pc:chgData name="Ruth Stone" userId="S::ruth.stone@crisis.org.uk::c10977f0-6e95-4cc5-943a-021950460a6a" providerId="AD" clId="Web-{0C419CA3-42C8-3F43-2EBD-CB6288997806}" dt="2021-09-21T14:58:33.559" v="22"/>
        <pc:sldMkLst>
          <pc:docMk/>
          <pc:sldMk cId="2949630319" sldId="646"/>
        </pc:sldMkLst>
        <pc:spChg chg="del">
          <ac:chgData name="Ruth Stone" userId="S::ruth.stone@crisis.org.uk::c10977f0-6e95-4cc5-943a-021950460a6a" providerId="AD" clId="Web-{0C419CA3-42C8-3F43-2EBD-CB6288997806}" dt="2021-09-21T14:58:33.559" v="22"/>
          <ac:spMkLst>
            <pc:docMk/>
            <pc:sldMk cId="2949630319" sldId="646"/>
            <ac:spMk id="8" creationId="{2A58A97A-5E19-416C-AED9-72702CF84945}"/>
          </ac:spMkLst>
        </pc:spChg>
      </pc:sldChg>
      <pc:sldChg chg="delSp">
        <pc:chgData name="Ruth Stone" userId="S::ruth.stone@crisis.org.uk::c10977f0-6e95-4cc5-943a-021950460a6a" providerId="AD" clId="Web-{0C419CA3-42C8-3F43-2EBD-CB6288997806}" dt="2021-09-21T14:58:44.512" v="23"/>
        <pc:sldMkLst>
          <pc:docMk/>
          <pc:sldMk cId="1391610259" sldId="647"/>
        </pc:sldMkLst>
        <pc:spChg chg="del">
          <ac:chgData name="Ruth Stone" userId="S::ruth.stone@crisis.org.uk::c10977f0-6e95-4cc5-943a-021950460a6a" providerId="AD" clId="Web-{0C419CA3-42C8-3F43-2EBD-CB6288997806}" dt="2021-09-21T14:58:44.512" v="23"/>
          <ac:spMkLst>
            <pc:docMk/>
            <pc:sldMk cId="1391610259" sldId="647"/>
            <ac:spMk id="8" creationId="{0B40A683-FA02-4E17-AE94-5F11D8FAED68}"/>
          </ac:spMkLst>
        </pc:spChg>
      </pc:sldChg>
      <pc:sldChg chg="del">
        <pc:chgData name="Ruth Stone" userId="S::ruth.stone@crisis.org.uk::c10977f0-6e95-4cc5-943a-021950460a6a" providerId="AD" clId="Web-{0C419CA3-42C8-3F43-2EBD-CB6288997806}" dt="2021-09-21T14:47:11.063" v="5"/>
        <pc:sldMkLst>
          <pc:docMk/>
          <pc:sldMk cId="2107416274" sldId="650"/>
        </pc:sldMkLst>
      </pc:sldChg>
      <pc:sldChg chg="delSp">
        <pc:chgData name="Ruth Stone" userId="S::ruth.stone@crisis.org.uk::c10977f0-6e95-4cc5-943a-021950460a6a" providerId="AD" clId="Web-{0C419CA3-42C8-3F43-2EBD-CB6288997806}" dt="2021-09-21T14:58:52.731" v="24"/>
        <pc:sldMkLst>
          <pc:docMk/>
          <pc:sldMk cId="669844999" sldId="651"/>
        </pc:sldMkLst>
        <pc:spChg chg="del">
          <ac:chgData name="Ruth Stone" userId="S::ruth.stone@crisis.org.uk::c10977f0-6e95-4cc5-943a-021950460a6a" providerId="AD" clId="Web-{0C419CA3-42C8-3F43-2EBD-CB6288997806}" dt="2021-09-21T14:58:52.731" v="24"/>
          <ac:spMkLst>
            <pc:docMk/>
            <pc:sldMk cId="669844999" sldId="651"/>
            <ac:spMk id="8" creationId="{3810A8B6-20CD-438F-AE59-3CAF057DB284}"/>
          </ac:spMkLst>
        </pc:spChg>
      </pc:sldChg>
      <pc:sldChg chg="delSp">
        <pc:chgData name="Ruth Stone" userId="S::ruth.stone@crisis.org.uk::c10977f0-6e95-4cc5-943a-021950460a6a" providerId="AD" clId="Web-{0C419CA3-42C8-3F43-2EBD-CB6288997806}" dt="2021-09-21T14:59:02.028" v="25"/>
        <pc:sldMkLst>
          <pc:docMk/>
          <pc:sldMk cId="2124311830" sldId="653"/>
        </pc:sldMkLst>
        <pc:spChg chg="del">
          <ac:chgData name="Ruth Stone" userId="S::ruth.stone@crisis.org.uk::c10977f0-6e95-4cc5-943a-021950460a6a" providerId="AD" clId="Web-{0C419CA3-42C8-3F43-2EBD-CB6288997806}" dt="2021-09-21T14:59:02.028" v="25"/>
          <ac:spMkLst>
            <pc:docMk/>
            <pc:sldMk cId="2124311830" sldId="653"/>
            <ac:spMk id="8" creationId="{949002DA-B880-42F8-864F-EE24F2BD813A}"/>
          </ac:spMkLst>
        </pc:spChg>
      </pc:sldChg>
      <pc:sldChg chg="delSp">
        <pc:chgData name="Ruth Stone" userId="S::ruth.stone@crisis.org.uk::c10977f0-6e95-4cc5-943a-021950460a6a" providerId="AD" clId="Web-{0C419CA3-42C8-3F43-2EBD-CB6288997806}" dt="2021-09-21T14:59:20.607" v="29"/>
        <pc:sldMkLst>
          <pc:docMk/>
          <pc:sldMk cId="1128087693" sldId="654"/>
        </pc:sldMkLst>
        <pc:spChg chg="del">
          <ac:chgData name="Ruth Stone" userId="S::ruth.stone@crisis.org.uk::c10977f0-6e95-4cc5-943a-021950460a6a" providerId="AD" clId="Web-{0C419CA3-42C8-3F43-2EBD-CB6288997806}" dt="2021-09-21T14:59:20.607" v="29"/>
          <ac:spMkLst>
            <pc:docMk/>
            <pc:sldMk cId="1128087693" sldId="654"/>
            <ac:spMk id="8" creationId="{CC59001D-DB03-4813-8A13-D399D7F7AD81}"/>
          </ac:spMkLst>
        </pc:spChg>
      </pc:sldChg>
      <pc:sldChg chg="delSp">
        <pc:chgData name="Ruth Stone" userId="S::ruth.stone@crisis.org.uk::c10977f0-6e95-4cc5-943a-021950460a6a" providerId="AD" clId="Web-{0C419CA3-42C8-3F43-2EBD-CB6288997806}" dt="2021-09-21T14:59:51.217" v="34"/>
        <pc:sldMkLst>
          <pc:docMk/>
          <pc:sldMk cId="4114385752" sldId="663"/>
        </pc:sldMkLst>
        <pc:spChg chg="del">
          <ac:chgData name="Ruth Stone" userId="S::ruth.stone@crisis.org.uk::c10977f0-6e95-4cc5-943a-021950460a6a" providerId="AD" clId="Web-{0C419CA3-42C8-3F43-2EBD-CB6288997806}" dt="2021-09-21T14:59:51.217" v="34"/>
          <ac:spMkLst>
            <pc:docMk/>
            <pc:sldMk cId="4114385752" sldId="663"/>
            <ac:spMk id="8" creationId="{FBE358FD-8154-4033-979E-62905B95C455}"/>
          </ac:spMkLst>
        </pc:spChg>
      </pc:sldChg>
      <pc:sldChg chg="delSp">
        <pc:chgData name="Ruth Stone" userId="S::ruth.stone@crisis.org.uk::c10977f0-6e95-4cc5-943a-021950460a6a" providerId="AD" clId="Web-{0C419CA3-42C8-3F43-2EBD-CB6288997806}" dt="2021-09-21T15:00:20.264" v="36"/>
        <pc:sldMkLst>
          <pc:docMk/>
          <pc:sldMk cId="841233866" sldId="664"/>
        </pc:sldMkLst>
        <pc:spChg chg="del">
          <ac:chgData name="Ruth Stone" userId="S::ruth.stone@crisis.org.uk::c10977f0-6e95-4cc5-943a-021950460a6a" providerId="AD" clId="Web-{0C419CA3-42C8-3F43-2EBD-CB6288997806}" dt="2021-09-21T15:00:20.264" v="36"/>
          <ac:spMkLst>
            <pc:docMk/>
            <pc:sldMk cId="841233866" sldId="664"/>
            <ac:spMk id="8" creationId="{FBE358FD-8154-4033-979E-62905B95C455}"/>
          </ac:spMkLst>
        </pc:spChg>
      </pc:sldChg>
      <pc:sldChg chg="delSp">
        <pc:chgData name="Ruth Stone" userId="S::ruth.stone@crisis.org.uk::c10977f0-6e95-4cc5-943a-021950460a6a" providerId="AD" clId="Web-{0C419CA3-42C8-3F43-2EBD-CB6288997806}" dt="2021-09-21T14:59:47.967" v="33"/>
        <pc:sldMkLst>
          <pc:docMk/>
          <pc:sldMk cId="229532577" sldId="666"/>
        </pc:sldMkLst>
        <pc:spChg chg="del">
          <ac:chgData name="Ruth Stone" userId="S::ruth.stone@crisis.org.uk::c10977f0-6e95-4cc5-943a-021950460a6a" providerId="AD" clId="Web-{0C419CA3-42C8-3F43-2EBD-CB6288997806}" dt="2021-09-21T14:59:47.967" v="33"/>
          <ac:spMkLst>
            <pc:docMk/>
            <pc:sldMk cId="229532577" sldId="666"/>
            <ac:spMk id="8" creationId="{FBE358FD-8154-4033-979E-62905B95C455}"/>
          </ac:spMkLst>
        </pc:spChg>
      </pc:sldChg>
      <pc:sldChg chg="delSp">
        <pc:chgData name="Ruth Stone" userId="S::ruth.stone@crisis.org.uk::c10977f0-6e95-4cc5-943a-021950460a6a" providerId="AD" clId="Web-{0C419CA3-42C8-3F43-2EBD-CB6288997806}" dt="2021-09-21T14:59:31.294" v="30"/>
        <pc:sldMkLst>
          <pc:docMk/>
          <pc:sldMk cId="3362680039" sldId="669"/>
        </pc:sldMkLst>
        <pc:spChg chg="del">
          <ac:chgData name="Ruth Stone" userId="S::ruth.stone@crisis.org.uk::c10977f0-6e95-4cc5-943a-021950460a6a" providerId="AD" clId="Web-{0C419CA3-42C8-3F43-2EBD-CB6288997806}" dt="2021-09-21T14:59:31.294" v="30"/>
          <ac:spMkLst>
            <pc:docMk/>
            <pc:sldMk cId="3362680039" sldId="669"/>
            <ac:spMk id="8" creationId="{3810A8B6-20CD-438F-AE59-3CAF057DB284}"/>
          </ac:spMkLst>
        </pc:spChg>
      </pc:sldChg>
      <pc:sldChg chg="delSp modSp">
        <pc:chgData name="Ruth Stone" userId="S::ruth.stone@crisis.org.uk::c10977f0-6e95-4cc5-943a-021950460a6a" providerId="AD" clId="Web-{0C419CA3-42C8-3F43-2EBD-CB6288997806}" dt="2021-09-21T14:59:41.013" v="32"/>
        <pc:sldMkLst>
          <pc:docMk/>
          <pc:sldMk cId="2014193127" sldId="671"/>
        </pc:sldMkLst>
        <pc:spChg chg="del mod">
          <ac:chgData name="Ruth Stone" userId="S::ruth.stone@crisis.org.uk::c10977f0-6e95-4cc5-943a-021950460a6a" providerId="AD" clId="Web-{0C419CA3-42C8-3F43-2EBD-CB6288997806}" dt="2021-09-21T14:59:41.013" v="32"/>
          <ac:spMkLst>
            <pc:docMk/>
            <pc:sldMk cId="2014193127" sldId="671"/>
            <ac:spMk id="8" creationId="{3810A8B6-20CD-438F-AE59-3CAF057DB284}"/>
          </ac:spMkLst>
        </pc:spChg>
      </pc:sldChg>
      <pc:sldChg chg="delSp">
        <pc:chgData name="Ruth Stone" userId="S::ruth.stone@crisis.org.uk::c10977f0-6e95-4cc5-943a-021950460a6a" providerId="AD" clId="Web-{0C419CA3-42C8-3F43-2EBD-CB6288997806}" dt="2021-09-21T14:57:32.980" v="16"/>
        <pc:sldMkLst>
          <pc:docMk/>
          <pc:sldMk cId="2746782412" sldId="761"/>
        </pc:sldMkLst>
        <pc:spChg chg="del">
          <ac:chgData name="Ruth Stone" userId="S::ruth.stone@crisis.org.uk::c10977f0-6e95-4cc5-943a-021950460a6a" providerId="AD" clId="Web-{0C419CA3-42C8-3F43-2EBD-CB6288997806}" dt="2021-09-21T14:57:32.980" v="16"/>
          <ac:spMkLst>
            <pc:docMk/>
            <pc:sldMk cId="2746782412" sldId="761"/>
            <ac:spMk id="8" creationId="{813EB22F-F2C6-40F5-9952-5454CD39A3FA}"/>
          </ac:spMkLst>
        </pc:spChg>
      </pc:sldChg>
      <pc:sldChg chg="add">
        <pc:chgData name="Ruth Stone" userId="S::ruth.stone@crisis.org.uk::c10977f0-6e95-4cc5-943a-021950460a6a" providerId="AD" clId="Web-{0C419CA3-42C8-3F43-2EBD-CB6288997806}" dt="2021-09-21T14:46:35.250" v="0"/>
        <pc:sldMkLst>
          <pc:docMk/>
          <pc:sldMk cId="2713747180" sldId="762"/>
        </pc:sldMkLst>
      </pc:sldChg>
      <pc:sldChg chg="add">
        <pc:chgData name="Ruth Stone" userId="S::ruth.stone@crisis.org.uk::c10977f0-6e95-4cc5-943a-021950460a6a" providerId="AD" clId="Web-{0C419CA3-42C8-3F43-2EBD-CB6288997806}" dt="2021-09-21T14:47:06.735" v="4"/>
        <pc:sldMkLst>
          <pc:docMk/>
          <pc:sldMk cId="1749906239" sldId="763"/>
        </pc:sldMkLst>
      </pc:sldChg>
      <pc:sldChg chg="delSp add ord">
        <pc:chgData name="Ruth Stone" userId="S::ruth.stone@crisis.org.uk::c10977f0-6e95-4cc5-943a-021950460a6a" providerId="AD" clId="Web-{0C419CA3-42C8-3F43-2EBD-CB6288997806}" dt="2021-09-21T15:00:29.780" v="38"/>
        <pc:sldMkLst>
          <pc:docMk/>
          <pc:sldMk cId="706409393" sldId="764"/>
        </pc:sldMkLst>
        <pc:spChg chg="del">
          <ac:chgData name="Ruth Stone" userId="S::ruth.stone@crisis.org.uk::c10977f0-6e95-4cc5-943a-021950460a6a" providerId="AD" clId="Web-{0C419CA3-42C8-3F43-2EBD-CB6288997806}" dt="2021-09-21T15:00:29.780" v="38"/>
          <ac:spMkLst>
            <pc:docMk/>
            <pc:sldMk cId="706409393" sldId="764"/>
            <ac:spMk id="8" creationId="{0B48899C-D7E5-474E-9594-A1038448DBAC}"/>
          </ac:spMkLst>
        </pc:spChg>
      </pc:sldChg>
      <pc:sldChg chg="delSp add ord">
        <pc:chgData name="Ruth Stone" userId="S::ruth.stone@crisis.org.uk::c10977f0-6e95-4cc5-943a-021950460a6a" providerId="AD" clId="Web-{0C419CA3-42C8-3F43-2EBD-CB6288997806}" dt="2021-09-21T15:00:33.842" v="39"/>
        <pc:sldMkLst>
          <pc:docMk/>
          <pc:sldMk cId="2057379903" sldId="765"/>
        </pc:sldMkLst>
        <pc:spChg chg="del">
          <ac:chgData name="Ruth Stone" userId="S::ruth.stone@crisis.org.uk::c10977f0-6e95-4cc5-943a-021950460a6a" providerId="AD" clId="Web-{0C419CA3-42C8-3F43-2EBD-CB6288997806}" dt="2021-09-21T15:00:33.842" v="39"/>
          <ac:spMkLst>
            <pc:docMk/>
            <pc:sldMk cId="2057379903" sldId="765"/>
            <ac:spMk id="8" creationId="{FBE358FD-8154-4033-979E-62905B95C45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7.xml"/><Relationship Id="rId1" Type="http://schemas.microsoft.com/office/2011/relationships/chartStyle" Target="style3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8364232321798513"/>
        </c:manualLayout>
      </c:layout>
      <c:barChart>
        <c:barDir val="col"/>
        <c:grouping val="clustered"/>
        <c:varyColors val="0"/>
        <c:ser>
          <c:idx val="0"/>
          <c:order val="0"/>
          <c:tx>
            <c:strRef>
              <c:f>Sheet1!$B$1</c:f>
              <c:strCache>
                <c:ptCount val="1"/>
                <c:pt idx="0">
                  <c:v>CAC 2019 PRE - SEPTEMBER 2019</c:v>
                </c:pt>
              </c:strCache>
            </c:strRef>
          </c:tx>
          <c:spPr>
            <a:solidFill>
              <a:schemeClr val="bg1">
                <a:lumMod val="85000"/>
              </a:schemeClr>
            </a:solidFill>
            <a:ln>
              <a:noFill/>
            </a:ln>
            <a:effectLst/>
          </c:spPr>
          <c:invertIfNegative val="0"/>
          <c:dPt>
            <c:idx val="5"/>
            <c:invertIfNegative val="0"/>
            <c:bubble3D val="0"/>
            <c:spPr>
              <a:solidFill>
                <a:srgbClr val="FFDDD1"/>
              </a:solidFill>
              <a:ln>
                <a:noFill/>
              </a:ln>
              <a:effectLst/>
            </c:spPr>
            <c:extLst>
              <c:ext xmlns:c16="http://schemas.microsoft.com/office/drawing/2014/chart" uri="{C3380CC4-5D6E-409C-BE32-E72D297353CC}">
                <c16:uniqueId val="{00000000-D15A-4760-A679-88CBA121897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Sheet1!$B$2:$B$11</c:f>
              <c:numCache>
                <c:formatCode>0%</c:formatCode>
                <c:ptCount val="10"/>
                <c:pt idx="0">
                  <c:v>0.46</c:v>
                </c:pt>
                <c:pt idx="1">
                  <c:v>0.28000000000000003</c:v>
                </c:pt>
                <c:pt idx="2">
                  <c:v>0.33</c:v>
                </c:pt>
                <c:pt idx="3">
                  <c:v>0.32</c:v>
                </c:pt>
                <c:pt idx="4">
                  <c:v>0.25</c:v>
                </c:pt>
                <c:pt idx="5">
                  <c:v>0.31</c:v>
                </c:pt>
                <c:pt idx="6">
                  <c:v>0.2</c:v>
                </c:pt>
                <c:pt idx="7">
                  <c:v>0.23</c:v>
                </c:pt>
                <c:pt idx="8">
                  <c:v>0.23</c:v>
                </c:pt>
                <c:pt idx="9">
                  <c:v>0.22</c:v>
                </c:pt>
              </c:numCache>
            </c:numRef>
          </c:val>
          <c:extLst>
            <c:ext xmlns:c16="http://schemas.microsoft.com/office/drawing/2014/chart" uri="{C3380CC4-5D6E-409C-BE32-E72D297353CC}">
              <c16:uniqueId val="{00000000-3B9C-4A8E-A9DE-220DFDE13D6E}"/>
            </c:ext>
          </c:extLst>
        </c:ser>
        <c:ser>
          <c:idx val="1"/>
          <c:order val="1"/>
          <c:tx>
            <c:strRef>
              <c:f>Sheet1!$C$1</c:f>
              <c:strCache>
                <c:ptCount val="1"/>
                <c:pt idx="0">
                  <c:v>CAC 2019 PEAK - NOV+DEC 2019</c:v>
                </c:pt>
              </c:strCache>
            </c:strRef>
          </c:tx>
          <c:spPr>
            <a:solidFill>
              <a:schemeClr val="bg1">
                <a:lumMod val="75000"/>
              </a:schemeClr>
            </a:solidFill>
            <a:ln>
              <a:noFill/>
            </a:ln>
            <a:effectLst/>
          </c:spPr>
          <c:invertIfNegative val="0"/>
          <c:dPt>
            <c:idx val="5"/>
            <c:invertIfNegative val="0"/>
            <c:bubble3D val="0"/>
            <c:spPr>
              <a:solidFill>
                <a:schemeClr val="accent6"/>
              </a:solidFill>
              <a:ln>
                <a:noFill/>
              </a:ln>
              <a:effectLst/>
            </c:spPr>
            <c:extLst>
              <c:ext xmlns:c16="http://schemas.microsoft.com/office/drawing/2014/chart" uri="{C3380CC4-5D6E-409C-BE32-E72D297353CC}">
                <c16:uniqueId val="{00000001-D15A-4760-A679-88CBA121897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Sheet1!$C$2:$C$11</c:f>
              <c:numCache>
                <c:formatCode>0%</c:formatCode>
                <c:ptCount val="10"/>
                <c:pt idx="0">
                  <c:v>0.48</c:v>
                </c:pt>
                <c:pt idx="1">
                  <c:v>0.31</c:v>
                </c:pt>
                <c:pt idx="2">
                  <c:v>0.34</c:v>
                </c:pt>
                <c:pt idx="3">
                  <c:v>0.34</c:v>
                </c:pt>
                <c:pt idx="4">
                  <c:v>0.31</c:v>
                </c:pt>
                <c:pt idx="5">
                  <c:v>0.39</c:v>
                </c:pt>
                <c:pt idx="6">
                  <c:v>0.22</c:v>
                </c:pt>
                <c:pt idx="7">
                  <c:v>0.3</c:v>
                </c:pt>
                <c:pt idx="8">
                  <c:v>0.21</c:v>
                </c:pt>
                <c:pt idx="9">
                  <c:v>0.2</c:v>
                </c:pt>
              </c:numCache>
            </c:numRef>
          </c:val>
          <c:extLst>
            <c:ext xmlns:c16="http://schemas.microsoft.com/office/drawing/2014/chart" uri="{C3380CC4-5D6E-409C-BE32-E72D297353CC}">
              <c16:uniqueId val="{00000001-3B9C-4A8E-A9DE-220DFDE13D6E}"/>
            </c:ext>
          </c:extLst>
        </c:ser>
        <c:ser>
          <c:idx val="2"/>
          <c:order val="2"/>
          <c:tx>
            <c:strRef>
              <c:f>Sheet1!$D$1</c:f>
              <c:strCache>
                <c:ptCount val="1"/>
                <c:pt idx="0">
                  <c:v>HFA PEAK - JULY 2020</c:v>
                </c:pt>
              </c:strCache>
            </c:strRef>
          </c:tx>
          <c:spPr>
            <a:solidFill>
              <a:schemeClr val="bg1">
                <a:lumMod val="65000"/>
              </a:schemeClr>
            </a:solidFill>
            <a:ln>
              <a:noFill/>
            </a:ln>
            <a:effectLst/>
          </c:spPr>
          <c:invertIfNegative val="0"/>
          <c:dPt>
            <c:idx val="5"/>
            <c:invertIfNegative val="0"/>
            <c:bubble3D val="0"/>
            <c:spPr>
              <a:solidFill>
                <a:schemeClr val="accent6">
                  <a:lumMod val="90000"/>
                </a:schemeClr>
              </a:solidFill>
              <a:ln>
                <a:noFill/>
              </a:ln>
              <a:effectLst/>
            </c:spPr>
            <c:extLst>
              <c:ext xmlns:c16="http://schemas.microsoft.com/office/drawing/2014/chart" uri="{C3380CC4-5D6E-409C-BE32-E72D297353CC}">
                <c16:uniqueId val="{00000002-D15A-4760-A679-88CBA121897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Sheet1!$D$2:$D$11</c:f>
              <c:numCache>
                <c:formatCode>0%</c:formatCode>
                <c:ptCount val="10"/>
                <c:pt idx="0">
                  <c:v>0.48</c:v>
                </c:pt>
                <c:pt idx="1">
                  <c:v>0.31</c:v>
                </c:pt>
                <c:pt idx="2">
                  <c:v>0.35</c:v>
                </c:pt>
                <c:pt idx="3">
                  <c:v>0.32</c:v>
                </c:pt>
                <c:pt idx="4">
                  <c:v>0.28000000000000003</c:v>
                </c:pt>
                <c:pt idx="5">
                  <c:v>0.28000000000000003</c:v>
                </c:pt>
                <c:pt idx="6">
                  <c:v>0.23</c:v>
                </c:pt>
                <c:pt idx="7">
                  <c:v>0.23</c:v>
                </c:pt>
                <c:pt idx="8">
                  <c:v>0.19</c:v>
                </c:pt>
                <c:pt idx="9">
                  <c:v>0.2</c:v>
                </c:pt>
              </c:numCache>
            </c:numRef>
          </c:val>
          <c:extLst>
            <c:ext xmlns:c16="http://schemas.microsoft.com/office/drawing/2014/chart" uri="{C3380CC4-5D6E-409C-BE32-E72D297353CC}">
              <c16:uniqueId val="{00000002-3B9C-4A8E-A9DE-220DFDE13D6E}"/>
            </c:ext>
          </c:extLst>
        </c:ser>
        <c:ser>
          <c:idx val="3"/>
          <c:order val="3"/>
          <c:tx>
            <c:strRef>
              <c:f>Sheet1!$E$1</c:f>
              <c:strCache>
                <c:ptCount val="1"/>
                <c:pt idx="0">
                  <c:v>ATTITUDE TRACKING - BENCHMARKING - OCTOBER 2020</c:v>
                </c:pt>
              </c:strCache>
            </c:strRef>
          </c:tx>
          <c:spPr>
            <a:solidFill>
              <a:schemeClr val="bg1">
                <a:lumMod val="50000"/>
              </a:schemeClr>
            </a:solidFill>
            <a:ln>
              <a:noFill/>
            </a:ln>
            <a:effectLst/>
          </c:spPr>
          <c:invertIfNegative val="0"/>
          <c:dPt>
            <c:idx val="5"/>
            <c:invertIfNegative val="0"/>
            <c:bubble3D val="0"/>
            <c:spPr>
              <a:solidFill>
                <a:schemeClr val="accent6">
                  <a:lumMod val="75000"/>
                </a:schemeClr>
              </a:solidFill>
              <a:ln>
                <a:noFill/>
              </a:ln>
              <a:effectLst/>
            </c:spPr>
            <c:extLst>
              <c:ext xmlns:c16="http://schemas.microsoft.com/office/drawing/2014/chart" uri="{C3380CC4-5D6E-409C-BE32-E72D297353CC}">
                <c16:uniqueId val="{00000003-D15A-4760-A679-88CBA1218973}"/>
              </c:ext>
            </c:extLst>
          </c:dPt>
          <c:dLbls>
            <c:spPr>
              <a:noFill/>
              <a:ln>
                <a:noFill/>
              </a:ln>
              <a:effectLst/>
            </c:spPr>
            <c:txPr>
              <a:bodyPr rot="0" spcFirstLastPara="1" vertOverflow="ellipsis" vert="horz" wrap="square" lIns="38100" tIns="19050" rIns="38100" bIns="19050" anchor="ctr" anchorCtr="0">
                <a:spAutoFit/>
              </a:bodyPr>
              <a:lstStyle/>
              <a:p>
                <a:pPr algn="ctr">
                  <a:defRPr lang="en-GB"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Sheet1!$E$2:$E$11</c:f>
              <c:numCache>
                <c:formatCode>0%</c:formatCode>
                <c:ptCount val="10"/>
                <c:pt idx="0">
                  <c:v>0.42</c:v>
                </c:pt>
                <c:pt idx="1">
                  <c:v>0.34</c:v>
                </c:pt>
                <c:pt idx="2">
                  <c:v>0.34</c:v>
                </c:pt>
                <c:pt idx="3">
                  <c:v>0.33</c:v>
                </c:pt>
                <c:pt idx="4">
                  <c:v>0.31</c:v>
                </c:pt>
                <c:pt idx="5">
                  <c:v>0.28999999999999998</c:v>
                </c:pt>
                <c:pt idx="6">
                  <c:v>0.26</c:v>
                </c:pt>
                <c:pt idx="7">
                  <c:v>0.25</c:v>
                </c:pt>
                <c:pt idx="8">
                  <c:v>0.19</c:v>
                </c:pt>
                <c:pt idx="9">
                  <c:v>0.19</c:v>
                </c:pt>
              </c:numCache>
            </c:numRef>
          </c:val>
          <c:extLst>
            <c:ext xmlns:c16="http://schemas.microsoft.com/office/drawing/2014/chart" uri="{C3380CC4-5D6E-409C-BE32-E72D297353CC}">
              <c16:uniqueId val="{00000003-3B9C-4A8E-A9DE-220DFDE13D6E}"/>
            </c:ext>
          </c:extLst>
        </c:ser>
        <c:ser>
          <c:idx val="4"/>
          <c:order val="4"/>
          <c:tx>
            <c:strRef>
              <c:f>Sheet1!$F$1</c:f>
              <c:strCache>
                <c:ptCount val="1"/>
                <c:pt idx="0">
                  <c:v>CAC 2020 PEAK - NOV+DEC 2019</c:v>
                </c:pt>
              </c:strCache>
            </c:strRef>
          </c:tx>
          <c:spPr>
            <a:solidFill>
              <a:srgbClr val="5A5A5A"/>
            </a:solidFill>
            <a:ln>
              <a:noFill/>
            </a:ln>
            <a:effectLst/>
          </c:spPr>
          <c:invertIfNegative val="0"/>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A-8472-4213-9AEA-58CE5C81A52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Sheet1!$F$2:$F$11</c:f>
              <c:numCache>
                <c:formatCode>0%</c:formatCode>
                <c:ptCount val="10"/>
                <c:pt idx="0">
                  <c:v>0.44</c:v>
                </c:pt>
                <c:pt idx="1">
                  <c:v>0.32</c:v>
                </c:pt>
                <c:pt idx="2">
                  <c:v>0.31</c:v>
                </c:pt>
                <c:pt idx="3">
                  <c:v>0.34</c:v>
                </c:pt>
                <c:pt idx="4">
                  <c:v>0.28000000000000003</c:v>
                </c:pt>
                <c:pt idx="5">
                  <c:v>0.3</c:v>
                </c:pt>
                <c:pt idx="6">
                  <c:v>0.26</c:v>
                </c:pt>
                <c:pt idx="7">
                  <c:v>0.27</c:v>
                </c:pt>
                <c:pt idx="8">
                  <c:v>0.17</c:v>
                </c:pt>
                <c:pt idx="9">
                  <c:v>0.21</c:v>
                </c:pt>
              </c:numCache>
            </c:numRef>
          </c:val>
          <c:extLst>
            <c:ext xmlns:c16="http://schemas.microsoft.com/office/drawing/2014/chart" uri="{C3380CC4-5D6E-409C-BE32-E72D297353CC}">
              <c16:uniqueId val="{00000009-8472-4213-9AEA-58CE5C81A521}"/>
            </c:ext>
          </c:extLst>
        </c:ser>
        <c:ser>
          <c:idx val="5"/>
          <c:order val="5"/>
          <c:tx>
            <c:strRef>
              <c:f>Sheet1!$G$1</c:f>
              <c:strCache>
                <c:ptCount val="1"/>
                <c:pt idx="0">
                  <c:v>ATTITUDE TRACKING 2- MAY 2021</c:v>
                </c:pt>
              </c:strCache>
            </c:strRef>
          </c:tx>
          <c:spPr>
            <a:solidFill>
              <a:schemeClr val="bg2">
                <a:lumMod val="25000"/>
              </a:schemeClr>
            </a:solidFill>
            <a:ln>
              <a:noFill/>
            </a:ln>
            <a:effectLst/>
          </c:spPr>
          <c:invertIfNegative val="0"/>
          <c:dPt>
            <c:idx val="5"/>
            <c:invertIfNegative val="0"/>
            <c:bubble3D val="0"/>
            <c:spPr>
              <a:solidFill>
                <a:schemeClr val="accent1">
                  <a:lumMod val="50000"/>
                </a:schemeClr>
              </a:solidFill>
              <a:ln>
                <a:noFill/>
              </a:ln>
              <a:effectLst/>
            </c:spPr>
            <c:extLst>
              <c:ext xmlns:c16="http://schemas.microsoft.com/office/drawing/2014/chart" uri="{C3380CC4-5D6E-409C-BE32-E72D297353CC}">
                <c16:uniqueId val="{0000000D-74E1-4328-8EF9-63542F8B23B2}"/>
              </c:ext>
            </c:extLst>
          </c:dPt>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Sheet1!$G$2:$G$11</c:f>
              <c:numCache>
                <c:formatCode>0%</c:formatCode>
                <c:ptCount val="10"/>
                <c:pt idx="0">
                  <c:v>0.43860208331290701</c:v>
                </c:pt>
                <c:pt idx="1">
                  <c:v>0.31706613992968602</c:v>
                </c:pt>
                <c:pt idx="2">
                  <c:v>0.35517861063287198</c:v>
                </c:pt>
                <c:pt idx="3">
                  <c:v>0.31410624901705603</c:v>
                </c:pt>
                <c:pt idx="4">
                  <c:v>0.27788217903378698</c:v>
                </c:pt>
                <c:pt idx="5">
                  <c:v>0.27784762405004099</c:v>
                </c:pt>
                <c:pt idx="6">
                  <c:v>0.23667944300733301</c:v>
                </c:pt>
                <c:pt idx="7">
                  <c:v>0.26648710989715702</c:v>
                </c:pt>
                <c:pt idx="8">
                  <c:v>0.18808372478805399</c:v>
                </c:pt>
                <c:pt idx="9">
                  <c:v>0.196284160416172</c:v>
                </c:pt>
              </c:numCache>
            </c:numRef>
          </c:val>
          <c:extLst>
            <c:ext xmlns:c16="http://schemas.microsoft.com/office/drawing/2014/chart" uri="{C3380CC4-5D6E-409C-BE32-E72D297353CC}">
              <c16:uniqueId val="{0000000B-74E1-4328-8EF9-63542F8B23B2}"/>
            </c:ext>
          </c:extLst>
        </c:ser>
        <c:dLbls>
          <c:showLegendKey val="0"/>
          <c:showVal val="0"/>
          <c:showCatName val="0"/>
          <c:showSerName val="0"/>
          <c:showPercent val="0"/>
          <c:showBubbleSize val="0"/>
        </c:dLbls>
        <c:gapWidth val="10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1.5294436348121337E-2"/>
          <c:y val="0.94394925347932546"/>
          <c:w val="0.89999999129791508"/>
          <c:h val="4.804558447378016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62681342574284E-2"/>
          <c:y val="3.8305118926246683E-2"/>
          <c:w val="0.96307975775685251"/>
          <c:h val="0.73459768921864532"/>
        </c:manualLayout>
      </c:layout>
      <c:barChart>
        <c:barDir val="bar"/>
        <c:grouping val="stacked"/>
        <c:varyColors val="0"/>
        <c:ser>
          <c:idx val="0"/>
          <c:order val="0"/>
          <c:tx>
            <c:strRef>
              <c:f>Sheet1!$F$1</c:f>
              <c:strCache>
                <c:ptCount val="1"/>
                <c:pt idx="0">
                  <c:v>EXTREMELY COMMON</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ATTITUDES TRACKING DIP 2 MAY 2021</c:v>
                </c:pt>
                <c:pt idx="1">
                  <c:v>ATTITUDE TRACKING - BENCHMARKING - OCTOBER 2020</c:v>
                </c:pt>
                <c:pt idx="2">
                  <c:v>CAC 2019 PEAK - NOV+DEC 2019 </c:v>
                </c:pt>
                <c:pt idx="3">
                  <c:v>CAC 2019 PRE - SEPTEMBER 2019</c:v>
                </c:pt>
              </c:strCache>
            </c:strRef>
          </c:cat>
          <c:val>
            <c:numRef>
              <c:f>Sheet1!$F$2:$F$5</c:f>
              <c:numCache>
                <c:formatCode>0%</c:formatCode>
                <c:ptCount val="4"/>
                <c:pt idx="0">
                  <c:v>0.22983961107689799</c:v>
                </c:pt>
                <c:pt idx="1">
                  <c:v>0.20158969975922</c:v>
                </c:pt>
                <c:pt idx="2">
                  <c:v>0.27557123584078402</c:v>
                </c:pt>
                <c:pt idx="3">
                  <c:v>0.25632953766119199</c:v>
                </c:pt>
              </c:numCache>
            </c:numRef>
          </c:val>
          <c:extLst>
            <c:ext xmlns:c16="http://schemas.microsoft.com/office/drawing/2014/chart" uri="{C3380CC4-5D6E-409C-BE32-E72D297353CC}">
              <c16:uniqueId val="{00000007-6784-48DD-9B8A-B7AB014985BF}"/>
            </c:ext>
          </c:extLst>
        </c:ser>
        <c:ser>
          <c:idx val="1"/>
          <c:order val="1"/>
          <c:tx>
            <c:strRef>
              <c:f>Sheet1!$E$1</c:f>
              <c:strCache>
                <c:ptCount val="1"/>
                <c:pt idx="0">
                  <c:v>VERY COMMON</c:v>
                </c:pt>
              </c:strCache>
            </c:strRef>
          </c:tx>
          <c:spPr>
            <a:solidFill>
              <a:schemeClr val="accent4"/>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8B98-4130-A18E-AFDE79B83BFA}"/>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ATTITUDES TRACKING DIP 2 MAY 2021</c:v>
                </c:pt>
                <c:pt idx="1">
                  <c:v>ATTITUDE TRACKING - BENCHMARKING - OCTOBER 2020</c:v>
                </c:pt>
                <c:pt idx="2">
                  <c:v>CAC 2019 PEAK - NOV+DEC 2019 </c:v>
                </c:pt>
                <c:pt idx="3">
                  <c:v>CAC 2019 PRE - SEPTEMBER 2019</c:v>
                </c:pt>
              </c:strCache>
            </c:strRef>
          </c:cat>
          <c:val>
            <c:numRef>
              <c:f>Sheet1!$E$2:$E$5</c:f>
              <c:numCache>
                <c:formatCode>0%</c:formatCode>
                <c:ptCount val="4"/>
                <c:pt idx="0">
                  <c:v>0.36797157999390401</c:v>
                </c:pt>
                <c:pt idx="1">
                  <c:v>0.35987469995716898</c:v>
                </c:pt>
                <c:pt idx="2">
                  <c:v>0.39973972175988998</c:v>
                </c:pt>
                <c:pt idx="3">
                  <c:v>0.389102552612687</c:v>
                </c:pt>
              </c:numCache>
            </c:numRef>
          </c:val>
          <c:extLst>
            <c:ext xmlns:c16="http://schemas.microsoft.com/office/drawing/2014/chart" uri="{C3380CC4-5D6E-409C-BE32-E72D297353CC}">
              <c16:uniqueId val="{00000005-0636-42DB-B7D0-2BC22847583F}"/>
            </c:ext>
          </c:extLst>
        </c:ser>
        <c:ser>
          <c:idx val="2"/>
          <c:order val="2"/>
          <c:tx>
            <c:strRef>
              <c:f>Sheet1!$D$1</c:f>
              <c:strCache>
                <c:ptCount val="1"/>
                <c:pt idx="0">
                  <c:v>MODERATELY COMMON </c:v>
                </c:pt>
              </c:strCache>
            </c:strRef>
          </c:tx>
          <c:spPr>
            <a:solidFill>
              <a:schemeClr val="accent4">
                <a:lumMod val="40000"/>
                <a:lumOff val="60000"/>
              </a:schemeClr>
            </a:solidFill>
            <a:ln>
              <a:noFill/>
            </a:ln>
            <a:effectLst/>
          </c:spPr>
          <c:invertIfNegative val="0"/>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8B98-4130-A18E-AFDE79B83BFA}"/>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ATTITUDES TRACKING DIP 2 MAY 2021</c:v>
                </c:pt>
                <c:pt idx="1">
                  <c:v>ATTITUDE TRACKING - BENCHMARKING - OCTOBER 2020</c:v>
                </c:pt>
                <c:pt idx="2">
                  <c:v>CAC 2019 PEAK - NOV+DEC 2019 </c:v>
                </c:pt>
                <c:pt idx="3">
                  <c:v>CAC 2019 PRE - SEPTEMBER 2019</c:v>
                </c:pt>
              </c:strCache>
            </c:strRef>
          </c:cat>
          <c:val>
            <c:numRef>
              <c:f>Sheet1!$D$2:$D$5</c:f>
              <c:numCache>
                <c:formatCode>0%</c:formatCode>
                <c:ptCount val="4"/>
                <c:pt idx="0">
                  <c:v>0.31405747213921498</c:v>
                </c:pt>
                <c:pt idx="1">
                  <c:v>0.37008127712563699</c:v>
                </c:pt>
                <c:pt idx="2">
                  <c:v>0.27968575388962102</c:v>
                </c:pt>
                <c:pt idx="3">
                  <c:v>0.303273213435588</c:v>
                </c:pt>
              </c:numCache>
            </c:numRef>
          </c:val>
          <c:extLst>
            <c:ext xmlns:c16="http://schemas.microsoft.com/office/drawing/2014/chart" uri="{C3380CC4-5D6E-409C-BE32-E72D297353CC}">
              <c16:uniqueId val="{0000000A-0636-42DB-B7D0-2BC22847583F}"/>
            </c:ext>
          </c:extLst>
        </c:ser>
        <c:ser>
          <c:idx val="4"/>
          <c:order val="3"/>
          <c:tx>
            <c:strRef>
              <c:f>Sheet1!$C$1</c:f>
              <c:strCache>
                <c:ptCount val="1"/>
                <c:pt idx="0">
                  <c:v>QUITE RARE </c:v>
                </c:pt>
              </c:strCache>
            </c:strRef>
          </c:tx>
          <c:spPr>
            <a:solidFill>
              <a:schemeClr val="bg1">
                <a:lumMod val="75000"/>
              </a:schemeClr>
            </a:solidFill>
            <a:ln>
              <a:noFill/>
            </a:ln>
            <a:effectLst/>
          </c:spPr>
          <c:invertIfNegative val="0"/>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EC4E-463D-AF42-BFB070812CF2}"/>
              </c:ext>
            </c:extLst>
          </c:dPt>
          <c:dLbls>
            <c:dLbl>
              <c:idx val="2"/>
              <c:layout>
                <c:manualLayout>
                  <c:x val="7.1082268584072104E-3"/>
                  <c:y val="1.48491675346219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B7-4193-8AB1-E17F2069A89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ATTITUDES TRACKING DIP 2 MAY 2021</c:v>
                </c:pt>
                <c:pt idx="1">
                  <c:v>ATTITUDE TRACKING - BENCHMARKING - OCTOBER 2020</c:v>
                </c:pt>
                <c:pt idx="2">
                  <c:v>CAC 2019 PEAK - NOV+DEC 2019 </c:v>
                </c:pt>
                <c:pt idx="3">
                  <c:v>CAC 2019 PRE - SEPTEMBER 2019</c:v>
                </c:pt>
              </c:strCache>
            </c:strRef>
          </c:cat>
          <c:val>
            <c:numRef>
              <c:f>Sheet1!$C$2:$C$5</c:f>
              <c:numCache>
                <c:formatCode>0%</c:formatCode>
                <c:ptCount val="4"/>
                <c:pt idx="0">
                  <c:v>7.9564937637719504E-2</c:v>
                </c:pt>
                <c:pt idx="1">
                  <c:v>6.3188621548803794E-2</c:v>
                </c:pt>
                <c:pt idx="2">
                  <c:v>3.9859315254203602E-2</c:v>
                </c:pt>
                <c:pt idx="3">
                  <c:v>4.6666404653815302E-2</c:v>
                </c:pt>
              </c:numCache>
            </c:numRef>
          </c:val>
          <c:extLst>
            <c:ext xmlns:c16="http://schemas.microsoft.com/office/drawing/2014/chart" uri="{C3380CC4-5D6E-409C-BE32-E72D297353CC}">
              <c16:uniqueId val="{0000000B-DDFE-4CF6-B292-A7FA009C3BA0}"/>
            </c:ext>
          </c:extLst>
        </c:ser>
        <c:ser>
          <c:idx val="3"/>
          <c:order val="4"/>
          <c:tx>
            <c:strRef>
              <c:f>Sheet1!$B$1</c:f>
              <c:strCache>
                <c:ptCount val="1"/>
                <c:pt idx="0">
                  <c:v>VERY RARE</c:v>
                </c:pt>
              </c:strCache>
            </c:strRef>
          </c:tx>
          <c:spPr>
            <a:solidFill>
              <a:schemeClr val="bg1">
                <a:lumMod val="50000"/>
              </a:schemeClr>
            </a:solidFill>
            <a:ln>
              <a:noFill/>
            </a:ln>
            <a:effectLst/>
          </c:spPr>
          <c:invertIfNegative val="0"/>
          <c:cat>
            <c:strRef>
              <c:f>Sheet1!$A$2:$A$5</c:f>
              <c:strCache>
                <c:ptCount val="4"/>
                <c:pt idx="0">
                  <c:v>ATTITUDES TRACKING DIP 2 MAY 2021</c:v>
                </c:pt>
                <c:pt idx="1">
                  <c:v>ATTITUDE TRACKING - BENCHMARKING - OCTOBER 2020</c:v>
                </c:pt>
                <c:pt idx="2">
                  <c:v>CAC 2019 PEAK - NOV+DEC 2019 </c:v>
                </c:pt>
                <c:pt idx="3">
                  <c:v>CAC 2019 PRE - SEPTEMBER 2019</c:v>
                </c:pt>
              </c:strCache>
            </c:strRef>
          </c:cat>
          <c:val>
            <c:numRef>
              <c:f>Sheet1!$B$2:$B$5</c:f>
              <c:numCache>
                <c:formatCode>0%</c:formatCode>
                <c:ptCount val="4"/>
                <c:pt idx="0">
                  <c:v>8.5663991522632599E-3</c:v>
                </c:pt>
                <c:pt idx="1">
                  <c:v>5.2657016091700896E-3</c:v>
                </c:pt>
                <c:pt idx="2">
                  <c:v>5.1439732555010999E-3</c:v>
                </c:pt>
                <c:pt idx="3">
                  <c:v>4.6282916367181397E-3</c:v>
                </c:pt>
              </c:numCache>
            </c:numRef>
          </c:val>
          <c:extLst>
            <c:ext xmlns:c16="http://schemas.microsoft.com/office/drawing/2014/chart" uri="{C3380CC4-5D6E-409C-BE32-E72D297353CC}">
              <c16:uniqueId val="{0000000D-0636-42DB-B7D0-2BC22847583F}"/>
            </c:ext>
          </c:extLst>
        </c:ser>
        <c:dLbls>
          <c:showLegendKey val="0"/>
          <c:showVal val="0"/>
          <c:showCatName val="0"/>
          <c:showSerName val="0"/>
          <c:showPercent val="0"/>
          <c:showBubbleSize val="0"/>
        </c:dLbls>
        <c:gapWidth val="20"/>
        <c:overlap val="100"/>
        <c:axId val="956822216"/>
        <c:axId val="956820904"/>
        <c:extLst/>
      </c:barChart>
      <c:catAx>
        <c:axId val="956822216"/>
        <c:scaling>
          <c:orientation val="minMax"/>
        </c:scaling>
        <c:delete val="1"/>
        <c:axPos val="l"/>
        <c:numFmt formatCode="General" sourceLinked="1"/>
        <c:majorTickMark val="none"/>
        <c:minorTickMark val="none"/>
        <c:tickLblPos val="nextTo"/>
        <c:crossAx val="956820904"/>
        <c:crosses val="autoZero"/>
        <c:auto val="1"/>
        <c:lblAlgn val="ctr"/>
        <c:lblOffset val="100"/>
        <c:noMultiLvlLbl val="0"/>
      </c:catAx>
      <c:valAx>
        <c:axId val="956820904"/>
        <c:scaling>
          <c:orientation val="minMax"/>
          <c:max val="1"/>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l"/>
      <c:layout>
        <c:manualLayout>
          <c:xMode val="edge"/>
          <c:yMode val="edge"/>
          <c:x val="0"/>
          <c:y val="0.78083844713719741"/>
          <c:w val="1"/>
          <c:h val="5.582070998196120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04799052315879E-2"/>
          <c:y val="3.8305008924003132E-2"/>
          <c:w val="0.94842034821195431"/>
          <c:h val="0.82792542417720516"/>
        </c:manualLayout>
      </c:layout>
      <c:barChart>
        <c:barDir val="bar"/>
        <c:grouping val="stacked"/>
        <c:varyColors val="0"/>
        <c:ser>
          <c:idx val="0"/>
          <c:order val="0"/>
          <c:tx>
            <c:strRef>
              <c:f>Sheet1!$F$1</c:f>
              <c:strCache>
                <c:ptCount val="1"/>
                <c:pt idx="0">
                  <c:v>EXTREMELY SERIOUS</c:v>
                </c:pt>
              </c:strCache>
            </c:strRef>
          </c:tx>
          <c:spPr>
            <a:solidFill>
              <a:schemeClr val="accent4"/>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C588-4F8D-BB79-607651DEFDC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3-C588-4F8D-BB79-607651DEFDC6}"/>
              </c:ext>
            </c:extLst>
          </c:dPt>
          <c:dLbls>
            <c:spPr>
              <a:noFill/>
              <a:ln>
                <a:noFill/>
              </a:ln>
              <a:effectLst/>
            </c:spPr>
            <c:txPr>
              <a:bodyPr rot="0" spcFirstLastPara="1" vertOverflow="ellipsis" vert="horz" wrap="square" lIns="38100" tIns="19050" rIns="38100" bIns="19050" anchor="ctr" anchorCtr="0">
                <a:spAutoFit/>
              </a:bodyPr>
              <a:lstStyle/>
              <a:p>
                <a:pPr algn="ctr">
                  <a:defRPr lang="en-US" sz="2400" b="0" i="0" u="none" strike="noStrike" kern="1200" baseline="0">
                    <a:solidFill>
                      <a:schemeClr val="tx1"/>
                    </a:solidFill>
                    <a:latin typeface="Gill Sans Nova Light" panose="020B03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ATTITUDES TRACKING DIP 2- MAY 2021 </c:v>
                </c:pt>
                <c:pt idx="1">
                  <c:v>CAC 2020 PEAK - NOV+DEC 2020</c:v>
                </c:pt>
                <c:pt idx="2">
                  <c:v>ATTITUDE TRACKING - BENCHMARKING - OCTOBER 2020 </c:v>
                </c:pt>
                <c:pt idx="3">
                  <c:v>HFA PEAK - JULY 2020</c:v>
                </c:pt>
                <c:pt idx="4">
                  <c:v>CAC 2019 PEAK - NOV+DEC 2019</c:v>
                </c:pt>
                <c:pt idx="5">
                  <c:v>CAC 2019 PRE - SEPTEMBER 2019</c:v>
                </c:pt>
              </c:strCache>
            </c:strRef>
          </c:cat>
          <c:val>
            <c:numRef>
              <c:f>Sheet1!$F$2:$F$7</c:f>
              <c:numCache>
                <c:formatCode>0%</c:formatCode>
                <c:ptCount val="6"/>
                <c:pt idx="0">
                  <c:v>0.23907380666443501</c:v>
                </c:pt>
                <c:pt idx="1">
                  <c:v>0.23</c:v>
                </c:pt>
                <c:pt idx="2">
                  <c:v>0.21</c:v>
                </c:pt>
                <c:pt idx="3">
                  <c:v>0.23</c:v>
                </c:pt>
                <c:pt idx="4">
                  <c:v>0.31777281540364799</c:v>
                </c:pt>
                <c:pt idx="5">
                  <c:v>0.26917938836199101</c:v>
                </c:pt>
              </c:numCache>
            </c:numRef>
          </c:val>
          <c:extLst xmlns:c15="http://schemas.microsoft.com/office/drawing/2012/chart">
            <c:ext xmlns:c16="http://schemas.microsoft.com/office/drawing/2014/chart" uri="{C3380CC4-5D6E-409C-BE32-E72D297353CC}">
              <c16:uniqueId val="{00000002-BD1E-41E4-B3D6-CDFC7D9730E4}"/>
            </c:ext>
          </c:extLst>
        </c:ser>
        <c:ser>
          <c:idx val="1"/>
          <c:order val="1"/>
          <c:tx>
            <c:strRef>
              <c:f>Sheet1!$E$1</c:f>
              <c:strCache>
                <c:ptCount val="1"/>
                <c:pt idx="0">
                  <c:v>VERY SERIOUS </c:v>
                </c:pt>
              </c:strCache>
            </c:strRef>
          </c:tx>
          <c:spPr>
            <a:solidFill>
              <a:schemeClr val="accent4">
                <a:lumMod val="40000"/>
                <a:lumOff val="60000"/>
              </a:schemeClr>
            </a:solidFill>
            <a:ln>
              <a:noFill/>
            </a:ln>
            <a:effectLst/>
          </c:spPr>
          <c:invertIfNegative val="0"/>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C588-4F8D-BB79-607651DEFDC6}"/>
              </c:ext>
            </c:extLst>
          </c:dPt>
          <c:dLbls>
            <c:dLbl>
              <c:idx val="4"/>
              <c:layout>
                <c:manualLayout>
                  <c:x val="-3.268654861017396E-3"/>
                  <c:y val="-8.749472964817473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88-4F8D-BB79-607651DEFDC6}"/>
                </c:ext>
              </c:extLst>
            </c:dLbl>
            <c:spPr>
              <a:noFill/>
              <a:ln>
                <a:noFill/>
              </a:ln>
              <a:effectLst/>
            </c:spPr>
            <c:txPr>
              <a:bodyPr rot="0" spcFirstLastPara="1" vertOverflow="ellipsis" vert="horz" wrap="square" lIns="38100" tIns="19050" rIns="38100" bIns="19050" anchor="ctr" anchorCtr="0">
                <a:spAutoFit/>
              </a:bodyPr>
              <a:lstStyle/>
              <a:p>
                <a:pPr algn="ctr">
                  <a:defRPr lang="en-US" sz="2400" b="0" i="0" u="none" strike="noStrike" kern="1200" baseline="0">
                    <a:solidFill>
                      <a:schemeClr val="tx1"/>
                    </a:solidFill>
                    <a:latin typeface="Gill Sans Nova Light" panose="020B03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ATTITUDES TRACKING DIP 2- MAY 2021 </c:v>
                </c:pt>
                <c:pt idx="1">
                  <c:v>CAC 2020 PEAK - NOV+DEC 2020</c:v>
                </c:pt>
                <c:pt idx="2">
                  <c:v>ATTITUDE TRACKING - BENCHMARKING - OCTOBER 2020 </c:v>
                </c:pt>
                <c:pt idx="3">
                  <c:v>HFA PEAK - JULY 2020</c:v>
                </c:pt>
                <c:pt idx="4">
                  <c:v>CAC 2019 PEAK - NOV+DEC 2019</c:v>
                </c:pt>
                <c:pt idx="5">
                  <c:v>CAC 2019 PRE - SEPTEMBER 2019</c:v>
                </c:pt>
              </c:strCache>
            </c:strRef>
          </c:cat>
          <c:val>
            <c:numRef>
              <c:f>Sheet1!$E$2:$E$7</c:f>
              <c:numCache>
                <c:formatCode>0%</c:formatCode>
                <c:ptCount val="6"/>
                <c:pt idx="0">
                  <c:v>0.38436293433234398</c:v>
                </c:pt>
                <c:pt idx="1">
                  <c:v>0.39</c:v>
                </c:pt>
                <c:pt idx="2">
                  <c:v>0.38</c:v>
                </c:pt>
                <c:pt idx="3">
                  <c:v>0.41</c:v>
                </c:pt>
                <c:pt idx="4">
                  <c:v>0.399988405579559</c:v>
                </c:pt>
                <c:pt idx="5">
                  <c:v>0.39384314809682203</c:v>
                </c:pt>
              </c:numCache>
            </c:numRef>
          </c:val>
          <c:extLst>
            <c:ext xmlns:c16="http://schemas.microsoft.com/office/drawing/2014/chart" uri="{C3380CC4-5D6E-409C-BE32-E72D297353CC}">
              <c16:uniqueId val="{00000005-BD1E-41E4-B3D6-CDFC7D9730E4}"/>
            </c:ext>
          </c:extLst>
        </c:ser>
        <c:ser>
          <c:idx val="2"/>
          <c:order val="2"/>
          <c:tx>
            <c:strRef>
              <c:f>Sheet1!$D$1</c:f>
              <c:strCache>
                <c:ptCount val="1"/>
                <c:pt idx="0">
                  <c:v>MODERATELY SERIOUS</c:v>
                </c:pt>
              </c:strCache>
            </c:strRef>
          </c:tx>
          <c:spPr>
            <a:solidFill>
              <a:schemeClr val="bg1"/>
            </a:solidFill>
            <a:ln>
              <a:noFill/>
            </a:ln>
            <a:effectLst/>
          </c:spPr>
          <c:invertIfNegative val="0"/>
          <c:dPt>
            <c:idx val="4"/>
            <c:invertIfNegative val="0"/>
            <c:bubble3D val="0"/>
            <c:spPr>
              <a:solidFill>
                <a:schemeClr val="bg1"/>
              </a:solidFill>
              <a:ln>
                <a:noFill/>
              </a:ln>
              <a:effectLst/>
            </c:spPr>
            <c:extLst>
              <c:ext xmlns:c16="http://schemas.microsoft.com/office/drawing/2014/chart" uri="{C3380CC4-5D6E-409C-BE32-E72D297353CC}">
                <c16:uniqueId val="{00000008-C588-4F8D-BB79-607651DEFDC6}"/>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Gill Sans Nova Light" panose="020B03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ATTITUDES TRACKING DIP 2- MAY 2021 </c:v>
                </c:pt>
                <c:pt idx="1">
                  <c:v>CAC 2020 PEAK - NOV+DEC 2020</c:v>
                </c:pt>
                <c:pt idx="2">
                  <c:v>ATTITUDE TRACKING - BENCHMARKING - OCTOBER 2020 </c:v>
                </c:pt>
                <c:pt idx="3">
                  <c:v>HFA PEAK - JULY 2020</c:v>
                </c:pt>
                <c:pt idx="4">
                  <c:v>CAC 2019 PEAK - NOV+DEC 2019</c:v>
                </c:pt>
                <c:pt idx="5">
                  <c:v>CAC 2019 PRE - SEPTEMBER 2019</c:v>
                </c:pt>
              </c:strCache>
            </c:strRef>
          </c:cat>
          <c:val>
            <c:numRef>
              <c:f>Sheet1!$D$2:$D$7</c:f>
              <c:numCache>
                <c:formatCode>0%</c:formatCode>
                <c:ptCount val="6"/>
                <c:pt idx="0">
                  <c:v>0.30562075448696902</c:v>
                </c:pt>
                <c:pt idx="1">
                  <c:v>0.34</c:v>
                </c:pt>
                <c:pt idx="2">
                  <c:v>0.36</c:v>
                </c:pt>
                <c:pt idx="3">
                  <c:v>0.33</c:v>
                </c:pt>
                <c:pt idx="4">
                  <c:v>0.25626319706237</c:v>
                </c:pt>
                <c:pt idx="5">
                  <c:v>0.29747062401484697</c:v>
                </c:pt>
              </c:numCache>
            </c:numRef>
          </c:val>
          <c:extLst>
            <c:ext xmlns:c16="http://schemas.microsoft.com/office/drawing/2014/chart" uri="{C3380CC4-5D6E-409C-BE32-E72D297353CC}">
              <c16:uniqueId val="{00000008-BD1E-41E4-B3D6-CDFC7D9730E4}"/>
            </c:ext>
          </c:extLst>
        </c:ser>
        <c:ser>
          <c:idx val="3"/>
          <c:order val="3"/>
          <c:tx>
            <c:strRef>
              <c:f>Sheet1!$C$1</c:f>
              <c:strCache>
                <c:ptCount val="1"/>
                <c:pt idx="0">
                  <c:v>NOT THAT SERIOUS </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Gill Sans Nova Light" panose="020B03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ATTITUDES TRACKING DIP 2- MAY 2021 </c:v>
                </c:pt>
                <c:pt idx="1">
                  <c:v>CAC 2020 PEAK - NOV+DEC 2020</c:v>
                </c:pt>
                <c:pt idx="2">
                  <c:v>ATTITUDE TRACKING - BENCHMARKING - OCTOBER 2020 </c:v>
                </c:pt>
                <c:pt idx="3">
                  <c:v>HFA PEAK - JULY 2020</c:v>
                </c:pt>
                <c:pt idx="4">
                  <c:v>CAC 2019 PEAK - NOV+DEC 2019</c:v>
                </c:pt>
                <c:pt idx="5">
                  <c:v>CAC 2019 PRE - SEPTEMBER 2019</c:v>
                </c:pt>
              </c:strCache>
            </c:strRef>
          </c:cat>
          <c:val>
            <c:numRef>
              <c:f>Sheet1!$C$2:$C$7</c:f>
              <c:numCache>
                <c:formatCode>0%</c:formatCode>
                <c:ptCount val="6"/>
                <c:pt idx="0">
                  <c:v>6.3418824405243907E-2</c:v>
                </c:pt>
                <c:pt idx="1">
                  <c:v>0.03</c:v>
                </c:pt>
                <c:pt idx="2">
                  <c:v>0.05</c:v>
                </c:pt>
                <c:pt idx="3">
                  <c:v>0.03</c:v>
                </c:pt>
                <c:pt idx="4">
                  <c:v>2.1810265625927801E-2</c:v>
                </c:pt>
                <c:pt idx="5">
                  <c:v>1.8333113563006199E-2</c:v>
                </c:pt>
              </c:numCache>
            </c:numRef>
          </c:val>
          <c:extLst>
            <c:ext xmlns:c16="http://schemas.microsoft.com/office/drawing/2014/chart" uri="{C3380CC4-5D6E-409C-BE32-E72D297353CC}">
              <c16:uniqueId val="{0000000B-BD1E-41E4-B3D6-CDFC7D9730E4}"/>
            </c:ext>
          </c:extLst>
        </c:ser>
        <c:ser>
          <c:idx val="4"/>
          <c:order val="4"/>
          <c:tx>
            <c:strRef>
              <c:f>Sheet1!$B$1</c:f>
              <c:strCache>
                <c:ptCount val="1"/>
                <c:pt idx="0">
                  <c:v>NOT AT ALL SERIOUS </c:v>
                </c:pt>
              </c:strCache>
            </c:strRef>
          </c:tx>
          <c:spPr>
            <a:solidFill>
              <a:schemeClr val="bg1">
                <a:lumMod val="50000"/>
              </a:schemeClr>
            </a:solidFill>
            <a:ln>
              <a:noFill/>
            </a:ln>
            <a:effectLst/>
          </c:spPr>
          <c:invertIfNegative val="0"/>
          <c:dLbls>
            <c:delete val="1"/>
          </c:dLbls>
          <c:cat>
            <c:strRef>
              <c:f>Sheet1!$A$2:$A$7</c:f>
              <c:strCache>
                <c:ptCount val="6"/>
                <c:pt idx="0">
                  <c:v>ATTITUDES TRACKING DIP 2- MAY 2021 </c:v>
                </c:pt>
                <c:pt idx="1">
                  <c:v>CAC 2020 PEAK - NOV+DEC 2020</c:v>
                </c:pt>
                <c:pt idx="2">
                  <c:v>ATTITUDE TRACKING - BENCHMARKING - OCTOBER 2020 </c:v>
                </c:pt>
                <c:pt idx="3">
                  <c:v>HFA PEAK - JULY 2020</c:v>
                </c:pt>
                <c:pt idx="4">
                  <c:v>CAC 2019 PEAK - NOV+DEC 2019</c:v>
                </c:pt>
                <c:pt idx="5">
                  <c:v>CAC 2019 PRE - SEPTEMBER 2019</c:v>
                </c:pt>
              </c:strCache>
            </c:strRef>
          </c:cat>
          <c:val>
            <c:numRef>
              <c:f>Sheet1!$B$2:$B$7</c:f>
              <c:numCache>
                <c:formatCode>0%</c:formatCode>
                <c:ptCount val="6"/>
                <c:pt idx="0">
                  <c:v>7.5236801110077399E-3</c:v>
                </c:pt>
                <c:pt idx="1">
                  <c:v>0.01</c:v>
                </c:pt>
                <c:pt idx="2">
                  <c:v>0.01</c:v>
                </c:pt>
                <c:pt idx="3">
                  <c:v>0</c:v>
                </c:pt>
                <c:pt idx="4">
                  <c:v>6.6054492698644496E-3</c:v>
                </c:pt>
                <c:pt idx="5">
                  <c:v>2.1173725963335301E-2</c:v>
                </c:pt>
              </c:numCache>
            </c:numRef>
          </c:val>
          <c:extLst>
            <c:ext xmlns:c16="http://schemas.microsoft.com/office/drawing/2014/chart" uri="{C3380CC4-5D6E-409C-BE32-E72D297353CC}">
              <c16:uniqueId val="{0000000B-017B-413F-AD1B-6F5745BBBEDF}"/>
            </c:ext>
          </c:extLst>
        </c:ser>
        <c:dLbls>
          <c:dLblPos val="ctr"/>
          <c:showLegendKey val="0"/>
          <c:showVal val="1"/>
          <c:showCatName val="0"/>
          <c:showSerName val="0"/>
          <c:showPercent val="0"/>
          <c:showBubbleSize val="0"/>
        </c:dLbls>
        <c:gapWidth val="20"/>
        <c:overlap val="100"/>
        <c:axId val="956822216"/>
        <c:axId val="956820904"/>
        <c:extLst/>
      </c:barChart>
      <c:catAx>
        <c:axId val="956822216"/>
        <c:scaling>
          <c:orientation val="minMax"/>
        </c:scaling>
        <c:delete val="1"/>
        <c:axPos val="l"/>
        <c:numFmt formatCode="General" sourceLinked="1"/>
        <c:majorTickMark val="none"/>
        <c:minorTickMark val="none"/>
        <c:tickLblPos val="nextTo"/>
        <c:crossAx val="956820904"/>
        <c:crosses val="autoZero"/>
        <c:auto val="1"/>
        <c:lblAlgn val="ctr"/>
        <c:lblOffset val="100"/>
        <c:noMultiLvlLbl val="0"/>
      </c:catAx>
      <c:valAx>
        <c:axId val="956820904"/>
        <c:scaling>
          <c:orientation val="minMax"/>
          <c:max val="1"/>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l"/>
      <c:layout>
        <c:manualLayout>
          <c:xMode val="edge"/>
          <c:yMode val="edge"/>
          <c:x val="5.5113245520294576E-2"/>
          <c:y val="0.89401127281178216"/>
          <c:w val="0.9315695327204091"/>
          <c:h val="8.037481731743455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601051303219041"/>
        </c:manualLayout>
      </c:layout>
      <c:barChart>
        <c:barDir val="col"/>
        <c:grouping val="clustered"/>
        <c:varyColors val="0"/>
        <c:ser>
          <c:idx val="1"/>
          <c:order val="0"/>
          <c:tx>
            <c:strRef>
              <c:f>Sheet1!$B$1</c:f>
              <c:strCache>
                <c:ptCount val="1"/>
                <c:pt idx="0">
                  <c:v>ATTITUDE TRACKING - BENCHMARKING - OCTOBER 2020</c:v>
                </c:pt>
              </c:strCache>
            </c:strRef>
          </c:tx>
          <c:spPr>
            <a:solidFill>
              <a:schemeClr val="accent4">
                <a:lumMod val="40000"/>
                <a:lumOff val="60000"/>
              </a:schemeClr>
            </a:solidFill>
            <a:ln>
              <a:noFill/>
            </a:ln>
            <a:effectLst/>
          </c:spPr>
          <c:invertIfNegative val="0"/>
          <c:dPt>
            <c:idx val="5"/>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611E-4490-BCFC-0B4CF158779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ELIMINATING COVID-19</c:v>
                </c:pt>
                <c:pt idx="1">
                  <c:v>TREATING AND PREVENTING CANCER</c:v>
                </c:pt>
                <c:pt idx="2">
                  <c:v>ENDING CHILD POVERTY</c:v>
                </c:pt>
                <c:pt idx="3">
                  <c:v>HALTING CLIMATE CHANGE </c:v>
                </c:pt>
                <c:pt idx="4">
                  <c:v>ERADICATING MENTAL HEALTH STIGMA AND DISCRIMINATION </c:v>
                </c:pt>
                <c:pt idx="5">
                  <c:v>ENDING HOMELESSNESS </c:v>
                </c:pt>
                <c:pt idx="6">
                  <c:v>ENDING ANIMAL CRUELTY AND NEGLECT </c:v>
                </c:pt>
                <c:pt idx="7">
                  <c:v>ENDING RACISM </c:v>
                </c:pt>
              </c:strCache>
            </c:strRef>
          </c:cat>
          <c:val>
            <c:numRef>
              <c:f>Sheet1!$B$2:$B$9</c:f>
              <c:numCache>
                <c:formatCode>0.00</c:formatCode>
                <c:ptCount val="8"/>
                <c:pt idx="0">
                  <c:v>5.9824905400663901</c:v>
                </c:pt>
                <c:pt idx="1">
                  <c:v>5.4398609442785197</c:v>
                </c:pt>
                <c:pt idx="2">
                  <c:v>4.7300551377581002</c:v>
                </c:pt>
                <c:pt idx="3">
                  <c:v>4.2667487772295196</c:v>
                </c:pt>
                <c:pt idx="4">
                  <c:v>4.2278377860561198</c:v>
                </c:pt>
                <c:pt idx="5">
                  <c:v>3.9185859049892602</c:v>
                </c:pt>
                <c:pt idx="6">
                  <c:v>3.6829604060479002</c:v>
                </c:pt>
                <c:pt idx="7">
                  <c:v>3.5462905545813399</c:v>
                </c:pt>
              </c:numCache>
            </c:numRef>
          </c:val>
          <c:extLst>
            <c:ext xmlns:c16="http://schemas.microsoft.com/office/drawing/2014/chart" uri="{C3380CC4-5D6E-409C-BE32-E72D297353CC}">
              <c16:uniqueId val="{00000003-5F2C-4FAE-97EC-F4227DDEB8DC}"/>
            </c:ext>
          </c:extLst>
        </c:ser>
        <c:ser>
          <c:idx val="3"/>
          <c:order val="2"/>
          <c:tx>
            <c:strRef>
              <c:f>Sheet1!$D$1</c:f>
              <c:strCache>
                <c:ptCount val="1"/>
                <c:pt idx="0">
                  <c:v>ATTITUDES TRACKING DIP 2- MAY 2021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ELIMINATING COVID-19</c:v>
                </c:pt>
                <c:pt idx="1">
                  <c:v>TREATING AND PREVENTING CANCER</c:v>
                </c:pt>
                <c:pt idx="2">
                  <c:v>ENDING CHILD POVERTY</c:v>
                </c:pt>
                <c:pt idx="3">
                  <c:v>HALTING CLIMATE CHANGE </c:v>
                </c:pt>
                <c:pt idx="4">
                  <c:v>ERADICATING MENTAL HEALTH STIGMA AND DISCRIMINATION </c:v>
                </c:pt>
                <c:pt idx="5">
                  <c:v>ENDING HOMELESSNESS </c:v>
                </c:pt>
                <c:pt idx="6">
                  <c:v>ENDING ANIMAL CRUELTY AND NEGLECT </c:v>
                </c:pt>
                <c:pt idx="7">
                  <c:v>ENDING RACISM </c:v>
                </c:pt>
              </c:strCache>
            </c:strRef>
          </c:cat>
          <c:val>
            <c:numRef>
              <c:f>Sheet1!$D$2:$D$9</c:f>
              <c:numCache>
                <c:formatCode>0.00</c:formatCode>
                <c:ptCount val="8"/>
                <c:pt idx="0">
                  <c:v>5.7726696187780204</c:v>
                </c:pt>
                <c:pt idx="1">
                  <c:v>5.3418362372790398</c:v>
                </c:pt>
                <c:pt idx="2">
                  <c:v>4.8739582567363504</c:v>
                </c:pt>
                <c:pt idx="3">
                  <c:v>4.0375905384834097</c:v>
                </c:pt>
                <c:pt idx="4">
                  <c:v>4.2783157313807703</c:v>
                </c:pt>
                <c:pt idx="5">
                  <c:v>4.1479494957446104</c:v>
                </c:pt>
                <c:pt idx="6">
                  <c:v>3.6853528850519801</c:v>
                </c:pt>
                <c:pt idx="7">
                  <c:v>3.7057130063010302</c:v>
                </c:pt>
              </c:numCache>
            </c:numRef>
          </c:val>
          <c:extLst>
            <c:ext xmlns:c16="http://schemas.microsoft.com/office/drawing/2014/chart" uri="{C3380CC4-5D6E-409C-BE32-E72D297353CC}">
              <c16:uniqueId val="{00000003-1E6E-4A7B-9B66-A9F8E620194D}"/>
            </c:ext>
          </c:extLst>
        </c:ser>
        <c:dLbls>
          <c:dLblPos val="outEnd"/>
          <c:showLegendKey val="0"/>
          <c:showVal val="1"/>
          <c:showCatName val="0"/>
          <c:showSerName val="0"/>
          <c:showPercent val="0"/>
          <c:showBubbleSize val="0"/>
        </c:dLbls>
        <c:gapWidth val="50"/>
        <c:overlap val="-5"/>
        <c:axId val="956822216"/>
        <c:axId val="956820904"/>
        <c:extLst>
          <c:ext xmlns:c15="http://schemas.microsoft.com/office/drawing/2012/chart" uri="{02D57815-91ED-43cb-92C2-25804820EDAC}">
            <c15:filteredBarSeries>
              <c15:ser>
                <c:idx val="2"/>
                <c:order val="1"/>
                <c:tx>
                  <c:strRef>
                    <c:extLst>
                      <c:ext uri="{02D57815-91ED-43cb-92C2-25804820EDAC}">
                        <c15:formulaRef>
                          <c15:sqref>Sheet1!$C$1</c15:sqref>
                        </c15:formulaRef>
                      </c:ext>
                    </c:extLst>
                    <c:strCache>
                      <c:ptCount val="1"/>
                      <c:pt idx="0">
                        <c:v>ATTITUDE TRACKING - BENCHMARKING - OCTOBER 2020 BUZZ AWARE</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Sheet1!$A$2:$A$9</c15:sqref>
                        </c15:formulaRef>
                      </c:ext>
                    </c:extLst>
                    <c:strCache>
                      <c:ptCount val="8"/>
                      <c:pt idx="0">
                        <c:v>ELIMINATING COVID-19</c:v>
                      </c:pt>
                      <c:pt idx="1">
                        <c:v>TREATING AND PREVENTING CANCER</c:v>
                      </c:pt>
                      <c:pt idx="2">
                        <c:v>ENDING CHILD POVERTY</c:v>
                      </c:pt>
                      <c:pt idx="3">
                        <c:v>HALTING CLIMATE CHANGE </c:v>
                      </c:pt>
                      <c:pt idx="4">
                        <c:v>ERADICATING MENTAL HEALTH STIGMA AND DISCRIMINATION </c:v>
                      </c:pt>
                      <c:pt idx="5">
                        <c:v>ENDING HOMELESSNESS </c:v>
                      </c:pt>
                      <c:pt idx="6">
                        <c:v>ENDING ANIMAL CRUELTY AND NEGLECT </c:v>
                      </c:pt>
                      <c:pt idx="7">
                        <c:v>ENDING RACISM </c:v>
                      </c:pt>
                    </c:strCache>
                  </c:strRef>
                </c:cat>
                <c:val>
                  <c:numRef>
                    <c:extLst>
                      <c:ext uri="{02D57815-91ED-43cb-92C2-25804820EDAC}">
                        <c15:formulaRef>
                          <c15:sqref>Sheet1!$C$2:$C$9</c15:sqref>
                        </c15:formulaRef>
                      </c:ext>
                    </c:extLst>
                    <c:numCache>
                      <c:formatCode>0.00</c:formatCode>
                      <c:ptCount val="8"/>
                      <c:pt idx="0">
                        <c:v>5.8506390786598601</c:v>
                      </c:pt>
                      <c:pt idx="1">
                        <c:v>5.3655109175928297</c:v>
                      </c:pt>
                      <c:pt idx="2">
                        <c:v>4.7755809543989596</c:v>
                      </c:pt>
                      <c:pt idx="3">
                        <c:v>4.1414641817710001</c:v>
                      </c:pt>
                      <c:pt idx="4">
                        <c:v>4.2746501420746501</c:v>
                      </c:pt>
                      <c:pt idx="5">
                        <c:v>4.1085848857136202</c:v>
                      </c:pt>
                      <c:pt idx="6">
                        <c:v>3.4712260523319798</c:v>
                      </c:pt>
                      <c:pt idx="7">
                        <c:v>3.7501095996445502</c:v>
                      </c:pt>
                    </c:numCache>
                  </c:numRef>
                </c:val>
                <c:extLst>
                  <c:ext xmlns:c16="http://schemas.microsoft.com/office/drawing/2014/chart" uri="{C3380CC4-5D6E-409C-BE32-E72D297353CC}">
                    <c16:uniqueId val="{00000005-5F2C-4FAE-97EC-F4227DDEB8DC}"/>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ATTITUDES TRACKING DIP 2- MAY 2021 BUZZ AWARE </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ELIMINATING COVID-19</c:v>
                      </c:pt>
                      <c:pt idx="1">
                        <c:v>TREATING AND PREVENTING CANCER</c:v>
                      </c:pt>
                      <c:pt idx="2">
                        <c:v>ENDING CHILD POVERTY</c:v>
                      </c:pt>
                      <c:pt idx="3">
                        <c:v>HALTING CLIMATE CHANGE </c:v>
                      </c:pt>
                      <c:pt idx="4">
                        <c:v>ERADICATING MENTAL HEALTH STIGMA AND DISCRIMINATION </c:v>
                      </c:pt>
                      <c:pt idx="5">
                        <c:v>ENDING HOMELESSNESS </c:v>
                      </c:pt>
                      <c:pt idx="6">
                        <c:v>ENDING ANIMAL CRUELTY AND NEGLECT </c:v>
                      </c:pt>
                      <c:pt idx="7">
                        <c:v>ENDING RACISM </c:v>
                      </c:pt>
                    </c:strCache>
                  </c:strRef>
                </c:cat>
                <c:val>
                  <c:numRef>
                    <c:extLst xmlns:c15="http://schemas.microsoft.com/office/drawing/2012/chart">
                      <c:ext xmlns:c15="http://schemas.microsoft.com/office/drawing/2012/chart" uri="{02D57815-91ED-43cb-92C2-25804820EDAC}">
                        <c15:formulaRef>
                          <c15:sqref>Sheet1!$E$2:$E$9</c15:sqref>
                        </c15:formulaRef>
                      </c:ext>
                    </c:extLst>
                    <c:numCache>
                      <c:formatCode>0.00</c:formatCode>
                      <c:ptCount val="8"/>
                      <c:pt idx="0">
                        <c:v>5.4187275081978603</c:v>
                      </c:pt>
                      <c:pt idx="1">
                        <c:v>5.0930345287710601</c:v>
                      </c:pt>
                      <c:pt idx="2">
                        <c:v>4.9114062204907798</c:v>
                      </c:pt>
                      <c:pt idx="3">
                        <c:v>4.2165683233885201</c:v>
                      </c:pt>
                      <c:pt idx="4">
                        <c:v>4.4293046977437598</c:v>
                      </c:pt>
                      <c:pt idx="5">
                        <c:v>4.1705692308151701</c:v>
                      </c:pt>
                      <c:pt idx="6">
                        <c:v>3.7722358862576701</c:v>
                      </c:pt>
                      <c:pt idx="7">
                        <c:v>3.9282972798450801</c:v>
                      </c:pt>
                    </c:numCache>
                  </c:numRef>
                </c:val>
                <c:extLst xmlns:c15="http://schemas.microsoft.com/office/drawing/2012/chart">
                  <c:ext xmlns:c16="http://schemas.microsoft.com/office/drawing/2014/chart" uri="{C3380CC4-5D6E-409C-BE32-E72D297353CC}">
                    <c16:uniqueId val="{00000004-1E6E-4A7B-9B66-A9F8E620194D}"/>
                  </c:ext>
                </c:extLst>
              </c15:ser>
            </c15:filteredBarSeries>
          </c:ext>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05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6.5"/>
          <c:min val="0"/>
        </c:scaling>
        <c:delete val="1"/>
        <c:axPos val="l"/>
        <c:numFmt formatCode="0.00" sourceLinked="1"/>
        <c:majorTickMark val="out"/>
        <c:minorTickMark val="none"/>
        <c:tickLblPos val="nextTo"/>
        <c:crossAx val="956822216"/>
        <c:crosses val="autoZero"/>
        <c:crossBetween val="between"/>
        <c:majorUnit val="0.30000000000000004"/>
        <c:minorUnit val="0.2"/>
      </c:valAx>
      <c:spPr>
        <a:noFill/>
        <a:ln>
          <a:noFill/>
        </a:ln>
        <a:effectLst/>
      </c:spPr>
    </c:plotArea>
    <c:legend>
      <c:legendPos val="r"/>
      <c:legendEntry>
        <c:idx val="0"/>
        <c:txPr>
          <a:bodyPr rot="0" spcFirstLastPara="1" vertOverflow="ellipsis" vert="horz" wrap="square" anchor="ctr" anchorCtr="1"/>
          <a:lstStyle/>
          <a:p>
            <a:pPr algn="ctr">
              <a:defRPr lang="en-US"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legendEntry>
      <c:layout>
        <c:manualLayout>
          <c:xMode val="edge"/>
          <c:yMode val="edge"/>
          <c:x val="2.8235202812207538E-2"/>
          <c:y val="0.87759345435010683"/>
          <c:w val="0.95260325503891896"/>
          <c:h val="0.12240654564989313"/>
        </c:manualLayout>
      </c:layout>
      <c:overlay val="0"/>
      <c:spPr>
        <a:noFill/>
        <a:ln>
          <a:noFill/>
        </a:ln>
        <a:effectLst/>
      </c:spPr>
      <c:txPr>
        <a:bodyPr rot="0" spcFirstLastPara="1" vertOverflow="ellipsis" vert="horz" wrap="square" anchor="ctr" anchorCtr="1"/>
        <a:lstStyle/>
        <a:p>
          <a:pPr algn="ctr">
            <a:defRPr lang="en-US"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498508215735819E-2"/>
          <c:y val="4.3953944686566035E-2"/>
          <c:w val="0.92602684366072707"/>
          <c:h val="0.64467030927637881"/>
        </c:manualLayout>
      </c:layout>
      <c:barChart>
        <c:barDir val="bar"/>
        <c:grouping val="stacked"/>
        <c:varyColors val="0"/>
        <c:ser>
          <c:idx val="0"/>
          <c:order val="0"/>
          <c:tx>
            <c:strRef>
              <c:f>Sheet1!$A$2</c:f>
              <c:strCache>
                <c:ptCount val="1"/>
                <c:pt idx="0">
                  <c:v>EXTREMELY IMPORTANT </c:v>
                </c:pt>
              </c:strCache>
            </c:strRef>
          </c:tx>
          <c:spPr>
            <a:solidFill>
              <a:schemeClr val="accent4"/>
            </a:solidFill>
            <a:ln>
              <a:noFill/>
            </a:ln>
            <a:effectLst/>
          </c:spPr>
          <c:invertIfNegative val="0"/>
          <c:dPt>
            <c:idx val="0"/>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8-F267-4412-B29E-A6F9946B7F5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F267-4412-B29E-A6F9946B7F55}"/>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Gill Sans Nova Light" panose="020B03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Attitudes tracking Dip 2 May 21 Buzz aware </c:v>
                </c:pt>
                <c:pt idx="1">
                  <c:v>Attitudes tracking Dip 2 May 212</c:v>
                </c:pt>
                <c:pt idx="2">
                  <c:v>Benchmarking Oct 20 Buzz </c:v>
                </c:pt>
                <c:pt idx="3">
                  <c:v>Benchmarking Oct 20 Total </c:v>
                </c:pt>
              </c:strCache>
            </c:strRef>
          </c:cat>
          <c:val>
            <c:numRef>
              <c:f>Sheet1!$B$2:$E$2</c:f>
              <c:numCache>
                <c:formatCode>0%</c:formatCode>
                <c:ptCount val="4"/>
                <c:pt idx="0">
                  <c:v>0.42648587452439402</c:v>
                </c:pt>
                <c:pt idx="1">
                  <c:v>0.34693671467102599</c:v>
                </c:pt>
                <c:pt idx="2">
                  <c:v>0.38</c:v>
                </c:pt>
                <c:pt idx="3">
                  <c:v>0.33</c:v>
                </c:pt>
              </c:numCache>
            </c:numRef>
          </c:val>
          <c:extLst>
            <c:ext xmlns:c16="http://schemas.microsoft.com/office/drawing/2014/chart" uri="{C3380CC4-5D6E-409C-BE32-E72D297353CC}">
              <c16:uniqueId val="{00000000-B5DC-445A-977B-20CA9A37FB21}"/>
            </c:ext>
          </c:extLst>
        </c:ser>
        <c:ser>
          <c:idx val="1"/>
          <c:order val="1"/>
          <c:tx>
            <c:strRef>
              <c:f>Sheet1!$A$3</c:f>
              <c:strCache>
                <c:ptCount val="1"/>
                <c:pt idx="0">
                  <c:v>VERY IMPORTANT</c:v>
                </c:pt>
              </c:strCache>
            </c:strRef>
          </c:tx>
          <c:spPr>
            <a:solidFill>
              <a:schemeClr val="accent4">
                <a:lumMod val="60000"/>
                <a:lumOff val="4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F267-4412-B29E-A6F9946B7F55}"/>
              </c:ext>
            </c:extLst>
          </c:dPt>
          <c:dPt>
            <c:idx val="2"/>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3-F267-4412-B29E-A6F9946B7F55}"/>
              </c:ext>
            </c:extLst>
          </c:dPt>
          <c:dPt>
            <c:idx val="3"/>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F267-4412-B29E-A6F9946B7F55}"/>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Gill Sans Nova Light" panose="020B03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Attitudes tracking Dip 2 May 21 Buzz aware </c:v>
                </c:pt>
                <c:pt idx="1">
                  <c:v>Attitudes tracking Dip 2 May 212</c:v>
                </c:pt>
                <c:pt idx="2">
                  <c:v>Benchmarking Oct 20 Buzz </c:v>
                </c:pt>
                <c:pt idx="3">
                  <c:v>Benchmarking Oct 20 Total </c:v>
                </c:pt>
              </c:strCache>
            </c:strRef>
          </c:cat>
          <c:val>
            <c:numRef>
              <c:f>Sheet1!$B$3:$E$3</c:f>
              <c:numCache>
                <c:formatCode>0%</c:formatCode>
                <c:ptCount val="4"/>
                <c:pt idx="0">
                  <c:v>0.41442639952842802</c:v>
                </c:pt>
                <c:pt idx="1">
                  <c:v>0.37797094131961501</c:v>
                </c:pt>
                <c:pt idx="2">
                  <c:v>0.39</c:v>
                </c:pt>
                <c:pt idx="3">
                  <c:v>0.38</c:v>
                </c:pt>
              </c:numCache>
            </c:numRef>
          </c:val>
          <c:extLst>
            <c:ext xmlns:c16="http://schemas.microsoft.com/office/drawing/2014/chart" uri="{C3380CC4-5D6E-409C-BE32-E72D297353CC}">
              <c16:uniqueId val="{00000003-B5DC-445A-977B-20CA9A37FB21}"/>
            </c:ext>
          </c:extLst>
        </c:ser>
        <c:ser>
          <c:idx val="2"/>
          <c:order val="2"/>
          <c:tx>
            <c:strRef>
              <c:f>Sheet1!$A$4</c:f>
              <c:strCache>
                <c:ptCount val="1"/>
                <c:pt idx="0">
                  <c:v>MODERATELY IMPORTANT </c:v>
                </c:pt>
              </c:strCache>
            </c:strRef>
          </c:tx>
          <c:spPr>
            <a:solidFill>
              <a:schemeClr val="accent4">
                <a:lumMod val="40000"/>
                <a:lumOff val="60000"/>
              </a:schemeClr>
            </a:solidFill>
            <a:ln>
              <a:noFill/>
            </a:ln>
            <a:effectLst/>
          </c:spPr>
          <c:invertIfNegative val="0"/>
          <c:dPt>
            <c:idx val="0"/>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A-F267-4412-B29E-A6F9946B7F55}"/>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7-F267-4412-B29E-A6F9946B7F55}"/>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Gill Sans Nova Light" panose="020B03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Attitudes tracking Dip 2 May 21 Buzz aware </c:v>
                </c:pt>
                <c:pt idx="1">
                  <c:v>Attitudes tracking Dip 2 May 212</c:v>
                </c:pt>
                <c:pt idx="2">
                  <c:v>Benchmarking Oct 20 Buzz </c:v>
                </c:pt>
                <c:pt idx="3">
                  <c:v>Benchmarking Oct 20 Total </c:v>
                </c:pt>
              </c:strCache>
            </c:strRef>
          </c:cat>
          <c:val>
            <c:numRef>
              <c:f>Sheet1!$B$4:$E$4</c:f>
              <c:numCache>
                <c:formatCode>0%</c:formatCode>
                <c:ptCount val="4"/>
                <c:pt idx="0">
                  <c:v>0.12850049256726601</c:v>
                </c:pt>
                <c:pt idx="1">
                  <c:v>0.22363927035079301</c:v>
                </c:pt>
                <c:pt idx="2">
                  <c:v>0.2</c:v>
                </c:pt>
                <c:pt idx="3">
                  <c:v>0.24</c:v>
                </c:pt>
              </c:numCache>
            </c:numRef>
          </c:val>
          <c:extLst>
            <c:ext xmlns:c16="http://schemas.microsoft.com/office/drawing/2014/chart" uri="{C3380CC4-5D6E-409C-BE32-E72D297353CC}">
              <c16:uniqueId val="{00000006-B5DC-445A-977B-20CA9A37FB21}"/>
            </c:ext>
          </c:extLst>
        </c:ser>
        <c:ser>
          <c:idx val="3"/>
          <c:order val="3"/>
          <c:tx>
            <c:strRef>
              <c:f>Sheet1!$A$5</c:f>
              <c:strCache>
                <c:ptCount val="1"/>
                <c:pt idx="0">
                  <c:v>NOT THAT IMPORTANT </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Gill Sans Nova Light" panose="020B03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Attitudes tracking Dip 2 May 21 Buzz aware </c:v>
                </c:pt>
                <c:pt idx="1">
                  <c:v>Attitudes tracking Dip 2 May 212</c:v>
                </c:pt>
                <c:pt idx="2">
                  <c:v>Benchmarking Oct 20 Buzz </c:v>
                </c:pt>
                <c:pt idx="3">
                  <c:v>Benchmarking Oct 20 Total </c:v>
                </c:pt>
              </c:strCache>
            </c:strRef>
          </c:cat>
          <c:val>
            <c:numRef>
              <c:f>Sheet1!$B$5:$E$5</c:f>
              <c:numCache>
                <c:formatCode>0%</c:formatCode>
                <c:ptCount val="4"/>
                <c:pt idx="0">
                  <c:v>2.70263075967083E-2</c:v>
                </c:pt>
                <c:pt idx="1">
                  <c:v>3.8901786447385997E-2</c:v>
                </c:pt>
                <c:pt idx="2">
                  <c:v>0.03</c:v>
                </c:pt>
                <c:pt idx="3">
                  <c:v>0.04</c:v>
                </c:pt>
              </c:numCache>
            </c:numRef>
          </c:val>
          <c:extLst>
            <c:ext xmlns:c16="http://schemas.microsoft.com/office/drawing/2014/chart" uri="{C3380CC4-5D6E-409C-BE32-E72D297353CC}">
              <c16:uniqueId val="{0000000B-B5DC-445A-977B-20CA9A37FB21}"/>
            </c:ext>
          </c:extLst>
        </c:ser>
        <c:ser>
          <c:idx val="4"/>
          <c:order val="4"/>
          <c:tx>
            <c:strRef>
              <c:f>Sheet1!$A$6</c:f>
              <c:strCache>
                <c:ptCount val="1"/>
                <c:pt idx="0">
                  <c:v>NOT AT ALL IMPORTANT </c:v>
                </c:pt>
              </c:strCache>
            </c:strRef>
          </c:tx>
          <c:spPr>
            <a:solidFill>
              <a:schemeClr val="tx1"/>
            </a:solidFill>
            <a:ln>
              <a:noFill/>
            </a:ln>
            <a:effectLst/>
          </c:spPr>
          <c:invertIfNegative val="0"/>
          <c:dLbls>
            <c:delete val="1"/>
          </c:dLbls>
          <c:cat>
            <c:strRef>
              <c:f>Sheet1!$B$1:$E$1</c:f>
              <c:strCache>
                <c:ptCount val="4"/>
                <c:pt idx="0">
                  <c:v>Attitudes tracking Dip 2 May 21 Buzz aware </c:v>
                </c:pt>
                <c:pt idx="1">
                  <c:v>Attitudes tracking Dip 2 May 212</c:v>
                </c:pt>
                <c:pt idx="2">
                  <c:v>Benchmarking Oct 20 Buzz </c:v>
                </c:pt>
                <c:pt idx="3">
                  <c:v>Benchmarking Oct 20 Total </c:v>
                </c:pt>
              </c:strCache>
            </c:strRef>
          </c:cat>
          <c:val>
            <c:numRef>
              <c:f>Sheet1!$B$6:$E$6</c:f>
              <c:numCache>
                <c:formatCode>0%</c:formatCode>
                <c:ptCount val="4"/>
                <c:pt idx="0">
                  <c:v>3.56092578320447E-3</c:v>
                </c:pt>
                <c:pt idx="1">
                  <c:v>1.25512872111794E-2</c:v>
                </c:pt>
                <c:pt idx="2">
                  <c:v>0</c:v>
                </c:pt>
                <c:pt idx="3">
                  <c:v>0.01</c:v>
                </c:pt>
              </c:numCache>
            </c:numRef>
          </c:val>
          <c:extLst>
            <c:ext xmlns:c16="http://schemas.microsoft.com/office/drawing/2014/chart" uri="{C3380CC4-5D6E-409C-BE32-E72D297353CC}">
              <c16:uniqueId val="{0000000E-B5DC-445A-977B-20CA9A37FB21}"/>
            </c:ext>
          </c:extLst>
        </c:ser>
        <c:dLbls>
          <c:dLblPos val="ctr"/>
          <c:showLegendKey val="0"/>
          <c:showVal val="1"/>
          <c:showCatName val="0"/>
          <c:showSerName val="0"/>
          <c:showPercent val="0"/>
          <c:showBubbleSize val="0"/>
        </c:dLbls>
        <c:gapWidth val="10"/>
        <c:overlap val="100"/>
        <c:axId val="956822216"/>
        <c:axId val="956820904"/>
        <c:extLst/>
      </c:barChart>
      <c:catAx>
        <c:axId val="956822216"/>
        <c:scaling>
          <c:orientation val="minMax"/>
        </c:scaling>
        <c:delete val="1"/>
        <c:axPos val="l"/>
        <c:numFmt formatCode="General" sourceLinked="1"/>
        <c:majorTickMark val="none"/>
        <c:minorTickMark val="none"/>
        <c:tickLblPos val="nextTo"/>
        <c:crossAx val="956820904"/>
        <c:crosses val="autoZero"/>
        <c:auto val="1"/>
        <c:lblAlgn val="ctr"/>
        <c:lblOffset val="100"/>
        <c:noMultiLvlLbl val="0"/>
      </c:catAx>
      <c:valAx>
        <c:axId val="956820904"/>
        <c:scaling>
          <c:orientation val="minMax"/>
          <c:max val="1"/>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l"/>
      <c:layout>
        <c:manualLayout>
          <c:xMode val="edge"/>
          <c:yMode val="edge"/>
          <c:x val="6.688374582307452E-2"/>
          <c:y val="0.64388006533386977"/>
          <c:w val="0.92408319040297204"/>
          <c:h val="0.1840992496673827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067647335512013E-2"/>
          <c:y val="3.8305091749753772E-2"/>
          <c:w val="0.96677846538104262"/>
          <c:h val="0.47715404729709565"/>
        </c:manualLayout>
      </c:layout>
      <c:barChart>
        <c:barDir val="col"/>
        <c:grouping val="clustered"/>
        <c:varyColors val="0"/>
        <c:ser>
          <c:idx val="0"/>
          <c:order val="0"/>
          <c:tx>
            <c:strRef>
              <c:f>Sheet1!$B$1</c:f>
              <c:strCache>
                <c:ptCount val="1"/>
                <c:pt idx="0">
                  <c:v>ATTITUDES TRACKING - BENCHMARKING - OCTOBER 2020</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2"/>
                <c:pt idx="0">
                  <c:v>TOTAL SAMPLE</c:v>
                </c:pt>
                <c:pt idx="2">
                  <c:v>18-29YO</c:v>
                </c:pt>
                <c:pt idx="3">
                  <c:v>30-44YO</c:v>
                </c:pt>
                <c:pt idx="4">
                  <c:v>45-59YO</c:v>
                </c:pt>
                <c:pt idx="5">
                  <c:v>60+YO</c:v>
                </c:pt>
                <c:pt idx="7">
                  <c:v>WOMEN</c:v>
                </c:pt>
                <c:pt idx="8">
                  <c:v>MEN</c:v>
                </c:pt>
                <c:pt idx="10">
                  <c:v>RECOGNISED ANY MEDIA </c:v>
                </c:pt>
                <c:pt idx="11">
                  <c:v>RECOGNISED NONE </c:v>
                </c:pt>
              </c:strCache>
              <c:extLst/>
            </c:strRef>
          </c:cat>
          <c:val>
            <c:numRef>
              <c:f>Sheet1!$B$2:$B$21</c:f>
              <c:numCache>
                <c:formatCode>General</c:formatCode>
                <c:ptCount val="12"/>
                <c:pt idx="0" formatCode="0%">
                  <c:v>0.33</c:v>
                </c:pt>
                <c:pt idx="2" formatCode="0%">
                  <c:v>0.25</c:v>
                </c:pt>
                <c:pt idx="3" formatCode="0%">
                  <c:v>0.38</c:v>
                </c:pt>
                <c:pt idx="4" formatCode="0%">
                  <c:v>0.35</c:v>
                </c:pt>
                <c:pt idx="5" formatCode="0%">
                  <c:v>0.33</c:v>
                </c:pt>
                <c:pt idx="7" formatCode="0%">
                  <c:v>0.4</c:v>
                </c:pt>
                <c:pt idx="8" formatCode="0%">
                  <c:v>0.25</c:v>
                </c:pt>
                <c:pt idx="10" formatCode="0%">
                  <c:v>0.37</c:v>
                </c:pt>
                <c:pt idx="11" formatCode="0%">
                  <c:v>0.30370040980277102</c:v>
                </c:pt>
              </c:numCache>
              <c:extLst/>
            </c:numRef>
          </c:val>
          <c:extLst>
            <c:ext xmlns:c16="http://schemas.microsoft.com/office/drawing/2014/chart" uri="{C3380CC4-5D6E-409C-BE32-E72D297353CC}">
              <c16:uniqueId val="{00000000-C7AC-4454-AA0A-ACFFA1CF50BA}"/>
            </c:ext>
          </c:extLst>
        </c:ser>
        <c:ser>
          <c:idx val="1"/>
          <c:order val="1"/>
          <c:tx>
            <c:strRef>
              <c:f>Sheet1!$C$1</c:f>
              <c:strCache>
                <c:ptCount val="1"/>
                <c:pt idx="0">
                  <c:v>ATTITUDES TRACKING DIP 2- MAY 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2"/>
                <c:pt idx="0">
                  <c:v>TOTAL SAMPLE</c:v>
                </c:pt>
                <c:pt idx="2">
                  <c:v>18-29YO</c:v>
                </c:pt>
                <c:pt idx="3">
                  <c:v>30-44YO</c:v>
                </c:pt>
                <c:pt idx="4">
                  <c:v>45-59YO</c:v>
                </c:pt>
                <c:pt idx="5">
                  <c:v>60+YO</c:v>
                </c:pt>
                <c:pt idx="7">
                  <c:v>WOMEN</c:v>
                </c:pt>
                <c:pt idx="8">
                  <c:v>MEN</c:v>
                </c:pt>
                <c:pt idx="10">
                  <c:v>RECOGNISED ANY MEDIA </c:v>
                </c:pt>
                <c:pt idx="11">
                  <c:v>RECOGNISED NONE </c:v>
                </c:pt>
              </c:strCache>
              <c:extLst/>
            </c:strRef>
          </c:cat>
          <c:val>
            <c:numRef>
              <c:f>Sheet1!$C$2:$C$21</c:f>
              <c:numCache>
                <c:formatCode>General</c:formatCode>
                <c:ptCount val="12"/>
                <c:pt idx="0" formatCode="0%">
                  <c:v>0.35</c:v>
                </c:pt>
                <c:pt idx="2" formatCode="0%">
                  <c:v>0.34</c:v>
                </c:pt>
                <c:pt idx="3" formatCode="0%">
                  <c:v>0.36</c:v>
                </c:pt>
                <c:pt idx="4" formatCode="0%">
                  <c:v>0.38</c:v>
                </c:pt>
                <c:pt idx="5" formatCode="0%">
                  <c:v>0.31</c:v>
                </c:pt>
                <c:pt idx="7" formatCode="0%">
                  <c:v>0.4</c:v>
                </c:pt>
                <c:pt idx="8" formatCode="0%">
                  <c:v>0.28999999999999998</c:v>
                </c:pt>
                <c:pt idx="10" formatCode="0%">
                  <c:v>0.38</c:v>
                </c:pt>
                <c:pt idx="11" formatCode="0%">
                  <c:v>0.324670969022473</c:v>
                </c:pt>
              </c:numCache>
              <c:extLst/>
            </c:numRef>
          </c:val>
          <c:extLst>
            <c:ext xmlns:c16="http://schemas.microsoft.com/office/drawing/2014/chart" uri="{C3380CC4-5D6E-409C-BE32-E72D297353CC}">
              <c16:uniqueId val="{00000001-83B6-4121-8983-9344159DCD60}"/>
            </c:ext>
          </c:extLst>
        </c:ser>
        <c:dLbls>
          <c:showLegendKey val="0"/>
          <c:showVal val="0"/>
          <c:showCatName val="0"/>
          <c:showSerName val="0"/>
          <c:showPercent val="0"/>
          <c:showBubbleSize val="0"/>
        </c:dLbls>
        <c:gapWidth val="1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1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r"/>
      <c:layout>
        <c:manualLayout>
          <c:xMode val="edge"/>
          <c:yMode val="edge"/>
          <c:x val="2.2597768738759929E-2"/>
          <c:y val="0.84260228151896177"/>
          <c:w val="0.95644186505815265"/>
          <c:h val="0.157397718481038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251582814747958"/>
        </c:manualLayout>
      </c:layout>
      <c:barChart>
        <c:barDir val="col"/>
        <c:grouping val="clustered"/>
        <c:varyColors val="0"/>
        <c:ser>
          <c:idx val="0"/>
          <c:order val="0"/>
          <c:tx>
            <c:strRef>
              <c:f>Sheet1!$B$1</c:f>
              <c:strCache>
                <c:ptCount val="1"/>
                <c:pt idx="0">
                  <c:v>ATTITUDE TRACKING - BENCHMARKING - OCTOBER 20203</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5"/>
                <c:pt idx="0">
                  <c:v>EVERYONE HAS THE RIGHT TO ACCESS DECENT, SAFE, SECURE HOUSING </c:v>
                </c:pt>
                <c:pt idx="1">
                  <c:v>HOMELESSNESS SHOULDN'T BE ACCEPTABLE IN A SOCIETY SUCH AS OURS</c:v>
                </c:pt>
                <c:pt idx="2">
                  <c:v>TAKING STEPS AS A SOCIETY TO REDUCE HOMELESSNESS IS IN EVERYONE'S INTERESTS </c:v>
                </c:pt>
                <c:pt idx="3">
                  <c:v>IF THERE IS HOMELESSNESS IN OUR SOCIETY, OUR COUNTRY HAS FAILED IN ITS RESPONSIBILITIES</c:v>
                </c:pt>
                <c:pt idx="4">
                  <c:v>HOMELESSNESS DOESN'T JUST HURT THE PEOPLE INVOLVED; IT HURTS EVERYONE IN SOCIETY </c:v>
                </c:pt>
              </c:strCache>
              <c:extLst/>
            </c:strRef>
          </c:cat>
          <c:val>
            <c:numRef>
              <c:f>Sheet1!$B$2:$B$24</c:f>
              <c:numCache>
                <c:formatCode>0%</c:formatCode>
                <c:ptCount val="5"/>
                <c:pt idx="0">
                  <c:v>0.74236865788352502</c:v>
                </c:pt>
                <c:pt idx="1">
                  <c:v>0.69647076708629496</c:v>
                </c:pt>
                <c:pt idx="2">
                  <c:v>0.69474478225674496</c:v>
                </c:pt>
                <c:pt idx="3">
                  <c:v>0.58438431806897895</c:v>
                </c:pt>
                <c:pt idx="4">
                  <c:v>0.57502722405200801</c:v>
                </c:pt>
              </c:numCache>
              <c:extLst/>
            </c:numRef>
          </c:val>
          <c:extLst>
            <c:ext xmlns:c16="http://schemas.microsoft.com/office/drawing/2014/chart" uri="{C3380CC4-5D6E-409C-BE32-E72D297353CC}">
              <c16:uniqueId val="{00000000-8B14-403A-8FF6-7BC68E90E3C3}"/>
            </c:ext>
          </c:extLst>
        </c:ser>
        <c:ser>
          <c:idx val="4"/>
          <c:order val="4"/>
          <c:tx>
            <c:strRef>
              <c:f>Sheet1!$F$1</c:f>
              <c:strCache>
                <c:ptCount val="1"/>
                <c:pt idx="0">
                  <c:v>ATTITUDES TRACKING DIP 2- MAY 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5"/>
                <c:pt idx="0">
                  <c:v>EVERYONE HAS THE RIGHT TO ACCESS DECENT, SAFE, SECURE HOUSING </c:v>
                </c:pt>
                <c:pt idx="1">
                  <c:v>HOMELESSNESS SHOULDN'T BE ACCEPTABLE IN A SOCIETY SUCH AS OURS</c:v>
                </c:pt>
                <c:pt idx="2">
                  <c:v>TAKING STEPS AS A SOCIETY TO REDUCE HOMELESSNESS IS IN EVERYONE'S INTERESTS </c:v>
                </c:pt>
                <c:pt idx="3">
                  <c:v>IF THERE IS HOMELESSNESS IN OUR SOCIETY, OUR COUNTRY HAS FAILED IN ITS RESPONSIBILITIES</c:v>
                </c:pt>
                <c:pt idx="4">
                  <c:v>HOMELESSNESS DOESN'T JUST HURT THE PEOPLE INVOLVED; IT HURTS EVERYONE IN SOCIETY </c:v>
                </c:pt>
              </c:strCache>
              <c:extLst/>
            </c:strRef>
          </c:cat>
          <c:val>
            <c:numRef>
              <c:f>Sheet1!$F$2:$F$24</c:f>
              <c:numCache>
                <c:formatCode>0%</c:formatCode>
                <c:ptCount val="5"/>
                <c:pt idx="0">
                  <c:v>0.74</c:v>
                </c:pt>
                <c:pt idx="1">
                  <c:v>0.69975901128315598</c:v>
                </c:pt>
                <c:pt idx="2">
                  <c:v>0.72453497542501999</c:v>
                </c:pt>
                <c:pt idx="3">
                  <c:v>0.59461737385602598</c:v>
                </c:pt>
                <c:pt idx="4">
                  <c:v>0.61927696408825705</c:v>
                </c:pt>
              </c:numCache>
              <c:extLst/>
            </c:numRef>
          </c:val>
          <c:extLst>
            <c:ext xmlns:c16="http://schemas.microsoft.com/office/drawing/2014/chart" uri="{C3380CC4-5D6E-409C-BE32-E72D297353CC}">
              <c16:uniqueId val="{00000001-9A8A-4991-8C55-70FDF0886C12}"/>
            </c:ext>
          </c:extLst>
        </c:ser>
        <c:dLbls>
          <c:dLblPos val="outEnd"/>
          <c:showLegendKey val="0"/>
          <c:showVal val="1"/>
          <c:showCatName val="0"/>
          <c:showSerName val="0"/>
          <c:showPercent val="0"/>
          <c:showBubbleSize val="0"/>
        </c:dLbls>
        <c:gapWidth val="50"/>
        <c:overlap val="-5"/>
        <c:axId val="956822216"/>
        <c:axId val="9568209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Sheet1!$A$2:$A$24</c15:sqref>
                        </c15:formulaRef>
                      </c:ext>
                    </c:extLst>
                    <c:strCache>
                      <c:ptCount val="5"/>
                      <c:pt idx="0">
                        <c:v>EVERYONE HAS THE RIGHT TO ACCESS DECENT, SAFE, SECURE HOUSING </c:v>
                      </c:pt>
                      <c:pt idx="1">
                        <c:v>HOMELESSNESS SHOULDN'T BE ACCEPTABLE IN A SOCIETY SUCH AS OURS</c:v>
                      </c:pt>
                      <c:pt idx="2">
                        <c:v>TAKING STEPS AS A SOCIETY TO REDUCE HOMELESSNESS IS IN EVERYONE'S INTERESTS </c:v>
                      </c:pt>
                      <c:pt idx="3">
                        <c:v>IF THERE IS HOMELESSNESS IN OUR SOCIETY, OUR COUNTRY HAS FAILED IN ITS RESPONSIBILITIES</c:v>
                      </c:pt>
                      <c:pt idx="4">
                        <c:v>HOMELESSNESS DOESN'T JUST HURT THE PEOPLE INVOLVED; IT HURTS EVERYONE IN SOCIETY </c:v>
                      </c:pt>
                    </c:strCache>
                  </c:strRef>
                </c:cat>
                <c:val>
                  <c:numRef>
                    <c:extLst>
                      <c:ext uri="{02D57815-91ED-43cb-92C2-25804820EDAC}">
                        <c15:formulaRef>
                          <c15:sqref>Sheet1!$C$2:$C$24</c15:sqref>
                        </c15:formulaRef>
                      </c:ext>
                    </c:extLst>
                    <c:numCache>
                      <c:formatCode>0%</c:formatCode>
                      <c:ptCount val="5"/>
                      <c:pt idx="0">
                        <c:v>5.5123180613557997E-2</c:v>
                      </c:pt>
                      <c:pt idx="1">
                        <c:v>7.0301325498932699E-2</c:v>
                      </c:pt>
                      <c:pt idx="2">
                        <c:v>7.7330652103724806E-2</c:v>
                      </c:pt>
                      <c:pt idx="3">
                        <c:v>0.123426481664555</c:v>
                      </c:pt>
                      <c:pt idx="4">
                        <c:v>0.12050135778820401</c:v>
                      </c:pt>
                    </c:numCache>
                  </c:numRef>
                </c:val>
                <c:extLst>
                  <c:ext xmlns:c16="http://schemas.microsoft.com/office/drawing/2014/chart" uri="{C3380CC4-5D6E-409C-BE32-E72D297353CC}">
                    <c16:uniqueId val="{00000001-FF7C-4055-A1F5-259287B86E8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ATTITUDES TRACKING BENCHMARK DIP - ALL WHO RECALL HOMELESSNESS BUZZ</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5"/>
                      <c:pt idx="0">
                        <c:v>EVERYONE HAS THE RIGHT TO ACCESS DECENT, SAFE, SECURE HOUSING </c:v>
                      </c:pt>
                      <c:pt idx="1">
                        <c:v>HOMELESSNESS SHOULDN'T BE ACCEPTABLE IN A SOCIETY SUCH AS OURS</c:v>
                      </c:pt>
                      <c:pt idx="2">
                        <c:v>TAKING STEPS AS A SOCIETY TO REDUCE HOMELESSNESS IS IN EVERYONE'S INTERESTS </c:v>
                      </c:pt>
                      <c:pt idx="3">
                        <c:v>IF THERE IS HOMELESSNESS IN OUR SOCIETY, OUR COUNTRY HAS FAILED IN ITS RESPONSIBILITIES</c:v>
                      </c:pt>
                      <c:pt idx="4">
                        <c:v>HOMELESSNESS DOESN'T JUST HURT THE PEOPLE INVOLVED; IT HURTS EVERYONE IN SOCIETY </c:v>
                      </c:pt>
                    </c:strCache>
                  </c:strRef>
                </c:cat>
                <c:val>
                  <c:numRef>
                    <c:extLst xmlns:c15="http://schemas.microsoft.com/office/drawing/2012/chart">
                      <c:ext xmlns:c15="http://schemas.microsoft.com/office/drawing/2012/chart" uri="{02D57815-91ED-43cb-92C2-25804820EDAC}">
                        <c15:formulaRef>
                          <c15:sqref>Sheet1!$D$2:$D$24</c15:sqref>
                        </c15:formulaRef>
                      </c:ext>
                    </c:extLst>
                    <c:numCache>
                      <c:formatCode>0%</c:formatCode>
                      <c:ptCount val="5"/>
                      <c:pt idx="0">
                        <c:v>0.75345131022915202</c:v>
                      </c:pt>
                      <c:pt idx="1">
                        <c:v>0.72670107210469703</c:v>
                      </c:pt>
                      <c:pt idx="2">
                        <c:v>0.74140279258457698</c:v>
                      </c:pt>
                      <c:pt idx="3">
                        <c:v>0.66176876723846201</c:v>
                      </c:pt>
                      <c:pt idx="4">
                        <c:v>0.65943855245324001</c:v>
                      </c:pt>
                    </c:numCache>
                  </c:numRef>
                </c:val>
                <c:extLst xmlns:c15="http://schemas.microsoft.com/office/drawing/2012/chart">
                  <c:ext xmlns:c16="http://schemas.microsoft.com/office/drawing/2014/chart" uri="{C3380CC4-5D6E-409C-BE32-E72D297353CC}">
                    <c16:uniqueId val="{00000001-E5FA-4C46-83BD-DC1A72CE44C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HFA PEAK - JULY 2020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5"/>
                      <c:pt idx="0">
                        <c:v>EVERYONE HAS THE RIGHT TO ACCESS DECENT, SAFE, SECURE HOUSING </c:v>
                      </c:pt>
                      <c:pt idx="1">
                        <c:v>HOMELESSNESS SHOULDN'T BE ACCEPTABLE IN A SOCIETY SUCH AS OURS</c:v>
                      </c:pt>
                      <c:pt idx="2">
                        <c:v>TAKING STEPS AS A SOCIETY TO REDUCE HOMELESSNESS IS IN EVERYONE'S INTERESTS </c:v>
                      </c:pt>
                      <c:pt idx="3">
                        <c:v>IF THERE IS HOMELESSNESS IN OUR SOCIETY, OUR COUNTRY HAS FAILED IN ITS RESPONSIBILITIES</c:v>
                      </c:pt>
                      <c:pt idx="4">
                        <c:v>HOMELESSNESS DOESN'T JUST HURT THE PEOPLE INVOLVED; IT HURTS EVERYONE IN SOCIETY </c:v>
                      </c:pt>
                    </c:strCache>
                  </c:strRef>
                </c:cat>
                <c:val>
                  <c:numRef>
                    <c:extLst xmlns:c15="http://schemas.microsoft.com/office/drawing/2012/chart">
                      <c:ext xmlns:c15="http://schemas.microsoft.com/office/drawing/2012/chart" uri="{02D57815-91ED-43cb-92C2-25804820EDAC}">
                        <c15:formulaRef>
                          <c15:sqref>Sheet1!$E$2:$E$24</c15:sqref>
                        </c15:formulaRef>
                      </c:ext>
                    </c:extLst>
                    <c:numCache>
                      <c:formatCode>0%</c:formatCode>
                      <c:ptCount val="5"/>
                      <c:pt idx="1">
                        <c:v>0.69055548686915502</c:v>
                      </c:pt>
                    </c:numCache>
                  </c:numRef>
                </c:val>
                <c:extLst xmlns:c15="http://schemas.microsoft.com/office/drawing/2012/chart">
                  <c:ext xmlns:c16="http://schemas.microsoft.com/office/drawing/2014/chart" uri="{C3380CC4-5D6E-409C-BE32-E72D297353CC}">
                    <c16:uniqueId val="{00000002-E5FA-4C46-83BD-DC1A72CE44C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ATTITUDES TRACKING DIP 2- ALL WHO RECALL HOMELESSNESS BUZZ</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5"/>
                      <c:pt idx="0">
                        <c:v>EVERYONE HAS THE RIGHT TO ACCESS DECENT, SAFE, SECURE HOUSING </c:v>
                      </c:pt>
                      <c:pt idx="1">
                        <c:v>HOMELESSNESS SHOULDN'T BE ACCEPTABLE IN A SOCIETY SUCH AS OURS</c:v>
                      </c:pt>
                      <c:pt idx="2">
                        <c:v>TAKING STEPS AS A SOCIETY TO REDUCE HOMELESSNESS IS IN EVERYONE'S INTERESTS </c:v>
                      </c:pt>
                      <c:pt idx="3">
                        <c:v>IF THERE IS HOMELESSNESS IN OUR SOCIETY, OUR COUNTRY HAS FAILED IN ITS RESPONSIBILITIES</c:v>
                      </c:pt>
                      <c:pt idx="4">
                        <c:v>HOMELESSNESS DOESN'T JUST HURT THE PEOPLE INVOLVED; IT HURTS EVERYONE IN SOCIETY </c:v>
                      </c:pt>
                    </c:strCache>
                  </c:strRef>
                </c:cat>
                <c:val>
                  <c:numRef>
                    <c:extLst xmlns:c15="http://schemas.microsoft.com/office/drawing/2012/chart">
                      <c:ext xmlns:c15="http://schemas.microsoft.com/office/drawing/2012/chart" uri="{02D57815-91ED-43cb-92C2-25804820EDAC}">
                        <c15:formulaRef>
                          <c15:sqref>Sheet1!$G$2:$G$24</c15:sqref>
                        </c15:formulaRef>
                      </c:ext>
                    </c:extLst>
                    <c:numCache>
                      <c:formatCode>0%</c:formatCode>
                      <c:ptCount val="5"/>
                      <c:pt idx="0">
                        <c:v>0.82423468538862699</c:v>
                      </c:pt>
                      <c:pt idx="1">
                        <c:v>0.74700445997241105</c:v>
                      </c:pt>
                      <c:pt idx="2">
                        <c:v>0.80101542799444903</c:v>
                      </c:pt>
                      <c:pt idx="3">
                        <c:v>0.70991879977285999</c:v>
                      </c:pt>
                      <c:pt idx="4">
                        <c:v>0.754667036144265</c:v>
                      </c:pt>
                    </c:numCache>
                  </c:numRef>
                </c:val>
                <c:extLst xmlns:c15="http://schemas.microsoft.com/office/drawing/2012/chart">
                  <c:ext xmlns:c16="http://schemas.microsoft.com/office/drawing/2014/chart" uri="{C3380CC4-5D6E-409C-BE32-E72D297353CC}">
                    <c16:uniqueId val="{00000002-9A8A-4991-8C55-70FDF0886C12}"/>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Column1</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5"/>
                      <c:pt idx="0">
                        <c:v>EVERYONE HAS THE RIGHT TO ACCESS DECENT, SAFE, SECURE HOUSING </c:v>
                      </c:pt>
                      <c:pt idx="1">
                        <c:v>HOMELESSNESS SHOULDN'T BE ACCEPTABLE IN A SOCIETY SUCH AS OURS</c:v>
                      </c:pt>
                      <c:pt idx="2">
                        <c:v>TAKING STEPS AS A SOCIETY TO REDUCE HOMELESSNESS IS IN EVERYONE'S INTERESTS </c:v>
                      </c:pt>
                      <c:pt idx="3">
                        <c:v>IF THERE IS HOMELESSNESS IN OUR SOCIETY, OUR COUNTRY HAS FAILED IN ITS RESPONSIBILITIES</c:v>
                      </c:pt>
                      <c:pt idx="4">
                        <c:v>HOMELESSNESS DOESN'T JUST HURT THE PEOPLE INVOLVED; IT HURTS EVERYONE IN SOCIETY </c:v>
                      </c:pt>
                    </c:strCache>
                  </c:strRef>
                </c:cat>
                <c:val>
                  <c:numRef>
                    <c:extLst xmlns:c15="http://schemas.microsoft.com/office/drawing/2012/chart">
                      <c:ext xmlns:c15="http://schemas.microsoft.com/office/drawing/2012/chart" uri="{02D57815-91ED-43cb-92C2-25804820EDAC}">
                        <c15:formulaRef>
                          <c15:sqref>Sheet1!$H$2:$H$24</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3-9A8A-4991-8C55-70FDF0886C12}"/>
                  </c:ext>
                </c:extLst>
              </c15:ser>
            </c15:filteredBarSeries>
          </c:ext>
        </c:extLst>
      </c:barChart>
      <c:catAx>
        <c:axId val="956822216"/>
        <c:scaling>
          <c:orientation val="minMax"/>
        </c:scaling>
        <c:delete val="0"/>
        <c:axPos val="b"/>
        <c:numFmt formatCode="General" sourceLinked="1"/>
        <c:majorTickMark val="out"/>
        <c:minorTickMark val="none"/>
        <c:tickLblPos val="nextTo"/>
        <c:spPr>
          <a:noFill/>
          <a:ln w="12700" cap="flat" cmpd="sng" algn="ctr">
            <a:no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1"/>
        <c:axPos val="l"/>
        <c:numFmt formatCode="0%" sourceLinked="1"/>
        <c:majorTickMark val="out"/>
        <c:minorTickMark val="none"/>
        <c:tickLblPos val="nextTo"/>
        <c:crossAx val="956822216"/>
        <c:crosses val="autoZero"/>
        <c:crossBetween val="between"/>
        <c:majorUnit val="0.30000000000000004"/>
        <c:minorUnit val="0.2"/>
      </c:valAx>
      <c:spPr>
        <a:noFill/>
        <a:ln>
          <a:noFill/>
        </a:ln>
        <a:effectLst/>
      </c:spPr>
    </c:plotArea>
    <c:legend>
      <c:legendPos val="b"/>
      <c:layout>
        <c:manualLayout>
          <c:xMode val="edge"/>
          <c:yMode val="edge"/>
          <c:x val="5.2864946769663607E-2"/>
          <c:y val="0.8942542162149022"/>
          <c:w val="0.81310693369588427"/>
          <c:h val="0.1057457837850976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273684030538526E-3"/>
          <c:y val="4.6649693402236569E-4"/>
          <c:w val="0.99403977408282806"/>
          <c:h val="0.56417179576066323"/>
        </c:manualLayout>
      </c:layout>
      <c:barChart>
        <c:barDir val="col"/>
        <c:grouping val="clustered"/>
        <c:varyColors val="0"/>
        <c:ser>
          <c:idx val="0"/>
          <c:order val="0"/>
          <c:tx>
            <c:strRef>
              <c:f>Sheet1!$B$1</c:f>
              <c:strCache>
                <c:ptCount val="1"/>
                <c:pt idx="0">
                  <c:v>ATTITUDE TRACKING - BENCHMARKING - OCTOBER 2020</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POVERTY PUTS CONSTANT PRESSURE ON THE PEOPLE AFFECTED BY IT </c:v>
                </c:pt>
                <c:pt idx="1">
                  <c:v>PEOPLE ARE OFTEN PUSHED INTO HOMELESSNESS BY CIRCUMSTANCES BEYOND THEIR CONTROL </c:v>
                </c:pt>
                <c:pt idx="2">
                  <c:v>TAKING STEPS AS A SOCIETY TO REDUCE HOMELESSNESS IS IN EVERYONE'S INTERESTS </c:v>
                </c:pt>
                <c:pt idx="3">
                  <c:v>HOMELESSNESS SHOULDN'T BE ACCEPTABLE IN A SOCIETY SUCH AS OURS</c:v>
                </c:pt>
                <c:pt idx="4">
                  <c:v>HOMELESSNESS DOESN'T JUST HURT THE PEOPLE INVOLVED; IT HURTS EVERYONE IN SOCIETY </c:v>
                </c:pt>
                <c:pt idx="5">
                  <c:v>IF THERE IS HOMELESSNESS IN OUR SOCIETY, OUR COUNTRY HAS FAILED IN ITS RESPONSIBILITIES</c:v>
                </c:pt>
                <c:pt idx="6">
                  <c:v>IT IS POSSIBLE TO PREVENT HOMELESSNESS</c:v>
                </c:pt>
                <c:pt idx="7">
                  <c:v>HOMELESSNESS IS OUT OF CONTROL IN THIS COUNTRY </c:v>
                </c:pt>
                <c:pt idx="8">
                  <c:v>HOMELESSNESS IS CAUSED BY SOCIETAL ISSUES AND SYSTEMS, NOT PERSONAL CHOICE </c:v>
                </c:pt>
                <c:pt idx="9">
                  <c:v>THERE ARE MORE IMPORTANT THINGS TO WORRY ABOUT RIGHT NOW THAN ENDING HOMELESSNESS</c:v>
                </c:pt>
                <c:pt idx="10">
                  <c:v>HOMELESS PEOPLE ARE OFTEN NOT GENUINELY IN NEED </c:v>
                </c:pt>
              </c:strCache>
            </c:strRef>
          </c:cat>
          <c:val>
            <c:numRef>
              <c:f>Sheet1!$B$2:$B$12</c:f>
              <c:numCache>
                <c:formatCode>0%</c:formatCode>
                <c:ptCount val="11"/>
                <c:pt idx="0">
                  <c:v>0.76</c:v>
                </c:pt>
                <c:pt idx="1">
                  <c:v>0.7</c:v>
                </c:pt>
                <c:pt idx="2">
                  <c:v>0.69</c:v>
                </c:pt>
                <c:pt idx="3">
                  <c:v>0.7</c:v>
                </c:pt>
                <c:pt idx="4">
                  <c:v>0.57999999999999996</c:v>
                </c:pt>
                <c:pt idx="5">
                  <c:v>0.57999999999999996</c:v>
                </c:pt>
                <c:pt idx="7">
                  <c:v>0.49</c:v>
                </c:pt>
                <c:pt idx="8">
                  <c:v>0.47</c:v>
                </c:pt>
                <c:pt idx="9">
                  <c:v>0.36</c:v>
                </c:pt>
                <c:pt idx="10">
                  <c:v>0.28000000000000003</c:v>
                </c:pt>
              </c:numCache>
            </c:numRef>
          </c:val>
          <c:extLst>
            <c:ext xmlns:c16="http://schemas.microsoft.com/office/drawing/2014/chart" uri="{C3380CC4-5D6E-409C-BE32-E72D297353CC}">
              <c16:uniqueId val="{00000000-AAAA-4AA6-9065-B41170D91912}"/>
            </c:ext>
          </c:extLst>
        </c:ser>
        <c:ser>
          <c:idx val="4"/>
          <c:order val="4"/>
          <c:tx>
            <c:strRef>
              <c:f>Sheet1!$F$1</c:f>
              <c:strCache>
                <c:ptCount val="1"/>
                <c:pt idx="0">
                  <c:v>ATTITUDES TRACKING DIP 2- MAY 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POVERTY PUTS CONSTANT PRESSURE ON THE PEOPLE AFFECTED BY IT </c:v>
                </c:pt>
                <c:pt idx="1">
                  <c:v>PEOPLE ARE OFTEN PUSHED INTO HOMELESSNESS BY CIRCUMSTANCES BEYOND THEIR CONTROL </c:v>
                </c:pt>
                <c:pt idx="2">
                  <c:v>TAKING STEPS AS A SOCIETY TO REDUCE HOMELESSNESS IS IN EVERYONE'S INTERESTS </c:v>
                </c:pt>
                <c:pt idx="3">
                  <c:v>HOMELESSNESS SHOULDN'T BE ACCEPTABLE IN A SOCIETY SUCH AS OURS</c:v>
                </c:pt>
                <c:pt idx="4">
                  <c:v>HOMELESSNESS DOESN'T JUST HURT THE PEOPLE INVOLVED; IT HURTS EVERYONE IN SOCIETY </c:v>
                </c:pt>
                <c:pt idx="5">
                  <c:v>IF THERE IS HOMELESSNESS IN OUR SOCIETY, OUR COUNTRY HAS FAILED IN ITS RESPONSIBILITIES</c:v>
                </c:pt>
                <c:pt idx="6">
                  <c:v>IT IS POSSIBLE TO PREVENT HOMELESSNESS</c:v>
                </c:pt>
                <c:pt idx="7">
                  <c:v>HOMELESSNESS IS OUT OF CONTROL IN THIS COUNTRY </c:v>
                </c:pt>
                <c:pt idx="8">
                  <c:v>HOMELESSNESS IS CAUSED BY SOCIETAL ISSUES AND SYSTEMS, NOT PERSONAL CHOICE </c:v>
                </c:pt>
                <c:pt idx="9">
                  <c:v>THERE ARE MORE IMPORTANT THINGS TO WORRY ABOUT RIGHT NOW THAN ENDING HOMELESSNESS</c:v>
                </c:pt>
                <c:pt idx="10">
                  <c:v>HOMELESS PEOPLE ARE OFTEN NOT GENUINELY IN NEED </c:v>
                </c:pt>
              </c:strCache>
            </c:strRef>
          </c:cat>
          <c:val>
            <c:numRef>
              <c:f>Sheet1!$F$2:$F$12</c:f>
              <c:numCache>
                <c:formatCode>0%</c:formatCode>
                <c:ptCount val="11"/>
                <c:pt idx="0">
                  <c:v>0.75</c:v>
                </c:pt>
                <c:pt idx="1">
                  <c:v>0.72</c:v>
                </c:pt>
                <c:pt idx="2">
                  <c:v>0.72</c:v>
                </c:pt>
                <c:pt idx="3">
                  <c:v>0.7</c:v>
                </c:pt>
                <c:pt idx="4">
                  <c:v>0.62</c:v>
                </c:pt>
                <c:pt idx="5">
                  <c:v>0.59</c:v>
                </c:pt>
                <c:pt idx="6">
                  <c:v>0.54</c:v>
                </c:pt>
                <c:pt idx="7">
                  <c:v>0.51</c:v>
                </c:pt>
                <c:pt idx="8">
                  <c:v>0.47</c:v>
                </c:pt>
                <c:pt idx="9">
                  <c:v>0.38</c:v>
                </c:pt>
                <c:pt idx="10">
                  <c:v>0.31</c:v>
                </c:pt>
              </c:numCache>
            </c:numRef>
          </c:val>
          <c:extLst>
            <c:ext xmlns:c16="http://schemas.microsoft.com/office/drawing/2014/chart" uri="{C3380CC4-5D6E-409C-BE32-E72D297353CC}">
              <c16:uniqueId val="{00000004-3BE1-4F4B-8C87-41A93243ECB9}"/>
            </c:ext>
          </c:extLst>
        </c:ser>
        <c:dLbls>
          <c:showLegendKey val="0"/>
          <c:showVal val="0"/>
          <c:showCatName val="0"/>
          <c:showSerName val="0"/>
          <c:showPercent val="0"/>
          <c:showBubbleSize val="0"/>
        </c:dLbls>
        <c:gapWidth val="100"/>
        <c:overlap val="-5"/>
        <c:axId val="956822216"/>
        <c:axId val="9568209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Disagree</c:v>
                      </c:pt>
                    </c:strCache>
                  </c:strRef>
                </c:tx>
                <c:spPr>
                  <a:solidFill>
                    <a:schemeClr val="accent2"/>
                  </a:solidFill>
                  <a:ln>
                    <a:noFill/>
                  </a:ln>
                  <a:effectLst/>
                </c:spPr>
                <c:invertIfNegative val="0"/>
                <c:cat>
                  <c:strRef>
                    <c:extLst>
                      <c:ext uri="{02D57815-91ED-43cb-92C2-25804820EDAC}">
                        <c15:formulaRef>
                          <c15:sqref>Sheet1!$A$2:$A$12</c15:sqref>
                        </c15:formulaRef>
                      </c:ext>
                    </c:extLst>
                    <c:strCache>
                      <c:ptCount val="11"/>
                      <c:pt idx="0">
                        <c:v>POVERTY PUTS CONSTANT PRESSURE ON THE PEOPLE AFFECTED BY IT </c:v>
                      </c:pt>
                      <c:pt idx="1">
                        <c:v>PEOPLE ARE OFTEN PUSHED INTO HOMELESSNESS BY CIRCUMSTANCES BEYOND THEIR CONTROL </c:v>
                      </c:pt>
                      <c:pt idx="2">
                        <c:v>TAKING STEPS AS A SOCIETY TO REDUCE HOMELESSNESS IS IN EVERYONE'S INTERESTS </c:v>
                      </c:pt>
                      <c:pt idx="3">
                        <c:v>HOMELESSNESS SHOULDN'T BE ACCEPTABLE IN A SOCIETY SUCH AS OURS</c:v>
                      </c:pt>
                      <c:pt idx="4">
                        <c:v>HOMELESSNESS DOESN'T JUST HURT THE PEOPLE INVOLVED; IT HURTS EVERYONE IN SOCIETY </c:v>
                      </c:pt>
                      <c:pt idx="5">
                        <c:v>IF THERE IS HOMELESSNESS IN OUR SOCIETY, OUR COUNTRY HAS FAILED IN ITS RESPONSIBILITIES</c:v>
                      </c:pt>
                      <c:pt idx="6">
                        <c:v>IT IS POSSIBLE TO PREVENT HOMELESSNESS</c:v>
                      </c:pt>
                      <c:pt idx="7">
                        <c:v>HOMELESSNESS IS OUT OF CONTROL IN THIS COUNTRY </c:v>
                      </c:pt>
                      <c:pt idx="8">
                        <c:v>HOMELESSNESS IS CAUSED BY SOCIETAL ISSUES AND SYSTEMS, NOT PERSONAL CHOICE </c:v>
                      </c:pt>
                      <c:pt idx="9">
                        <c:v>THERE ARE MORE IMPORTANT THINGS TO WORRY ABOUT RIGHT NOW THAN ENDING HOMELESSNESS</c:v>
                      </c:pt>
                      <c:pt idx="10">
                        <c:v>HOMELESS PEOPLE ARE OFTEN NOT GENUINELY IN NEED </c:v>
                      </c:pt>
                    </c:strCache>
                  </c:strRef>
                </c:cat>
                <c:val>
                  <c:numRef>
                    <c:extLst>
                      <c:ext uri="{02D57815-91ED-43cb-92C2-25804820EDAC}">
                        <c15:formulaRef>
                          <c15:sqref>Sheet1!$C$2:$C$12</c15:sqref>
                        </c15:formulaRef>
                      </c:ext>
                    </c:extLst>
                    <c:numCache>
                      <c:formatCode>0%</c:formatCode>
                      <c:ptCount val="11"/>
                      <c:pt idx="0">
                        <c:v>0.03</c:v>
                      </c:pt>
                      <c:pt idx="1">
                        <c:v>0.06</c:v>
                      </c:pt>
                      <c:pt idx="2">
                        <c:v>0.08</c:v>
                      </c:pt>
                      <c:pt idx="3">
                        <c:v>7.0000000000000007E-2</c:v>
                      </c:pt>
                      <c:pt idx="4">
                        <c:v>0.12</c:v>
                      </c:pt>
                      <c:pt idx="5">
                        <c:v>0.12</c:v>
                      </c:pt>
                      <c:pt idx="7">
                        <c:v>0.16</c:v>
                      </c:pt>
                      <c:pt idx="8">
                        <c:v>0.17</c:v>
                      </c:pt>
                      <c:pt idx="9">
                        <c:v>0.3</c:v>
                      </c:pt>
                      <c:pt idx="10">
                        <c:v>0.37</c:v>
                      </c:pt>
                    </c:numCache>
                  </c:numRef>
                </c:val>
                <c:extLst>
                  <c:ext xmlns:c16="http://schemas.microsoft.com/office/drawing/2014/chart" uri="{C3380CC4-5D6E-409C-BE32-E72D297353CC}">
                    <c16:uniqueId val="{00000001-3BE1-4F4B-8C87-41A93243ECB9}"/>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ATTITUDES TRACKING BENCHMARK DIP - ALL WHO RECALL HOMELESSNESS BUZZ</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POVERTY PUTS CONSTANT PRESSURE ON THE PEOPLE AFFECTED BY IT </c:v>
                      </c:pt>
                      <c:pt idx="1">
                        <c:v>PEOPLE ARE OFTEN PUSHED INTO HOMELESSNESS BY CIRCUMSTANCES BEYOND THEIR CONTROL </c:v>
                      </c:pt>
                      <c:pt idx="2">
                        <c:v>TAKING STEPS AS A SOCIETY TO REDUCE HOMELESSNESS IS IN EVERYONE'S INTERESTS </c:v>
                      </c:pt>
                      <c:pt idx="3">
                        <c:v>HOMELESSNESS SHOULDN'T BE ACCEPTABLE IN A SOCIETY SUCH AS OURS</c:v>
                      </c:pt>
                      <c:pt idx="4">
                        <c:v>HOMELESSNESS DOESN'T JUST HURT THE PEOPLE INVOLVED; IT HURTS EVERYONE IN SOCIETY </c:v>
                      </c:pt>
                      <c:pt idx="5">
                        <c:v>IF THERE IS HOMELESSNESS IN OUR SOCIETY, OUR COUNTRY HAS FAILED IN ITS RESPONSIBILITIES</c:v>
                      </c:pt>
                      <c:pt idx="6">
                        <c:v>IT IS POSSIBLE TO PREVENT HOMELESSNESS</c:v>
                      </c:pt>
                      <c:pt idx="7">
                        <c:v>HOMELESSNESS IS OUT OF CONTROL IN THIS COUNTRY </c:v>
                      </c:pt>
                      <c:pt idx="8">
                        <c:v>HOMELESSNESS IS CAUSED BY SOCIETAL ISSUES AND SYSTEMS, NOT PERSONAL CHOICE </c:v>
                      </c:pt>
                      <c:pt idx="9">
                        <c:v>THERE ARE MORE IMPORTANT THINGS TO WORRY ABOUT RIGHT NOW THAN ENDING HOMELESSNESS</c:v>
                      </c:pt>
                      <c:pt idx="10">
                        <c:v>HOMELESS PEOPLE ARE OFTEN NOT GENUINELY IN NEED </c:v>
                      </c:pt>
                    </c:strCache>
                  </c:strRef>
                </c:cat>
                <c:val>
                  <c:numRef>
                    <c:extLst xmlns:c15="http://schemas.microsoft.com/office/drawing/2012/chart">
                      <c:ext xmlns:c15="http://schemas.microsoft.com/office/drawing/2012/chart" uri="{02D57815-91ED-43cb-92C2-25804820EDAC}">
                        <c15:formulaRef>
                          <c15:sqref>Sheet1!$D$2:$D$12</c15:sqref>
                        </c15:formulaRef>
                      </c:ext>
                    </c:extLst>
                    <c:numCache>
                      <c:formatCode>0%</c:formatCode>
                      <c:ptCount val="11"/>
                      <c:pt idx="0">
                        <c:v>0.77</c:v>
                      </c:pt>
                      <c:pt idx="1">
                        <c:v>0.76</c:v>
                      </c:pt>
                      <c:pt idx="2">
                        <c:v>0.74</c:v>
                      </c:pt>
                      <c:pt idx="3">
                        <c:v>0.73</c:v>
                      </c:pt>
                      <c:pt idx="4">
                        <c:v>0.66</c:v>
                      </c:pt>
                      <c:pt idx="5">
                        <c:v>0.66</c:v>
                      </c:pt>
                      <c:pt idx="7">
                        <c:v>0.59</c:v>
                      </c:pt>
                      <c:pt idx="8">
                        <c:v>0.56999999999999995</c:v>
                      </c:pt>
                      <c:pt idx="9">
                        <c:v>0.38</c:v>
                      </c:pt>
                      <c:pt idx="10">
                        <c:v>0.28000000000000003</c:v>
                      </c:pt>
                    </c:numCache>
                  </c:numRef>
                </c:val>
                <c:extLst xmlns:c15="http://schemas.microsoft.com/office/drawing/2012/chart">
                  <c:ext xmlns:c16="http://schemas.microsoft.com/office/drawing/2014/chart" uri="{C3380CC4-5D6E-409C-BE32-E72D297353CC}">
                    <c16:uniqueId val="{00000002-3BE1-4F4B-8C87-41A93243ECB9}"/>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HFA PEAK - JULY 2020</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POVERTY PUTS CONSTANT PRESSURE ON THE PEOPLE AFFECTED BY IT </c:v>
                      </c:pt>
                      <c:pt idx="1">
                        <c:v>PEOPLE ARE OFTEN PUSHED INTO HOMELESSNESS BY CIRCUMSTANCES BEYOND THEIR CONTROL </c:v>
                      </c:pt>
                      <c:pt idx="2">
                        <c:v>TAKING STEPS AS A SOCIETY TO REDUCE HOMELESSNESS IS IN EVERYONE'S INTERESTS </c:v>
                      </c:pt>
                      <c:pt idx="3">
                        <c:v>HOMELESSNESS SHOULDN'T BE ACCEPTABLE IN A SOCIETY SUCH AS OURS</c:v>
                      </c:pt>
                      <c:pt idx="4">
                        <c:v>HOMELESSNESS DOESN'T JUST HURT THE PEOPLE INVOLVED; IT HURTS EVERYONE IN SOCIETY </c:v>
                      </c:pt>
                      <c:pt idx="5">
                        <c:v>IF THERE IS HOMELESSNESS IN OUR SOCIETY, OUR COUNTRY HAS FAILED IN ITS RESPONSIBILITIES</c:v>
                      </c:pt>
                      <c:pt idx="6">
                        <c:v>IT IS POSSIBLE TO PREVENT HOMELESSNESS</c:v>
                      </c:pt>
                      <c:pt idx="7">
                        <c:v>HOMELESSNESS IS OUT OF CONTROL IN THIS COUNTRY </c:v>
                      </c:pt>
                      <c:pt idx="8">
                        <c:v>HOMELESSNESS IS CAUSED BY SOCIETAL ISSUES AND SYSTEMS, NOT PERSONAL CHOICE </c:v>
                      </c:pt>
                      <c:pt idx="9">
                        <c:v>THERE ARE MORE IMPORTANT THINGS TO WORRY ABOUT RIGHT NOW THAN ENDING HOMELESSNESS</c:v>
                      </c:pt>
                      <c:pt idx="10">
                        <c:v>HOMELESS PEOPLE ARE OFTEN NOT GENUINELY IN NEED </c:v>
                      </c:pt>
                    </c:strCache>
                  </c:strRef>
                </c:cat>
                <c:val>
                  <c:numRef>
                    <c:extLst xmlns:c15="http://schemas.microsoft.com/office/drawing/2012/chart">
                      <c:ext xmlns:c15="http://schemas.microsoft.com/office/drawing/2012/chart" uri="{02D57815-91ED-43cb-92C2-25804820EDAC}">
                        <c15:formulaRef>
                          <c15:sqref>Sheet1!$E$2:$E$12</c15:sqref>
                        </c15:formulaRef>
                      </c:ext>
                    </c:extLst>
                    <c:numCache>
                      <c:formatCode>General</c:formatCode>
                      <c:ptCount val="11"/>
                      <c:pt idx="3" formatCode="0%">
                        <c:v>0.69</c:v>
                      </c:pt>
                      <c:pt idx="9" formatCode="0%">
                        <c:v>0.22</c:v>
                      </c:pt>
                      <c:pt idx="10" formatCode="0%">
                        <c:v>0.26</c:v>
                      </c:pt>
                    </c:numCache>
                  </c:numRef>
                </c:val>
                <c:extLst xmlns:c15="http://schemas.microsoft.com/office/drawing/2012/chart">
                  <c:ext xmlns:c16="http://schemas.microsoft.com/office/drawing/2014/chart" uri="{C3380CC4-5D6E-409C-BE32-E72D297353CC}">
                    <c16:uniqueId val="{00000003-3BE1-4F4B-8C87-41A93243ECB9}"/>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ATTITUDES TRACKING DIP 2- ALL WHO RECALL HOMELESSNESS BUZZ</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POVERTY PUTS CONSTANT PRESSURE ON THE PEOPLE AFFECTED BY IT </c:v>
                      </c:pt>
                      <c:pt idx="1">
                        <c:v>PEOPLE ARE OFTEN PUSHED INTO HOMELESSNESS BY CIRCUMSTANCES BEYOND THEIR CONTROL </c:v>
                      </c:pt>
                      <c:pt idx="2">
                        <c:v>TAKING STEPS AS A SOCIETY TO REDUCE HOMELESSNESS IS IN EVERYONE'S INTERESTS </c:v>
                      </c:pt>
                      <c:pt idx="3">
                        <c:v>HOMELESSNESS SHOULDN'T BE ACCEPTABLE IN A SOCIETY SUCH AS OURS</c:v>
                      </c:pt>
                      <c:pt idx="4">
                        <c:v>HOMELESSNESS DOESN'T JUST HURT THE PEOPLE INVOLVED; IT HURTS EVERYONE IN SOCIETY </c:v>
                      </c:pt>
                      <c:pt idx="5">
                        <c:v>IF THERE IS HOMELESSNESS IN OUR SOCIETY, OUR COUNTRY HAS FAILED IN ITS RESPONSIBILITIES</c:v>
                      </c:pt>
                      <c:pt idx="6">
                        <c:v>IT IS POSSIBLE TO PREVENT HOMELESSNESS</c:v>
                      </c:pt>
                      <c:pt idx="7">
                        <c:v>HOMELESSNESS IS OUT OF CONTROL IN THIS COUNTRY </c:v>
                      </c:pt>
                      <c:pt idx="8">
                        <c:v>HOMELESSNESS IS CAUSED BY SOCIETAL ISSUES AND SYSTEMS, NOT PERSONAL CHOICE </c:v>
                      </c:pt>
                      <c:pt idx="9">
                        <c:v>THERE ARE MORE IMPORTANT THINGS TO WORRY ABOUT RIGHT NOW THAN ENDING HOMELESSNESS</c:v>
                      </c:pt>
                      <c:pt idx="10">
                        <c:v>HOMELESS PEOPLE ARE OFTEN NOT GENUINELY IN NEED </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c:formatCode>
                      <c:ptCount val="11"/>
                      <c:pt idx="0">
                        <c:v>0.79</c:v>
                      </c:pt>
                      <c:pt idx="1">
                        <c:v>0.8</c:v>
                      </c:pt>
                      <c:pt idx="2">
                        <c:v>0.8</c:v>
                      </c:pt>
                      <c:pt idx="3">
                        <c:v>0.75</c:v>
                      </c:pt>
                      <c:pt idx="4">
                        <c:v>0.75</c:v>
                      </c:pt>
                      <c:pt idx="5">
                        <c:v>0.71</c:v>
                      </c:pt>
                      <c:pt idx="6">
                        <c:v>0.66</c:v>
                      </c:pt>
                      <c:pt idx="7">
                        <c:v>0.64</c:v>
                      </c:pt>
                      <c:pt idx="8">
                        <c:v>0.6</c:v>
                      </c:pt>
                      <c:pt idx="9">
                        <c:v>0.4</c:v>
                      </c:pt>
                      <c:pt idx="10">
                        <c:v>0.37</c:v>
                      </c:pt>
                    </c:numCache>
                  </c:numRef>
                </c:val>
                <c:extLst xmlns:c15="http://schemas.microsoft.com/office/drawing/2012/chart">
                  <c:ext xmlns:c16="http://schemas.microsoft.com/office/drawing/2014/chart" uri="{C3380CC4-5D6E-409C-BE32-E72D297353CC}">
                    <c16:uniqueId val="{00000005-3BE1-4F4B-8C87-41A93243ECB9}"/>
                  </c:ext>
                </c:extLst>
              </c15:ser>
            </c15:filteredBarSeries>
          </c:ext>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1"/>
        <c:axPos val="l"/>
        <c:numFmt formatCode="#,##0" sourceLinked="0"/>
        <c:majorTickMark val="out"/>
        <c:minorTickMark val="none"/>
        <c:tickLblPos val="nextTo"/>
        <c:crossAx val="956822216"/>
        <c:crosses val="autoZero"/>
        <c:crossBetween val="between"/>
        <c:majorUnit val="1"/>
        <c:min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273684030538526E-3"/>
          <c:y val="4.6649693402236569E-4"/>
          <c:w val="0.99403977408282806"/>
          <c:h val="0.56417179576066323"/>
        </c:manualLayout>
      </c:layout>
      <c:barChart>
        <c:barDir val="col"/>
        <c:grouping val="clustered"/>
        <c:varyColors val="0"/>
        <c:ser>
          <c:idx val="0"/>
          <c:order val="0"/>
          <c:tx>
            <c:strRef>
              <c:f>Sheet1!$B$1</c:f>
              <c:strCache>
                <c:ptCount val="1"/>
                <c:pt idx="0">
                  <c:v>ATTITUDES DIP 2- MAY 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TOTAL SAMPLE</c:v>
                </c:pt>
                <c:pt idx="2">
                  <c:v>18-29YO</c:v>
                </c:pt>
                <c:pt idx="3">
                  <c:v>30-44YO</c:v>
                </c:pt>
                <c:pt idx="4">
                  <c:v>45-59YO</c:v>
                </c:pt>
                <c:pt idx="5">
                  <c:v>60+YO</c:v>
                </c:pt>
                <c:pt idx="7">
                  <c:v>WOMEN</c:v>
                </c:pt>
                <c:pt idx="8">
                  <c:v>MEN</c:v>
                </c:pt>
                <c:pt idx="10">
                  <c:v>RECOGNISED ANY MEDIA</c:v>
                </c:pt>
                <c:pt idx="11">
                  <c:v>RECOGNISED NONE </c:v>
                </c:pt>
              </c:strCache>
            </c:strRef>
          </c:cat>
          <c:val>
            <c:numRef>
              <c:f>Sheet1!$B$2:$B$13</c:f>
              <c:numCache>
                <c:formatCode>General</c:formatCode>
                <c:ptCount val="12"/>
                <c:pt idx="0" formatCode="0%">
                  <c:v>0.53858546460229295</c:v>
                </c:pt>
                <c:pt idx="2" formatCode="0%">
                  <c:v>0.60359416434536795</c:v>
                </c:pt>
                <c:pt idx="3" formatCode="0%">
                  <c:v>0.56109653829512596</c:v>
                </c:pt>
                <c:pt idx="4" formatCode="0%">
                  <c:v>0.53973354950337504</c:v>
                </c:pt>
                <c:pt idx="5" formatCode="0%">
                  <c:v>0.46106677287532899</c:v>
                </c:pt>
                <c:pt idx="7" formatCode="0%">
                  <c:v>0.55724858204855199</c:v>
                </c:pt>
                <c:pt idx="8" formatCode="0%">
                  <c:v>0.52</c:v>
                </c:pt>
                <c:pt idx="10" formatCode="0%">
                  <c:v>0.64417428669830701</c:v>
                </c:pt>
                <c:pt idx="11" formatCode="0%">
                  <c:v>0.471938885234923</c:v>
                </c:pt>
              </c:numCache>
            </c:numRef>
          </c:val>
          <c:extLst>
            <c:ext xmlns:c16="http://schemas.microsoft.com/office/drawing/2014/chart" uri="{C3380CC4-5D6E-409C-BE32-E72D297353CC}">
              <c16:uniqueId val="{00000000-AAAA-4AA6-9065-B41170D91912}"/>
            </c:ext>
          </c:extLst>
        </c:ser>
        <c:dLbls>
          <c:showLegendKey val="0"/>
          <c:showVal val="0"/>
          <c:showCatName val="0"/>
          <c:showSerName val="0"/>
          <c:showPercent val="0"/>
          <c:showBubbleSize val="0"/>
        </c:dLbls>
        <c:gapWidth val="10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lgn="ctr">
              <a:defRPr lang="en-US" sz="11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1"/>
        <c:axPos val="l"/>
        <c:numFmt formatCode="#,##0" sourceLinked="0"/>
        <c:majorTickMark val="out"/>
        <c:minorTickMark val="none"/>
        <c:tickLblPos val="nextTo"/>
        <c:crossAx val="956822216"/>
        <c:crosses val="autoZero"/>
        <c:crossBetween val="between"/>
        <c:majorUnit val="1"/>
        <c:min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2293433917908481"/>
        </c:manualLayout>
      </c:layout>
      <c:barChart>
        <c:barDir val="col"/>
        <c:grouping val="clustered"/>
        <c:varyColors val="0"/>
        <c:ser>
          <c:idx val="0"/>
          <c:order val="0"/>
          <c:tx>
            <c:strRef>
              <c:f>Sheet1!$B$1</c:f>
              <c:strCache>
                <c:ptCount val="1"/>
                <c:pt idx="0">
                  <c:v>ATTITUDES TRACKING BENCHMARK DIP - ALL WHO RECALL HOMELESSNESS BUZZ</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CHILDREN / TEENAGERS (18 AND UNDER)</c:v>
                </c:pt>
                <c:pt idx="1">
                  <c:v>YOUNGER WOMEN (18-40 YEARS OLD)</c:v>
                </c:pt>
                <c:pt idx="2">
                  <c:v>YOUNGER MEN (18-40 YEARS OLD)</c:v>
                </c:pt>
                <c:pt idx="3">
                  <c:v>OLDER WOMEN (40+ YEARS OLD)</c:v>
                </c:pt>
                <c:pt idx="4">
                  <c:v>OLDER MEN (40+ YEARS OLD)</c:v>
                </c:pt>
                <c:pt idx="5">
                  <c:v>SINGLE-PARENT FAMILIES</c:v>
                </c:pt>
                <c:pt idx="6">
                  <c:v>FAMILIES (TWO PARENTS AND AT LEAST ONE CHILD)</c:v>
                </c:pt>
                <c:pt idx="7">
                  <c:v>MINORITY ETHNIC GROUPS</c:v>
                </c:pt>
                <c:pt idx="8">
                  <c:v>LESBIAN, GAY, BISEXUAL AND TRANSGENDER PEOPLE</c:v>
                </c:pt>
                <c:pt idx="9">
                  <c:v>PEOPLE EXITING INSTITUTIONS, SUCH AS PRISON AND THE MILITARY</c:v>
                </c:pt>
                <c:pt idx="10">
                  <c:v>MIGRANTS</c:v>
                </c:pt>
              </c:strCache>
            </c:strRef>
          </c:cat>
          <c:val>
            <c:numRef>
              <c:f>Sheet1!$B$2:$B$12</c:f>
              <c:numCache>
                <c:formatCode>0%</c:formatCode>
                <c:ptCount val="11"/>
                <c:pt idx="0">
                  <c:v>0.21354036174018501</c:v>
                </c:pt>
                <c:pt idx="1">
                  <c:v>0.37107385890227501</c:v>
                </c:pt>
                <c:pt idx="2">
                  <c:v>0.42756782110173702</c:v>
                </c:pt>
                <c:pt idx="3">
                  <c:v>0.22890596584478001</c:v>
                </c:pt>
                <c:pt idx="4">
                  <c:v>0.40627191974663102</c:v>
                </c:pt>
                <c:pt idx="5">
                  <c:v>0.196400004877404</c:v>
                </c:pt>
                <c:pt idx="6">
                  <c:v>0.13094926848292501</c:v>
                </c:pt>
                <c:pt idx="7">
                  <c:v>0.13140960462145901</c:v>
                </c:pt>
                <c:pt idx="8">
                  <c:v>8.4803872648631998E-2</c:v>
                </c:pt>
                <c:pt idx="9">
                  <c:v>0.186309952807724</c:v>
                </c:pt>
                <c:pt idx="10">
                  <c:v>0.177235086444231</c:v>
                </c:pt>
              </c:numCache>
            </c:numRef>
          </c:val>
          <c:extLst>
            <c:ext xmlns:c16="http://schemas.microsoft.com/office/drawing/2014/chart" uri="{C3380CC4-5D6E-409C-BE32-E72D297353CC}">
              <c16:uniqueId val="{00000000-386D-4457-8AEA-BAE934266CD7}"/>
            </c:ext>
          </c:extLst>
        </c:ser>
        <c:ser>
          <c:idx val="1"/>
          <c:order val="1"/>
          <c:tx>
            <c:strRef>
              <c:f>Sheet1!$C$1</c:f>
              <c:strCache>
                <c:ptCount val="1"/>
                <c:pt idx="0">
                  <c:v>ATTITUDES TRACKING DIP 2 MAY 2021- ALL WHO RECALL HOMELESSNESS BUZZ</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CHILDREN / TEENAGERS (18 AND UNDER)</c:v>
                </c:pt>
                <c:pt idx="1">
                  <c:v>YOUNGER WOMEN (18-40 YEARS OLD)</c:v>
                </c:pt>
                <c:pt idx="2">
                  <c:v>YOUNGER MEN (18-40 YEARS OLD)</c:v>
                </c:pt>
                <c:pt idx="3">
                  <c:v>OLDER WOMEN (40+ YEARS OLD)</c:v>
                </c:pt>
                <c:pt idx="4">
                  <c:v>OLDER MEN (40+ YEARS OLD)</c:v>
                </c:pt>
                <c:pt idx="5">
                  <c:v>SINGLE-PARENT FAMILIES</c:v>
                </c:pt>
                <c:pt idx="6">
                  <c:v>FAMILIES (TWO PARENTS AND AT LEAST ONE CHILD)</c:v>
                </c:pt>
                <c:pt idx="7">
                  <c:v>MINORITY ETHNIC GROUPS</c:v>
                </c:pt>
                <c:pt idx="8">
                  <c:v>LESBIAN, GAY, BISEXUAL AND TRANSGENDER PEOPLE</c:v>
                </c:pt>
                <c:pt idx="9">
                  <c:v>PEOPLE EXITING INSTITUTIONS, SUCH AS PRISON AND THE MILITARY</c:v>
                </c:pt>
                <c:pt idx="10">
                  <c:v>MIGRANTS</c:v>
                </c:pt>
              </c:strCache>
            </c:strRef>
          </c:cat>
          <c:val>
            <c:numRef>
              <c:f>Sheet1!$C$2:$C$12</c:f>
              <c:numCache>
                <c:formatCode>0%</c:formatCode>
                <c:ptCount val="11"/>
                <c:pt idx="0">
                  <c:v>0.30319113056171398</c:v>
                </c:pt>
                <c:pt idx="1">
                  <c:v>0.41740003940756898</c:v>
                </c:pt>
                <c:pt idx="2">
                  <c:v>0.47821097926634798</c:v>
                </c:pt>
                <c:pt idx="3">
                  <c:v>0.265610657178045</c:v>
                </c:pt>
                <c:pt idx="4">
                  <c:v>0.31689118985071002</c:v>
                </c:pt>
                <c:pt idx="5">
                  <c:v>0.237246911230582</c:v>
                </c:pt>
                <c:pt idx="6">
                  <c:v>0.20805894180225301</c:v>
                </c:pt>
                <c:pt idx="7">
                  <c:v>0.190171346412427</c:v>
                </c:pt>
                <c:pt idx="8">
                  <c:v>0.11153086773682901</c:v>
                </c:pt>
                <c:pt idx="9">
                  <c:v>0.158367594184779</c:v>
                </c:pt>
                <c:pt idx="10">
                  <c:v>0.126289101122432</c:v>
                </c:pt>
              </c:numCache>
            </c:numRef>
          </c:val>
          <c:extLst>
            <c:ext xmlns:c16="http://schemas.microsoft.com/office/drawing/2014/chart" uri="{C3380CC4-5D6E-409C-BE32-E72D297353CC}">
              <c16:uniqueId val="{00000001-9965-4DCA-A617-B104224D81DA}"/>
            </c:ext>
          </c:extLst>
        </c:ser>
        <c:dLbls>
          <c:showLegendKey val="0"/>
          <c:showVal val="0"/>
          <c:showCatName val="0"/>
          <c:showSerName val="0"/>
          <c:showPercent val="0"/>
          <c:showBubbleSize val="0"/>
        </c:dLbls>
        <c:gapWidth val="10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0.60000000000000009"/>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6007718761595702"/>
        </c:manualLayout>
      </c:layout>
      <c:barChart>
        <c:barDir val="col"/>
        <c:grouping val="clustered"/>
        <c:varyColors val="0"/>
        <c:ser>
          <c:idx val="0"/>
          <c:order val="0"/>
          <c:tx>
            <c:strRef>
              <c:f>Sheet1!$B$1</c:f>
              <c:strCache>
                <c:ptCount val="1"/>
                <c:pt idx="0">
                  <c:v>ATTITUDES TRACKING BENCHMARK DIP - ALL WHO RECALL HOMELESSNESS BUZZ</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PEOPLE SLEEPING ROUGH ON THE STREETS</c:v>
                </c:pt>
                <c:pt idx="1">
                  <c:v>PEOPLE FEELING UNCERTAIN ABOUT WHERE THEY’RE GOING TO SLEEP FROM ONE NIGHT TO THE NEXT</c:v>
                </c:pt>
                <c:pt idx="2">
                  <c:v>PEOPLE FEELING UNSAFE IN THE PLACE WHERE THEY WERE STAYING</c:v>
                </c:pt>
                <c:pt idx="3">
                  <c:v>PEOPLE LIVING IN HOSTELS OR B&amp;BS FOR AN EXTENDED PERIOD OF TIME</c:v>
                </c:pt>
                <c:pt idx="4">
                  <c:v>PEOPLE SOFA-SURFING</c:v>
                </c:pt>
                <c:pt idx="5">
                  <c:v>PEOPLE LIVING IN OVERCROWDED CONDITIONS</c:v>
                </c:pt>
              </c:strCache>
            </c:strRef>
          </c:cat>
          <c:val>
            <c:numRef>
              <c:f>Sheet1!$B$2:$B$7</c:f>
              <c:numCache>
                <c:formatCode>0%</c:formatCode>
                <c:ptCount val="6"/>
                <c:pt idx="0">
                  <c:v>0.61530373691956497</c:v>
                </c:pt>
                <c:pt idx="1">
                  <c:v>0.407551029616814</c:v>
                </c:pt>
                <c:pt idx="2">
                  <c:v>0.38189067565385598</c:v>
                </c:pt>
                <c:pt idx="3">
                  <c:v>0.35014612555559699</c:v>
                </c:pt>
                <c:pt idx="4">
                  <c:v>0.262269150645422</c:v>
                </c:pt>
                <c:pt idx="5">
                  <c:v>0.24581986992221</c:v>
                </c:pt>
              </c:numCache>
            </c:numRef>
          </c:val>
          <c:extLst>
            <c:ext xmlns:c16="http://schemas.microsoft.com/office/drawing/2014/chart" uri="{C3380CC4-5D6E-409C-BE32-E72D297353CC}">
              <c16:uniqueId val="{00000000-97EB-422F-98DC-AC0B9CCC3668}"/>
            </c:ext>
          </c:extLst>
        </c:ser>
        <c:ser>
          <c:idx val="1"/>
          <c:order val="1"/>
          <c:tx>
            <c:strRef>
              <c:f>Sheet1!$C$1</c:f>
              <c:strCache>
                <c:ptCount val="1"/>
                <c:pt idx="0">
                  <c:v>ATTITUDES TRACKING DIP 2 MAY 2021 - ALL WHO RECALL HOMELESSNESS BUZZ</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PEOPLE SLEEPING ROUGH ON THE STREETS</c:v>
                </c:pt>
                <c:pt idx="1">
                  <c:v>PEOPLE FEELING UNCERTAIN ABOUT WHERE THEY’RE GOING TO SLEEP FROM ONE NIGHT TO THE NEXT</c:v>
                </c:pt>
                <c:pt idx="2">
                  <c:v>PEOPLE FEELING UNSAFE IN THE PLACE WHERE THEY WERE STAYING</c:v>
                </c:pt>
                <c:pt idx="3">
                  <c:v>PEOPLE LIVING IN HOSTELS OR B&amp;BS FOR AN EXTENDED PERIOD OF TIME</c:v>
                </c:pt>
                <c:pt idx="4">
                  <c:v>PEOPLE SOFA-SURFING</c:v>
                </c:pt>
                <c:pt idx="5">
                  <c:v>PEOPLE LIVING IN OVERCROWDED CONDITIONS</c:v>
                </c:pt>
              </c:strCache>
            </c:strRef>
          </c:cat>
          <c:val>
            <c:numRef>
              <c:f>Sheet1!$C$2:$C$7</c:f>
              <c:numCache>
                <c:formatCode>0%</c:formatCode>
                <c:ptCount val="6"/>
                <c:pt idx="0">
                  <c:v>0.60317250968887304</c:v>
                </c:pt>
                <c:pt idx="1">
                  <c:v>0.42810382348714898</c:v>
                </c:pt>
                <c:pt idx="2">
                  <c:v>0.42430418110433499</c:v>
                </c:pt>
                <c:pt idx="3">
                  <c:v>0.34391376228093801</c:v>
                </c:pt>
                <c:pt idx="4">
                  <c:v>0.26340537770542</c:v>
                </c:pt>
                <c:pt idx="5">
                  <c:v>0.292579885947994</c:v>
                </c:pt>
              </c:numCache>
            </c:numRef>
          </c:val>
          <c:extLst>
            <c:ext xmlns:c16="http://schemas.microsoft.com/office/drawing/2014/chart" uri="{C3380CC4-5D6E-409C-BE32-E72D297353CC}">
              <c16:uniqueId val="{00000001-F2A5-429C-A205-F20653A165D1}"/>
            </c:ext>
          </c:extLst>
        </c:ser>
        <c:dLbls>
          <c:dLblPos val="outEnd"/>
          <c:showLegendKey val="0"/>
          <c:showVal val="1"/>
          <c:showCatName val="0"/>
          <c:showSerName val="0"/>
          <c:showPercent val="0"/>
          <c:showBubbleSize val="0"/>
        </c:dLbls>
        <c:gapWidth val="10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1.6399638101156199E-2"/>
          <c:y val="0.92123136108509729"/>
          <c:w val="0.96919730919022806"/>
          <c:h val="7.876863891490254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8364232321798513"/>
        </c:manualLayout>
      </c:layout>
      <c:barChart>
        <c:barDir val="col"/>
        <c:grouping val="clustered"/>
        <c:varyColors val="0"/>
        <c:ser>
          <c:idx val="0"/>
          <c:order val="0"/>
          <c:tx>
            <c:strRef>
              <c:f>Sheet1!$B$1</c:f>
              <c:strCache>
                <c:ptCount val="1"/>
                <c:pt idx="0">
                  <c:v>CAC 2019 PRE - SEPTEMBER 2019</c:v>
                </c:pt>
              </c:strCache>
            </c:strRef>
          </c:tx>
          <c:spPr>
            <a:solidFill>
              <a:schemeClr val="bg1">
                <a:lumMod val="85000"/>
              </a:schemeClr>
            </a:solidFill>
            <a:ln>
              <a:noFill/>
            </a:ln>
            <a:effectLst/>
          </c:spPr>
          <c:invertIfNegative val="0"/>
          <c:dPt>
            <c:idx val="5"/>
            <c:invertIfNegative val="0"/>
            <c:bubble3D val="0"/>
            <c:spPr>
              <a:solidFill>
                <a:srgbClr val="FFDDD1"/>
              </a:solidFill>
              <a:ln>
                <a:noFill/>
              </a:ln>
              <a:effectLst/>
            </c:spPr>
            <c:extLst>
              <c:ext xmlns:c16="http://schemas.microsoft.com/office/drawing/2014/chart" uri="{C3380CC4-5D6E-409C-BE32-E72D297353CC}">
                <c16:uniqueId val="{00000000-819B-4A17-A450-194F37F5E83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Sheet1!$B$2:$B$11</c:f>
              <c:numCache>
                <c:formatCode>0%</c:formatCode>
                <c:ptCount val="10"/>
                <c:pt idx="0">
                  <c:v>0.41</c:v>
                </c:pt>
                <c:pt idx="1">
                  <c:v>0.25</c:v>
                </c:pt>
                <c:pt idx="2">
                  <c:v>0.36</c:v>
                </c:pt>
                <c:pt idx="3">
                  <c:v>0.34</c:v>
                </c:pt>
                <c:pt idx="4">
                  <c:v>0.32</c:v>
                </c:pt>
                <c:pt idx="5">
                  <c:v>0.36</c:v>
                </c:pt>
                <c:pt idx="6">
                  <c:v>0.33</c:v>
                </c:pt>
                <c:pt idx="7">
                  <c:v>0.25</c:v>
                </c:pt>
                <c:pt idx="8">
                  <c:v>0.28000000000000003</c:v>
                </c:pt>
                <c:pt idx="9">
                  <c:v>0.26</c:v>
                </c:pt>
              </c:numCache>
            </c:numRef>
          </c:val>
          <c:extLst>
            <c:ext xmlns:c16="http://schemas.microsoft.com/office/drawing/2014/chart" uri="{C3380CC4-5D6E-409C-BE32-E72D297353CC}">
              <c16:uniqueId val="{00000000-3B9C-4A8E-A9DE-220DFDE13D6E}"/>
            </c:ext>
          </c:extLst>
        </c:ser>
        <c:ser>
          <c:idx val="1"/>
          <c:order val="1"/>
          <c:tx>
            <c:strRef>
              <c:f>Sheet1!$C$1</c:f>
              <c:strCache>
                <c:ptCount val="1"/>
                <c:pt idx="0">
                  <c:v>CAC 2019 PEAK - NOV+DEC 2019</c:v>
                </c:pt>
              </c:strCache>
            </c:strRef>
          </c:tx>
          <c:spPr>
            <a:solidFill>
              <a:schemeClr val="bg1">
                <a:lumMod val="75000"/>
              </a:schemeClr>
            </a:solidFill>
            <a:ln>
              <a:noFill/>
            </a:ln>
            <a:effectLst/>
          </c:spPr>
          <c:invertIfNegative val="0"/>
          <c:dPt>
            <c:idx val="5"/>
            <c:invertIfNegative val="0"/>
            <c:bubble3D val="0"/>
            <c:spPr>
              <a:solidFill>
                <a:schemeClr val="accent6"/>
              </a:solidFill>
              <a:ln>
                <a:noFill/>
              </a:ln>
              <a:effectLst/>
            </c:spPr>
            <c:extLst>
              <c:ext xmlns:c16="http://schemas.microsoft.com/office/drawing/2014/chart" uri="{C3380CC4-5D6E-409C-BE32-E72D297353CC}">
                <c16:uniqueId val="{00000001-819B-4A17-A450-194F37F5E83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Sheet1!$C$2:$C$11</c:f>
              <c:numCache>
                <c:formatCode>0%</c:formatCode>
                <c:ptCount val="10"/>
                <c:pt idx="0">
                  <c:v>0.5</c:v>
                </c:pt>
                <c:pt idx="1">
                  <c:v>0.33</c:v>
                </c:pt>
                <c:pt idx="2">
                  <c:v>0.45</c:v>
                </c:pt>
                <c:pt idx="3">
                  <c:v>0.42</c:v>
                </c:pt>
                <c:pt idx="4">
                  <c:v>0.4</c:v>
                </c:pt>
                <c:pt idx="5">
                  <c:v>0.47</c:v>
                </c:pt>
                <c:pt idx="6">
                  <c:v>0.37</c:v>
                </c:pt>
                <c:pt idx="7">
                  <c:v>0.37</c:v>
                </c:pt>
                <c:pt idx="8">
                  <c:v>0.38</c:v>
                </c:pt>
                <c:pt idx="9">
                  <c:v>0.35</c:v>
                </c:pt>
              </c:numCache>
            </c:numRef>
          </c:val>
          <c:extLst>
            <c:ext xmlns:c16="http://schemas.microsoft.com/office/drawing/2014/chart" uri="{C3380CC4-5D6E-409C-BE32-E72D297353CC}">
              <c16:uniqueId val="{00000001-3B9C-4A8E-A9DE-220DFDE13D6E}"/>
            </c:ext>
          </c:extLst>
        </c:ser>
        <c:ser>
          <c:idx val="2"/>
          <c:order val="2"/>
          <c:tx>
            <c:strRef>
              <c:f>Sheet1!$D$1</c:f>
              <c:strCache>
                <c:ptCount val="1"/>
                <c:pt idx="0">
                  <c:v>HFA PEAK - JULY 2020</c:v>
                </c:pt>
              </c:strCache>
            </c:strRef>
          </c:tx>
          <c:spPr>
            <a:solidFill>
              <a:schemeClr val="bg1">
                <a:lumMod val="65000"/>
              </a:schemeClr>
            </a:solidFill>
            <a:ln>
              <a:noFill/>
            </a:ln>
            <a:effectLst/>
          </c:spPr>
          <c:invertIfNegative val="0"/>
          <c:dPt>
            <c:idx val="5"/>
            <c:invertIfNegative val="0"/>
            <c:bubble3D val="0"/>
            <c:spPr>
              <a:solidFill>
                <a:schemeClr val="accent6">
                  <a:lumMod val="90000"/>
                </a:schemeClr>
              </a:solidFill>
              <a:ln>
                <a:noFill/>
              </a:ln>
              <a:effectLst/>
            </c:spPr>
            <c:extLst>
              <c:ext xmlns:c16="http://schemas.microsoft.com/office/drawing/2014/chart" uri="{C3380CC4-5D6E-409C-BE32-E72D297353CC}">
                <c16:uniqueId val="{00000002-819B-4A17-A450-194F37F5E83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Sheet1!$D$2:$D$11</c:f>
              <c:numCache>
                <c:formatCode>0%</c:formatCode>
                <c:ptCount val="10"/>
                <c:pt idx="0">
                  <c:v>0.47</c:v>
                </c:pt>
                <c:pt idx="1">
                  <c:v>0.32</c:v>
                </c:pt>
                <c:pt idx="2">
                  <c:v>0.42</c:v>
                </c:pt>
                <c:pt idx="3">
                  <c:v>0.37</c:v>
                </c:pt>
                <c:pt idx="4">
                  <c:v>0.34</c:v>
                </c:pt>
                <c:pt idx="5">
                  <c:v>0.37</c:v>
                </c:pt>
                <c:pt idx="6">
                  <c:v>0.37</c:v>
                </c:pt>
                <c:pt idx="7">
                  <c:v>0.3</c:v>
                </c:pt>
                <c:pt idx="8">
                  <c:v>0.33</c:v>
                </c:pt>
                <c:pt idx="9">
                  <c:v>0.3</c:v>
                </c:pt>
              </c:numCache>
            </c:numRef>
          </c:val>
          <c:extLst>
            <c:ext xmlns:c16="http://schemas.microsoft.com/office/drawing/2014/chart" uri="{C3380CC4-5D6E-409C-BE32-E72D297353CC}">
              <c16:uniqueId val="{00000002-3B9C-4A8E-A9DE-220DFDE13D6E}"/>
            </c:ext>
          </c:extLst>
        </c:ser>
        <c:ser>
          <c:idx val="3"/>
          <c:order val="3"/>
          <c:tx>
            <c:strRef>
              <c:f>Sheet1!$E$1</c:f>
              <c:strCache>
                <c:ptCount val="1"/>
                <c:pt idx="0">
                  <c:v>ATTITUDE TRACKING - BENCHMARKING - OCTOBER 2020</c:v>
                </c:pt>
              </c:strCache>
            </c:strRef>
          </c:tx>
          <c:spPr>
            <a:solidFill>
              <a:schemeClr val="bg1">
                <a:lumMod val="50000"/>
              </a:schemeClr>
            </a:solidFill>
            <a:ln>
              <a:noFill/>
            </a:ln>
            <a:effectLst/>
          </c:spPr>
          <c:invertIfNegative val="0"/>
          <c:dPt>
            <c:idx val="5"/>
            <c:invertIfNegative val="0"/>
            <c:bubble3D val="0"/>
            <c:spPr>
              <a:solidFill>
                <a:schemeClr val="accent6">
                  <a:lumMod val="75000"/>
                </a:schemeClr>
              </a:solidFill>
              <a:ln>
                <a:noFill/>
              </a:ln>
              <a:effectLst/>
            </c:spPr>
            <c:extLst>
              <c:ext xmlns:c16="http://schemas.microsoft.com/office/drawing/2014/chart" uri="{C3380CC4-5D6E-409C-BE32-E72D297353CC}">
                <c16:uniqueId val="{00000003-819B-4A17-A450-194F37F5E830}"/>
              </c:ext>
            </c:extLst>
          </c:dPt>
          <c:dLbls>
            <c:spPr>
              <a:noFill/>
              <a:ln>
                <a:noFill/>
              </a:ln>
              <a:effectLst/>
            </c:spPr>
            <c:txPr>
              <a:bodyPr rot="0" spcFirstLastPara="1" vertOverflow="ellipsis" vert="horz" wrap="square" lIns="38100" tIns="19050" rIns="38100" bIns="19050" anchor="ctr" anchorCtr="0">
                <a:spAutoFit/>
              </a:bodyPr>
              <a:lstStyle/>
              <a:p>
                <a:pPr algn="ctr">
                  <a:defRPr lang="en-GB"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Sheet1!$E$2:$E$11</c:f>
              <c:numCache>
                <c:formatCode>0%</c:formatCode>
                <c:ptCount val="10"/>
                <c:pt idx="0">
                  <c:v>0.44</c:v>
                </c:pt>
                <c:pt idx="1">
                  <c:v>0.31</c:v>
                </c:pt>
                <c:pt idx="2">
                  <c:v>0.4</c:v>
                </c:pt>
                <c:pt idx="3">
                  <c:v>0.38</c:v>
                </c:pt>
                <c:pt idx="4">
                  <c:v>0.37</c:v>
                </c:pt>
                <c:pt idx="5">
                  <c:v>0.36</c:v>
                </c:pt>
                <c:pt idx="6">
                  <c:v>0.36</c:v>
                </c:pt>
                <c:pt idx="7">
                  <c:v>0.32</c:v>
                </c:pt>
                <c:pt idx="8">
                  <c:v>0.34</c:v>
                </c:pt>
                <c:pt idx="9">
                  <c:v>0.3</c:v>
                </c:pt>
              </c:numCache>
            </c:numRef>
          </c:val>
          <c:extLst>
            <c:ext xmlns:c16="http://schemas.microsoft.com/office/drawing/2014/chart" uri="{C3380CC4-5D6E-409C-BE32-E72D297353CC}">
              <c16:uniqueId val="{00000003-3B9C-4A8E-A9DE-220DFDE13D6E}"/>
            </c:ext>
          </c:extLst>
        </c:ser>
        <c:ser>
          <c:idx val="4"/>
          <c:order val="4"/>
          <c:tx>
            <c:strRef>
              <c:f>Sheet1!$F$1</c:f>
              <c:strCache>
                <c:ptCount val="1"/>
                <c:pt idx="0">
                  <c:v>CAC 2020 PEAK - NOV+DEC 2019</c:v>
                </c:pt>
              </c:strCache>
            </c:strRef>
          </c:tx>
          <c:spPr>
            <a:solidFill>
              <a:srgbClr val="5A5A5A"/>
            </a:solidFill>
            <a:ln>
              <a:noFill/>
            </a:ln>
            <a:effectLst/>
          </c:spPr>
          <c:invertIfNegative val="0"/>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A-675F-43AB-92D1-19B1089EC8A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Sheet1!$F$2:$F$11</c:f>
              <c:numCache>
                <c:formatCode>0%</c:formatCode>
                <c:ptCount val="10"/>
                <c:pt idx="0">
                  <c:v>0.43</c:v>
                </c:pt>
                <c:pt idx="1">
                  <c:v>0.28999999999999998</c:v>
                </c:pt>
                <c:pt idx="2">
                  <c:v>0.41</c:v>
                </c:pt>
                <c:pt idx="3">
                  <c:v>0.39</c:v>
                </c:pt>
                <c:pt idx="4">
                  <c:v>0.33</c:v>
                </c:pt>
                <c:pt idx="5">
                  <c:v>0.36</c:v>
                </c:pt>
                <c:pt idx="6">
                  <c:v>0.35</c:v>
                </c:pt>
                <c:pt idx="7">
                  <c:v>0.3</c:v>
                </c:pt>
                <c:pt idx="8">
                  <c:v>0.31</c:v>
                </c:pt>
                <c:pt idx="9">
                  <c:v>0.28000000000000003</c:v>
                </c:pt>
              </c:numCache>
            </c:numRef>
          </c:val>
          <c:extLst>
            <c:ext xmlns:c16="http://schemas.microsoft.com/office/drawing/2014/chart" uri="{C3380CC4-5D6E-409C-BE32-E72D297353CC}">
              <c16:uniqueId val="{00000009-675F-43AB-92D1-19B1089EC8AE}"/>
            </c:ext>
          </c:extLst>
        </c:ser>
        <c:ser>
          <c:idx val="5"/>
          <c:order val="5"/>
          <c:tx>
            <c:strRef>
              <c:f>Sheet1!$G$1</c:f>
              <c:strCache>
                <c:ptCount val="1"/>
                <c:pt idx="0">
                  <c:v>ATTITUDE TRACKING 2- MAY 2021</c:v>
                </c:pt>
              </c:strCache>
            </c:strRef>
          </c:tx>
          <c:spPr>
            <a:solidFill>
              <a:schemeClr val="bg2">
                <a:lumMod val="25000"/>
              </a:schemeClr>
            </a:solidFill>
            <a:ln>
              <a:noFill/>
            </a:ln>
            <a:effectLst/>
          </c:spPr>
          <c:invertIfNegative val="0"/>
          <c:dPt>
            <c:idx val="5"/>
            <c:invertIfNegative val="0"/>
            <c:bubble3D val="0"/>
            <c:spPr>
              <a:solidFill>
                <a:schemeClr val="accent1">
                  <a:lumMod val="50000"/>
                </a:schemeClr>
              </a:solidFill>
              <a:ln>
                <a:noFill/>
              </a:ln>
              <a:effectLst/>
            </c:spPr>
            <c:extLst>
              <c:ext xmlns:c16="http://schemas.microsoft.com/office/drawing/2014/chart" uri="{C3380CC4-5D6E-409C-BE32-E72D297353CC}">
                <c16:uniqueId val="{0000000A-2ED5-48A6-9BEE-E65C03F14D85}"/>
              </c:ext>
            </c:extLst>
          </c:dPt>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MENTAL HEALTH</c:v>
                </c:pt>
                <c:pt idx="1">
                  <c:v>CLIMATE CHANGE &amp; THE ENVIRONMENT</c:v>
                </c:pt>
                <c:pt idx="2">
                  <c:v>ANIMAL WELFARE / RESCUE / ADOPTION</c:v>
                </c:pt>
                <c:pt idx="3">
                  <c:v>CHILD POVERTY / ILLNESS / NEGLECT</c:v>
                </c:pt>
                <c:pt idx="4">
                  <c:v>ELDERLY CARE</c:v>
                </c:pt>
                <c:pt idx="5">
                  <c:v>HOMELESSNESS</c:v>
                </c:pt>
                <c:pt idx="6">
                  <c:v>CHRONIC DISEASES (CANCER, HEART DISEASE ETC.)</c:v>
                </c:pt>
                <c:pt idx="7">
                  <c:v>POVERTY</c:v>
                </c:pt>
                <c:pt idx="8">
                  <c:v>DISABILITY</c:v>
                </c:pt>
                <c:pt idx="9">
                  <c:v>PREVENTION OF DOMESTIC ABUSE / VICTM SUPPORT</c:v>
                </c:pt>
              </c:strCache>
            </c:strRef>
          </c:cat>
          <c:val>
            <c:numRef>
              <c:f>Sheet1!$G$2:$G$11</c:f>
              <c:numCache>
                <c:formatCode>0%</c:formatCode>
                <c:ptCount val="10"/>
                <c:pt idx="0">
                  <c:v>0.413737540044465</c:v>
                </c:pt>
                <c:pt idx="1">
                  <c:v>0.28665033059957201</c:v>
                </c:pt>
                <c:pt idx="2">
                  <c:v>0.38880555422188301</c:v>
                </c:pt>
                <c:pt idx="3">
                  <c:v>0.38524661303541102</c:v>
                </c:pt>
                <c:pt idx="4">
                  <c:v>0.34451983496353</c:v>
                </c:pt>
                <c:pt idx="5">
                  <c:v>0.34519663339110002</c:v>
                </c:pt>
                <c:pt idx="6">
                  <c:v>0.34340626826778198</c:v>
                </c:pt>
                <c:pt idx="7">
                  <c:v>0.31049143008032398</c:v>
                </c:pt>
                <c:pt idx="8">
                  <c:v>0.31678182070451899</c:v>
                </c:pt>
                <c:pt idx="9">
                  <c:v>0.293240560726438</c:v>
                </c:pt>
              </c:numCache>
            </c:numRef>
          </c:val>
          <c:extLst>
            <c:ext xmlns:c16="http://schemas.microsoft.com/office/drawing/2014/chart" uri="{C3380CC4-5D6E-409C-BE32-E72D297353CC}">
              <c16:uniqueId val="{0000000B-8E61-4F95-BABD-9EEB2A1EA372}"/>
            </c:ext>
          </c:extLst>
        </c:ser>
        <c:dLbls>
          <c:showLegendKey val="0"/>
          <c:showVal val="0"/>
          <c:showCatName val="0"/>
          <c:showSerName val="0"/>
          <c:showPercent val="0"/>
          <c:showBubbleSize val="0"/>
        </c:dLbls>
        <c:gapWidth val="10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1.5294436348121337E-2"/>
          <c:y val="0.94394925347932546"/>
          <c:w val="0.89999999129791508"/>
          <c:h val="4.804558447378016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601051303219041"/>
        </c:manualLayout>
      </c:layout>
      <c:barChart>
        <c:barDir val="col"/>
        <c:grouping val="clustered"/>
        <c:varyColors val="0"/>
        <c:ser>
          <c:idx val="2"/>
          <c:order val="2"/>
          <c:tx>
            <c:strRef>
              <c:f>Sheet1!$D$1</c:f>
              <c:strCache>
                <c:ptCount val="1"/>
                <c:pt idx="0">
                  <c:v>HFA PEAK - JULY 20202</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PEOPLE ARE ONLY REALLY HOMELESS IF THEY ARE SLEEPING ROUGH ON THE STREETS</c:v>
                </c:pt>
              </c:strCache>
            </c:strRef>
          </c:cat>
          <c:val>
            <c:numRef>
              <c:f>Sheet1!$D$2</c:f>
              <c:numCache>
                <c:formatCode>0%</c:formatCode>
                <c:ptCount val="1"/>
                <c:pt idx="0">
                  <c:v>0.35</c:v>
                </c:pt>
              </c:numCache>
            </c:numRef>
          </c:val>
          <c:extLst>
            <c:ext xmlns:c16="http://schemas.microsoft.com/office/drawing/2014/chart" uri="{C3380CC4-5D6E-409C-BE32-E72D297353CC}">
              <c16:uniqueId val="{00000002-D56B-4CD3-A484-D18042AEA915}"/>
            </c:ext>
          </c:extLst>
        </c:ser>
        <c:ser>
          <c:idx val="3"/>
          <c:order val="3"/>
          <c:tx>
            <c:strRef>
              <c:f>Sheet1!$E$1</c:f>
              <c:strCache>
                <c:ptCount val="1"/>
                <c:pt idx="0">
                  <c:v>ATTITUDE TRACKING - BENCHMARKING - OCTOBER 20203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PEOPLE ARE ONLY REALLY HOMELESS IF THEY ARE SLEEPING ROUGH ON THE STREETS</c:v>
                </c:pt>
              </c:strCache>
            </c:strRef>
          </c:cat>
          <c:val>
            <c:numRef>
              <c:f>Sheet1!$E$2</c:f>
              <c:numCache>
                <c:formatCode>0%</c:formatCode>
                <c:ptCount val="1"/>
                <c:pt idx="0">
                  <c:v>0.38</c:v>
                </c:pt>
              </c:numCache>
            </c:numRef>
          </c:val>
          <c:extLst>
            <c:ext xmlns:c16="http://schemas.microsoft.com/office/drawing/2014/chart" uri="{C3380CC4-5D6E-409C-BE32-E72D297353CC}">
              <c16:uniqueId val="{00000004-D56B-4CD3-A484-D18042AEA915}"/>
            </c:ext>
          </c:extLst>
        </c:ser>
        <c:ser>
          <c:idx val="4"/>
          <c:order val="4"/>
          <c:tx>
            <c:strRef>
              <c:f>Sheet1!$F$1</c:f>
              <c:strCache>
                <c:ptCount val="1"/>
                <c:pt idx="0">
                  <c:v>CAC 2020 PEAK - NOV+DEC 2020</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PEOPLE ARE ONLY REALLY HOMELESS IF THEY ARE SLEEPING ROUGH ON THE STREETS</c:v>
                </c:pt>
              </c:strCache>
            </c:strRef>
          </c:cat>
          <c:val>
            <c:numRef>
              <c:f>Sheet1!$F$2</c:f>
              <c:numCache>
                <c:formatCode>0%</c:formatCode>
                <c:ptCount val="1"/>
                <c:pt idx="0">
                  <c:v>0.35</c:v>
                </c:pt>
              </c:numCache>
            </c:numRef>
          </c:val>
          <c:extLst>
            <c:ext xmlns:c16="http://schemas.microsoft.com/office/drawing/2014/chart" uri="{C3380CC4-5D6E-409C-BE32-E72D297353CC}">
              <c16:uniqueId val="{00000005-D56B-4CD3-A484-D18042AEA915}"/>
            </c:ext>
          </c:extLst>
        </c:ser>
        <c:ser>
          <c:idx val="5"/>
          <c:order val="5"/>
          <c:tx>
            <c:strRef>
              <c:f>Sheet1!$G$1</c:f>
              <c:strCache>
                <c:ptCount val="1"/>
                <c:pt idx="0">
                  <c:v>ATTITUDES TRACKING DIP 2- MAY 2021</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PEOPLE ARE ONLY REALLY HOMELESS IF THEY ARE SLEEPING ROUGH ON THE STREETS</c:v>
                </c:pt>
              </c:strCache>
            </c:strRef>
          </c:cat>
          <c:val>
            <c:numRef>
              <c:f>Sheet1!$G$2</c:f>
              <c:numCache>
                <c:formatCode>0%</c:formatCode>
                <c:ptCount val="1"/>
                <c:pt idx="0">
                  <c:v>0.44154174611103703</c:v>
                </c:pt>
              </c:numCache>
            </c:numRef>
          </c:val>
          <c:extLst>
            <c:ext xmlns:c16="http://schemas.microsoft.com/office/drawing/2014/chart" uri="{C3380CC4-5D6E-409C-BE32-E72D297353CC}">
              <c16:uniqueId val="{00000001-A1CB-4298-B944-AB16F20AEF51}"/>
            </c:ext>
          </c:extLst>
        </c:ser>
        <c:dLbls>
          <c:showLegendKey val="0"/>
          <c:showVal val="0"/>
          <c:showCatName val="0"/>
          <c:showSerName val="0"/>
          <c:showPercent val="0"/>
          <c:showBubbleSize val="0"/>
        </c:dLbls>
        <c:gapWidth val="150"/>
        <c:overlap val="-5"/>
        <c:axId val="956822216"/>
        <c:axId val="95682090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CAC 2019 PRE - SEPTEMBER 2019</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c15:sqref>
                        </c15:formulaRef>
                      </c:ext>
                    </c:extLst>
                    <c:strCache>
                      <c:ptCount val="1"/>
                      <c:pt idx="0">
                        <c:v>PEOPLE ARE ONLY REALLY HOMELESS IF THEY ARE SLEEPING ROUGH ON THE STREETS</c:v>
                      </c:pt>
                    </c:strCache>
                  </c:strRef>
                </c:cat>
                <c:val>
                  <c:numRef>
                    <c:extLst>
                      <c:ext uri="{02D57815-91ED-43cb-92C2-25804820EDAC}">
                        <c15:formulaRef>
                          <c15:sqref>Sheet1!$B$2</c15:sqref>
                        </c15:formulaRef>
                      </c:ext>
                    </c:extLst>
                    <c:numCache>
                      <c:formatCode>0%</c:formatCode>
                      <c:ptCount val="1"/>
                    </c:numCache>
                  </c:numRef>
                </c:val>
                <c:extLst>
                  <c:ext xmlns:c16="http://schemas.microsoft.com/office/drawing/2014/chart" uri="{C3380CC4-5D6E-409C-BE32-E72D297353CC}">
                    <c16:uniqueId val="{00000000-D56B-4CD3-A484-D18042AEA91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CAC 2019 PEAK - NOV+DEC 2019</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c15:sqref>
                        </c15:formulaRef>
                      </c:ext>
                    </c:extLst>
                    <c:strCache>
                      <c:ptCount val="1"/>
                      <c:pt idx="0">
                        <c:v>PEOPLE ARE ONLY REALLY HOMELESS IF THEY ARE SLEEPING ROUGH ON THE STREETS</c:v>
                      </c:pt>
                    </c:strCache>
                  </c:strRef>
                </c:cat>
                <c:val>
                  <c:numRef>
                    <c:extLst xmlns:c15="http://schemas.microsoft.com/office/drawing/2012/chart">
                      <c:ext xmlns:c15="http://schemas.microsoft.com/office/drawing/2012/chart" uri="{02D57815-91ED-43cb-92C2-25804820EDAC}">
                        <c15:formulaRef>
                          <c15:sqref>Sheet1!$C$2</c15:sqref>
                        </c15:formulaRef>
                      </c:ext>
                    </c:extLst>
                    <c:numCache>
                      <c:formatCode>0%</c:formatCode>
                      <c:ptCount val="1"/>
                    </c:numCache>
                  </c:numRef>
                </c:val>
                <c:extLst xmlns:c15="http://schemas.microsoft.com/office/drawing/2012/chart">
                  <c:ext xmlns:c16="http://schemas.microsoft.com/office/drawing/2014/chart" uri="{C3380CC4-5D6E-409C-BE32-E72D297353CC}">
                    <c16:uniqueId val="{00000001-D56B-4CD3-A484-D18042AEA915}"/>
                  </c:ext>
                </c:extLst>
              </c15:ser>
            </c15:filteredBarSeries>
          </c:ext>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1.2969674589138159E-2"/>
          <c:y val="0.88991909353861909"/>
          <c:w val="0.89999990968013466"/>
          <c:h val="3.918943962957834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2293433917908481"/>
        </c:manualLayout>
      </c:layout>
      <c:barChart>
        <c:barDir val="col"/>
        <c:grouping val="clustered"/>
        <c:varyColors val="0"/>
        <c:ser>
          <c:idx val="0"/>
          <c:order val="0"/>
          <c:tx>
            <c:strRef>
              <c:f>Sheet1!$B$1</c:f>
              <c:strCache>
                <c:ptCount val="1"/>
                <c:pt idx="0">
                  <c:v>ATTITUDES BENCHMARKING DIP 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2"/>
                <c:pt idx="0">
                  <c:v>TOTAL SAMPLE</c:v>
                </c:pt>
                <c:pt idx="2">
                  <c:v>18-29YO</c:v>
                </c:pt>
                <c:pt idx="3">
                  <c:v>30-44YO</c:v>
                </c:pt>
                <c:pt idx="4">
                  <c:v>45-59YO</c:v>
                </c:pt>
                <c:pt idx="5">
                  <c:v>60+YO</c:v>
                </c:pt>
                <c:pt idx="7">
                  <c:v>WOMEN</c:v>
                </c:pt>
                <c:pt idx="8">
                  <c:v>MEN</c:v>
                </c:pt>
                <c:pt idx="10">
                  <c:v>RECOGNISED ANY MEDIA</c:v>
                </c:pt>
                <c:pt idx="11">
                  <c:v>RECOGNISED NONE </c:v>
                </c:pt>
              </c:strCache>
              <c:extLst/>
            </c:strRef>
          </c:cat>
          <c:val>
            <c:numRef>
              <c:f>Sheet1!$B$2:$B$21</c:f>
              <c:numCache>
                <c:formatCode>General</c:formatCode>
                <c:ptCount val="12"/>
                <c:pt idx="0" formatCode="0%">
                  <c:v>0.38</c:v>
                </c:pt>
                <c:pt idx="2" formatCode="0%">
                  <c:v>0.41</c:v>
                </c:pt>
                <c:pt idx="3" formatCode="0%">
                  <c:v>0.37</c:v>
                </c:pt>
                <c:pt idx="4" formatCode="0%">
                  <c:v>0.32</c:v>
                </c:pt>
                <c:pt idx="5" formatCode="0%">
                  <c:v>0.4</c:v>
                </c:pt>
                <c:pt idx="7" formatCode="0%">
                  <c:v>0.34</c:v>
                </c:pt>
                <c:pt idx="8" formatCode="0%">
                  <c:v>0.42</c:v>
                </c:pt>
                <c:pt idx="10" formatCode="0%">
                  <c:v>0.45</c:v>
                </c:pt>
                <c:pt idx="11" formatCode="0%">
                  <c:v>0.34</c:v>
                </c:pt>
              </c:numCache>
              <c:extLst/>
            </c:numRef>
          </c:val>
          <c:extLst>
            <c:ext xmlns:c16="http://schemas.microsoft.com/office/drawing/2014/chart" uri="{C3380CC4-5D6E-409C-BE32-E72D297353CC}">
              <c16:uniqueId val="{00000000-FD13-4849-A0FA-639F421A9DD4}"/>
            </c:ext>
          </c:extLst>
        </c:ser>
        <c:ser>
          <c:idx val="1"/>
          <c:order val="1"/>
          <c:tx>
            <c:strRef>
              <c:f>Sheet1!$C$1</c:f>
              <c:strCache>
                <c:ptCount val="1"/>
                <c:pt idx="0">
                  <c:v>ATTITUDES DIP 2 - MAY 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2"/>
                <c:pt idx="0">
                  <c:v>TOTAL SAMPLE</c:v>
                </c:pt>
                <c:pt idx="2">
                  <c:v>18-29YO</c:v>
                </c:pt>
                <c:pt idx="3">
                  <c:v>30-44YO</c:v>
                </c:pt>
                <c:pt idx="4">
                  <c:v>45-59YO</c:v>
                </c:pt>
                <c:pt idx="5">
                  <c:v>60+YO</c:v>
                </c:pt>
                <c:pt idx="7">
                  <c:v>WOMEN</c:v>
                </c:pt>
                <c:pt idx="8">
                  <c:v>MEN</c:v>
                </c:pt>
                <c:pt idx="10">
                  <c:v>RECOGNISED ANY MEDIA</c:v>
                </c:pt>
                <c:pt idx="11">
                  <c:v>RECOGNISED NONE </c:v>
                </c:pt>
              </c:strCache>
              <c:extLst/>
            </c:strRef>
          </c:cat>
          <c:val>
            <c:numRef>
              <c:f>Sheet1!$C$2:$C$21</c:f>
              <c:numCache>
                <c:formatCode>General</c:formatCode>
                <c:ptCount val="12"/>
                <c:pt idx="0" formatCode="0%">
                  <c:v>0.44154174611103703</c:v>
                </c:pt>
                <c:pt idx="2" formatCode="0%">
                  <c:v>0.47339969335355297</c:v>
                </c:pt>
                <c:pt idx="3" formatCode="0%">
                  <c:v>0.44901941813409202</c:v>
                </c:pt>
                <c:pt idx="4" formatCode="0%">
                  <c:v>0.44405299775264601</c:v>
                </c:pt>
                <c:pt idx="5" formatCode="0%">
                  <c:v>0.404802323966795</c:v>
                </c:pt>
                <c:pt idx="7" formatCode="0%">
                  <c:v>0.39161995256290399</c:v>
                </c:pt>
                <c:pt idx="8" formatCode="0%">
                  <c:v>0.49350120728163099</c:v>
                </c:pt>
                <c:pt idx="10" formatCode="0%">
                  <c:v>0.498488997617412</c:v>
                </c:pt>
                <c:pt idx="11" formatCode="0%">
                  <c:v>0.40559722620890198</c:v>
                </c:pt>
              </c:numCache>
              <c:extLst/>
            </c:numRef>
          </c:val>
          <c:extLst>
            <c:ext xmlns:c16="http://schemas.microsoft.com/office/drawing/2014/chart" uri="{C3380CC4-5D6E-409C-BE32-E72D297353CC}">
              <c16:uniqueId val="{00000001-87D6-42DE-A0F9-8E0FABF542C1}"/>
            </c:ext>
          </c:extLst>
        </c:ser>
        <c:dLbls>
          <c:showLegendKey val="0"/>
          <c:showVal val="0"/>
          <c:showCatName val="0"/>
          <c:showSerName val="0"/>
          <c:showPercent val="0"/>
          <c:showBubbleSize val="0"/>
        </c:dLbls>
        <c:gapWidth val="1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1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0.60000000000000009"/>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601051303219041"/>
        </c:manualLayout>
      </c:layout>
      <c:barChart>
        <c:barDir val="col"/>
        <c:grouping val="clustered"/>
        <c:varyColors val="0"/>
        <c:ser>
          <c:idx val="1"/>
          <c:order val="1"/>
          <c:tx>
            <c:strRef>
              <c:f>Sheet1!$C$1</c:f>
              <c:strCache>
                <c:ptCount val="1"/>
                <c:pt idx="0">
                  <c:v>CAC 2019 PRE - SEPTEMBER 2019</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PEOPLE WHO HAVE A PLACE TO SLEEP ARE HOMELESS IF THEY AREN'T SURE THEY CAN RETURN THERE THE NEXT NIGHT</c:v>
                </c:pt>
                <c:pt idx="1">
                  <c:v>PEOPLE WHO ARE SLEEPING AT A FRIEND'S HOUSE FOR A BIT BECAUSE THEY DON'T HAVE A PLACE OF THEIR OWN ARE HOMELESS</c:v>
                </c:pt>
                <c:pt idx="2">
                  <c:v>PEOPLE STAYING IN TEMPORARY ACCOMMODATION FOR A LONG PERIOD OF TIME ARE HOMELESS</c:v>
                </c:pt>
                <c:pt idx="3">
                  <c:v>PEOPLE ARE HOMELESS IF THEY FEEL UNSAFE IN THE PLACE WHERE THEY ARE STAYING</c:v>
                </c:pt>
                <c:pt idx="4">
                  <c:v>PEOPLE WHO HAVE A PLACE TO SLEEP AT NIGHT ARE HOMELESS IF THAT PLACE IS OVERCROWDED AND THEY LACK SPACE AND PRIVACY</c:v>
                </c:pt>
                <c:pt idx="5">
                  <c:v>PEOPLE AREN'T HOMELESS IF THEY HAVE A PLACE TO SLEEP INDOORS EVERY NIGHT</c:v>
                </c:pt>
              </c:strCache>
            </c:strRef>
          </c:cat>
          <c:val>
            <c:numRef>
              <c:f>Sheet1!$C$2:$C$7</c:f>
              <c:numCache>
                <c:formatCode>0%</c:formatCode>
                <c:ptCount val="6"/>
                <c:pt idx="0">
                  <c:v>0.66</c:v>
                </c:pt>
                <c:pt idx="1">
                  <c:v>0.56999999999999995</c:v>
                </c:pt>
                <c:pt idx="3">
                  <c:v>0.47</c:v>
                </c:pt>
                <c:pt idx="4">
                  <c:v>0.44</c:v>
                </c:pt>
                <c:pt idx="5">
                  <c:v>0.38</c:v>
                </c:pt>
              </c:numCache>
            </c:numRef>
          </c:val>
          <c:extLst>
            <c:ext xmlns:c16="http://schemas.microsoft.com/office/drawing/2014/chart" uri="{C3380CC4-5D6E-409C-BE32-E72D297353CC}">
              <c16:uniqueId val="{00000001-D56B-4CD3-A484-D18042AEA915}"/>
            </c:ext>
          </c:extLst>
        </c:ser>
        <c:ser>
          <c:idx val="2"/>
          <c:order val="2"/>
          <c:tx>
            <c:strRef>
              <c:f>Sheet1!$D$1</c:f>
              <c:strCache>
                <c:ptCount val="1"/>
                <c:pt idx="0">
                  <c:v>CAC 2019 PEAK - NOV+DEC 2019</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PEOPLE WHO HAVE A PLACE TO SLEEP ARE HOMELESS IF THEY AREN'T SURE THEY CAN RETURN THERE THE NEXT NIGHT</c:v>
                </c:pt>
                <c:pt idx="1">
                  <c:v>PEOPLE WHO ARE SLEEPING AT A FRIEND'S HOUSE FOR A BIT BECAUSE THEY DON'T HAVE A PLACE OF THEIR OWN ARE HOMELESS</c:v>
                </c:pt>
                <c:pt idx="2">
                  <c:v>PEOPLE STAYING IN TEMPORARY ACCOMMODATION FOR A LONG PERIOD OF TIME ARE HOMELESS</c:v>
                </c:pt>
                <c:pt idx="3">
                  <c:v>PEOPLE ARE HOMELESS IF THEY FEEL UNSAFE IN THE PLACE WHERE THEY ARE STAYING</c:v>
                </c:pt>
                <c:pt idx="4">
                  <c:v>PEOPLE WHO HAVE A PLACE TO SLEEP AT NIGHT ARE HOMELESS IF THAT PLACE IS OVERCROWDED AND THEY LACK SPACE AND PRIVACY</c:v>
                </c:pt>
                <c:pt idx="5">
                  <c:v>PEOPLE AREN'T HOMELESS IF THEY HAVE A PLACE TO SLEEP INDOORS EVERY NIGHT</c:v>
                </c:pt>
              </c:strCache>
            </c:strRef>
          </c:cat>
          <c:val>
            <c:numRef>
              <c:f>Sheet1!$D$2:$D$7</c:f>
              <c:numCache>
                <c:formatCode>0%</c:formatCode>
                <c:ptCount val="6"/>
                <c:pt idx="0">
                  <c:v>0.69</c:v>
                </c:pt>
                <c:pt idx="1">
                  <c:v>0.66</c:v>
                </c:pt>
                <c:pt idx="3">
                  <c:v>0.49</c:v>
                </c:pt>
                <c:pt idx="4">
                  <c:v>0.44</c:v>
                </c:pt>
                <c:pt idx="5">
                  <c:v>0.33</c:v>
                </c:pt>
              </c:numCache>
            </c:numRef>
          </c:val>
          <c:extLst>
            <c:ext xmlns:c16="http://schemas.microsoft.com/office/drawing/2014/chart" uri="{C3380CC4-5D6E-409C-BE32-E72D297353CC}">
              <c16:uniqueId val="{00000002-D56B-4CD3-A484-D18042AEA915}"/>
            </c:ext>
          </c:extLst>
        </c:ser>
        <c:ser>
          <c:idx val="3"/>
          <c:order val="3"/>
          <c:tx>
            <c:strRef>
              <c:f>Sheet1!$E$1</c:f>
              <c:strCache>
                <c:ptCount val="1"/>
                <c:pt idx="0">
                  <c:v>HFA PEAK - JULY 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PEOPLE WHO HAVE A PLACE TO SLEEP ARE HOMELESS IF THEY AREN'T SURE THEY CAN RETURN THERE THE NEXT NIGHT</c:v>
                </c:pt>
                <c:pt idx="1">
                  <c:v>PEOPLE WHO ARE SLEEPING AT A FRIEND'S HOUSE FOR A BIT BECAUSE THEY DON'T HAVE A PLACE OF THEIR OWN ARE HOMELESS</c:v>
                </c:pt>
                <c:pt idx="2">
                  <c:v>PEOPLE STAYING IN TEMPORARY ACCOMMODATION FOR A LONG PERIOD OF TIME ARE HOMELESS</c:v>
                </c:pt>
                <c:pt idx="3">
                  <c:v>PEOPLE ARE HOMELESS IF THEY FEEL UNSAFE IN THE PLACE WHERE THEY ARE STAYING</c:v>
                </c:pt>
                <c:pt idx="4">
                  <c:v>PEOPLE WHO HAVE A PLACE TO SLEEP AT NIGHT ARE HOMELESS IF THAT PLACE IS OVERCROWDED AND THEY LACK SPACE AND PRIVACY</c:v>
                </c:pt>
                <c:pt idx="5">
                  <c:v>PEOPLE AREN'T HOMELESS IF THEY HAVE A PLACE TO SLEEP INDOORS EVERY NIGHT</c:v>
                </c:pt>
              </c:strCache>
            </c:strRef>
          </c:cat>
          <c:val>
            <c:numRef>
              <c:f>Sheet1!$E$2:$E$7</c:f>
              <c:numCache>
                <c:formatCode>0%</c:formatCode>
                <c:ptCount val="6"/>
                <c:pt idx="0">
                  <c:v>0.65</c:v>
                </c:pt>
                <c:pt idx="1">
                  <c:v>0.59</c:v>
                </c:pt>
                <c:pt idx="3">
                  <c:v>0.46</c:v>
                </c:pt>
                <c:pt idx="4">
                  <c:v>0.44</c:v>
                </c:pt>
                <c:pt idx="5">
                  <c:v>0.36</c:v>
                </c:pt>
              </c:numCache>
            </c:numRef>
          </c:val>
          <c:extLst>
            <c:ext xmlns:c16="http://schemas.microsoft.com/office/drawing/2014/chart" uri="{C3380CC4-5D6E-409C-BE32-E72D297353CC}">
              <c16:uniqueId val="{00000004-D56B-4CD3-A484-D18042AEA915}"/>
            </c:ext>
          </c:extLst>
        </c:ser>
        <c:ser>
          <c:idx val="4"/>
          <c:order val="4"/>
          <c:tx>
            <c:strRef>
              <c:f>Sheet1!$F$1</c:f>
              <c:strCache>
                <c:ptCount val="1"/>
                <c:pt idx="0">
                  <c:v>ATTITUDE TRACKING - BENCHMARKING - OCTOBER 20203</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PEOPLE WHO HAVE A PLACE TO SLEEP ARE HOMELESS IF THEY AREN'T SURE THEY CAN RETURN THERE THE NEXT NIGHT</c:v>
                </c:pt>
                <c:pt idx="1">
                  <c:v>PEOPLE WHO ARE SLEEPING AT A FRIEND'S HOUSE FOR A BIT BECAUSE THEY DON'T HAVE A PLACE OF THEIR OWN ARE HOMELESS</c:v>
                </c:pt>
                <c:pt idx="2">
                  <c:v>PEOPLE STAYING IN TEMPORARY ACCOMMODATION FOR A LONG PERIOD OF TIME ARE HOMELESS</c:v>
                </c:pt>
                <c:pt idx="3">
                  <c:v>PEOPLE ARE HOMELESS IF THEY FEEL UNSAFE IN THE PLACE WHERE THEY ARE STAYING</c:v>
                </c:pt>
                <c:pt idx="4">
                  <c:v>PEOPLE WHO HAVE A PLACE TO SLEEP AT NIGHT ARE HOMELESS IF THAT PLACE IS OVERCROWDED AND THEY LACK SPACE AND PRIVACY</c:v>
                </c:pt>
                <c:pt idx="5">
                  <c:v>PEOPLE AREN'T HOMELESS IF THEY HAVE A PLACE TO SLEEP INDOORS EVERY NIGHT</c:v>
                </c:pt>
              </c:strCache>
            </c:strRef>
          </c:cat>
          <c:val>
            <c:numRef>
              <c:f>Sheet1!$F$2:$F$7</c:f>
              <c:numCache>
                <c:formatCode>0%</c:formatCode>
                <c:ptCount val="6"/>
                <c:pt idx="0">
                  <c:v>0.69</c:v>
                </c:pt>
                <c:pt idx="1">
                  <c:v>0.64</c:v>
                </c:pt>
                <c:pt idx="2">
                  <c:v>0.56000000000000005</c:v>
                </c:pt>
                <c:pt idx="3">
                  <c:v>0.49</c:v>
                </c:pt>
                <c:pt idx="4">
                  <c:v>0.45</c:v>
                </c:pt>
                <c:pt idx="5">
                  <c:v>0.34</c:v>
                </c:pt>
              </c:numCache>
            </c:numRef>
          </c:val>
          <c:extLst>
            <c:ext xmlns:c16="http://schemas.microsoft.com/office/drawing/2014/chart" uri="{C3380CC4-5D6E-409C-BE32-E72D297353CC}">
              <c16:uniqueId val="{00000005-D56B-4CD3-A484-D18042AEA915}"/>
            </c:ext>
          </c:extLst>
        </c:ser>
        <c:ser>
          <c:idx val="5"/>
          <c:order val="5"/>
          <c:tx>
            <c:strRef>
              <c:f>Sheet1!$G$1</c:f>
              <c:strCache>
                <c:ptCount val="1"/>
                <c:pt idx="0">
                  <c:v>CAC 2020 PEAK - NOV+DEC 2020</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PEOPLE WHO HAVE A PLACE TO SLEEP ARE HOMELESS IF THEY AREN'T SURE THEY CAN RETURN THERE THE NEXT NIGHT</c:v>
                </c:pt>
                <c:pt idx="1">
                  <c:v>PEOPLE WHO ARE SLEEPING AT A FRIEND'S HOUSE FOR A BIT BECAUSE THEY DON'T HAVE A PLACE OF THEIR OWN ARE HOMELESS</c:v>
                </c:pt>
                <c:pt idx="2">
                  <c:v>PEOPLE STAYING IN TEMPORARY ACCOMMODATION FOR A LONG PERIOD OF TIME ARE HOMELESS</c:v>
                </c:pt>
                <c:pt idx="3">
                  <c:v>PEOPLE ARE HOMELESS IF THEY FEEL UNSAFE IN THE PLACE WHERE THEY ARE STAYING</c:v>
                </c:pt>
                <c:pt idx="4">
                  <c:v>PEOPLE WHO HAVE A PLACE TO SLEEP AT NIGHT ARE HOMELESS IF THAT PLACE IS OVERCROWDED AND THEY LACK SPACE AND PRIVACY</c:v>
                </c:pt>
                <c:pt idx="5">
                  <c:v>PEOPLE AREN'T HOMELESS IF THEY HAVE A PLACE TO SLEEP INDOORS EVERY NIGHT</c:v>
                </c:pt>
              </c:strCache>
            </c:strRef>
          </c:cat>
          <c:val>
            <c:numRef>
              <c:f>Sheet1!$G$2:$G$7</c:f>
              <c:numCache>
                <c:formatCode>0%</c:formatCode>
                <c:ptCount val="6"/>
                <c:pt idx="0">
                  <c:v>0.69</c:v>
                </c:pt>
                <c:pt idx="1">
                  <c:v>0.64</c:v>
                </c:pt>
                <c:pt idx="3">
                  <c:v>0.49</c:v>
                </c:pt>
                <c:pt idx="4">
                  <c:v>0.44</c:v>
                </c:pt>
                <c:pt idx="5">
                  <c:v>0.35</c:v>
                </c:pt>
              </c:numCache>
            </c:numRef>
          </c:val>
          <c:extLst>
            <c:ext xmlns:c16="http://schemas.microsoft.com/office/drawing/2014/chart" uri="{C3380CC4-5D6E-409C-BE32-E72D297353CC}">
              <c16:uniqueId val="{00000001-ABB1-4379-A7A6-78EDC6CDC48B}"/>
            </c:ext>
          </c:extLst>
        </c:ser>
        <c:ser>
          <c:idx val="6"/>
          <c:order val="6"/>
          <c:tx>
            <c:strRef>
              <c:f>Sheet1!$H$1</c:f>
              <c:strCache>
                <c:ptCount val="1"/>
                <c:pt idx="0">
                  <c:v>ATTITUDES TRACKING DIP 2- MAY 2021</c:v>
                </c:pt>
              </c:strCache>
            </c:strRef>
          </c:tx>
          <c:spPr>
            <a:solidFill>
              <a:schemeClr val="accent6">
                <a:lumMod val="2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PEOPLE WHO HAVE A PLACE TO SLEEP ARE HOMELESS IF THEY AREN'T SURE THEY CAN RETURN THERE THE NEXT NIGHT</c:v>
                </c:pt>
                <c:pt idx="1">
                  <c:v>PEOPLE WHO ARE SLEEPING AT A FRIEND'S HOUSE FOR A BIT BECAUSE THEY DON'T HAVE A PLACE OF THEIR OWN ARE HOMELESS</c:v>
                </c:pt>
                <c:pt idx="2">
                  <c:v>PEOPLE STAYING IN TEMPORARY ACCOMMODATION FOR A LONG PERIOD OF TIME ARE HOMELESS</c:v>
                </c:pt>
                <c:pt idx="3">
                  <c:v>PEOPLE ARE HOMELESS IF THEY FEEL UNSAFE IN THE PLACE WHERE THEY ARE STAYING</c:v>
                </c:pt>
                <c:pt idx="4">
                  <c:v>PEOPLE WHO HAVE A PLACE TO SLEEP AT NIGHT ARE HOMELESS IF THAT PLACE IS OVERCROWDED AND THEY LACK SPACE AND PRIVACY</c:v>
                </c:pt>
                <c:pt idx="5">
                  <c:v>PEOPLE AREN'T HOMELESS IF THEY HAVE A PLACE TO SLEEP INDOORS EVERY NIGHT</c:v>
                </c:pt>
              </c:strCache>
            </c:strRef>
          </c:cat>
          <c:val>
            <c:numRef>
              <c:f>Sheet1!$H$2:$H$7</c:f>
              <c:numCache>
                <c:formatCode>0%</c:formatCode>
                <c:ptCount val="6"/>
                <c:pt idx="0">
                  <c:v>0.65840460618900898</c:v>
                </c:pt>
                <c:pt idx="1">
                  <c:v>0.61879672416744103</c:v>
                </c:pt>
                <c:pt idx="2">
                  <c:v>0.56832440187297795</c:v>
                </c:pt>
                <c:pt idx="3">
                  <c:v>0.50636080705967301</c:v>
                </c:pt>
                <c:pt idx="4">
                  <c:v>0.48941242919917</c:v>
                </c:pt>
                <c:pt idx="5">
                  <c:v>0.40703348165536801</c:v>
                </c:pt>
              </c:numCache>
            </c:numRef>
          </c:val>
          <c:extLst>
            <c:ext xmlns:c16="http://schemas.microsoft.com/office/drawing/2014/chart" uri="{C3380CC4-5D6E-409C-BE32-E72D297353CC}">
              <c16:uniqueId val="{00000001-4AE9-41F8-A29C-F8CD38546CCD}"/>
            </c:ext>
          </c:extLst>
        </c:ser>
        <c:dLbls>
          <c:showLegendKey val="0"/>
          <c:showVal val="0"/>
          <c:showCatName val="0"/>
          <c:showSerName val="0"/>
          <c:showPercent val="0"/>
          <c:showBubbleSize val="0"/>
        </c:dLbls>
        <c:gapWidth val="150"/>
        <c:overlap val="-5"/>
        <c:axId val="956822216"/>
        <c:axId val="95682090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OPINIUM SEGMENTATION - JANUARY 2019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Sheet1!$A$2:$A$7</c15:sqref>
                        </c15:formulaRef>
                      </c:ext>
                    </c:extLst>
                    <c:strCache>
                      <c:ptCount val="6"/>
                      <c:pt idx="0">
                        <c:v>PEOPLE WHO HAVE A PLACE TO SLEEP ARE HOMELESS IF THEY AREN'T SURE THEY CAN RETURN THERE THE NEXT NIGHT</c:v>
                      </c:pt>
                      <c:pt idx="1">
                        <c:v>PEOPLE WHO ARE SLEEPING AT A FRIEND'S HOUSE FOR A BIT BECAUSE THEY DON'T HAVE A PLACE OF THEIR OWN ARE HOMELESS</c:v>
                      </c:pt>
                      <c:pt idx="2">
                        <c:v>PEOPLE STAYING IN TEMPORARY ACCOMMODATION FOR A LONG PERIOD OF TIME ARE HOMELESS</c:v>
                      </c:pt>
                      <c:pt idx="3">
                        <c:v>PEOPLE ARE HOMELESS IF THEY FEEL UNSAFE IN THE PLACE WHERE THEY ARE STAYING</c:v>
                      </c:pt>
                      <c:pt idx="4">
                        <c:v>PEOPLE WHO HAVE A PLACE TO SLEEP AT NIGHT ARE HOMELESS IF THAT PLACE IS OVERCROWDED AND THEY LACK SPACE AND PRIVACY</c:v>
                      </c:pt>
                      <c:pt idx="5">
                        <c:v>PEOPLE AREN'T HOMELESS IF THEY HAVE A PLACE TO SLEEP INDOORS EVERY NIGHT</c:v>
                      </c:pt>
                    </c:strCache>
                  </c:strRef>
                </c:cat>
                <c:val>
                  <c:numRef>
                    <c:extLst>
                      <c:ext uri="{02D57815-91ED-43cb-92C2-25804820EDAC}">
                        <c15:formulaRef>
                          <c15:sqref>Sheet1!$B$2:$B$7</c15:sqref>
                        </c15:formulaRef>
                      </c:ext>
                    </c:extLst>
                    <c:numCache>
                      <c:formatCode>General</c:formatCode>
                      <c:ptCount val="6"/>
                      <c:pt idx="3" formatCode="0%">
                        <c:v>0.51</c:v>
                      </c:pt>
                      <c:pt idx="5" formatCode="0%">
                        <c:v>0.16</c:v>
                      </c:pt>
                    </c:numCache>
                  </c:numRef>
                </c:val>
                <c:extLst>
                  <c:ext xmlns:c16="http://schemas.microsoft.com/office/drawing/2014/chart" uri="{C3380CC4-5D6E-409C-BE32-E72D297353CC}">
                    <c16:uniqueId val="{00000000-D56B-4CD3-A484-D18042AEA915}"/>
                  </c:ext>
                </c:extLst>
              </c15:ser>
            </c15:filteredBarSeries>
          </c:ext>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1.2969674589138159E-2"/>
          <c:y val="0.89513780479636551"/>
          <c:w val="0.98113127695644764"/>
          <c:h val="0.1048621952036345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818107263623839E-3"/>
          <c:y val="3.8305118926246683E-2"/>
          <c:w val="0.98666478755385834"/>
          <c:h val="0.55086952402188794"/>
        </c:manualLayout>
      </c:layout>
      <c:barChart>
        <c:barDir val="col"/>
        <c:grouping val="clustered"/>
        <c:varyColors val="0"/>
        <c:ser>
          <c:idx val="0"/>
          <c:order val="0"/>
          <c:tx>
            <c:strRef>
              <c:f>Sheet1!$B$1</c:f>
              <c:strCache>
                <c:ptCount val="1"/>
                <c:pt idx="0">
                  <c:v>ATTITUDES TRACKING BENCHMARK DIP - ALL WHO RECALL HOMELESSNESS BUZZ</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7"/>
                <c:pt idx="0">
                  <c:v>MENTAL HEALTH PROBLEMS </c:v>
                </c:pt>
                <c:pt idx="1">
                  <c:v>ALCOHOL ADDICTION</c:v>
                </c:pt>
                <c:pt idx="2">
                  <c:v>DRUG ADDICTION</c:v>
                </c:pt>
                <c:pt idx="3">
                  <c:v>UNEMPLOYMENT </c:v>
                </c:pt>
                <c:pt idx="4">
                  <c:v>RELATIONSHIP BREAKDOWNS </c:v>
                </c:pt>
                <c:pt idx="5">
                  <c:v>DOMESTIC VIOLENCE/ ABUSE </c:v>
                </c:pt>
                <c:pt idx="6">
                  <c:v>LACK OF AFFORDABLE HOUSING </c:v>
                </c:pt>
                <c:pt idx="7">
                  <c:v>INSUFFICIENT SUPPORT FOR MENTAL HEALTH PROBLEMS</c:v>
                </c:pt>
                <c:pt idx="8">
                  <c:v>LOW WAGES</c:v>
                </c:pt>
                <c:pt idx="9">
                  <c:v>LEAVING AN INSTITION</c:v>
                </c:pt>
                <c:pt idx="10">
                  <c:v>INCREASING COST OF LIVING </c:v>
                </c:pt>
                <c:pt idx="11">
                  <c:v>UNDERLYING POVERTY</c:v>
                </c:pt>
                <c:pt idx="12">
                  <c:v>BAD CHOICES</c:v>
                </c:pt>
                <c:pt idx="13">
                  <c:v>INSUFFICIENT BENEFITS </c:v>
                </c:pt>
                <c:pt idx="14">
                  <c:v>INSUFFICIENT DRUG &amp; ALCOHOL SUPPORT SERVICES </c:v>
                </c:pt>
                <c:pt idx="15">
                  <c:v>PROBLEMS SAVING MONEY</c:v>
                </c:pt>
                <c:pt idx="16">
                  <c:v>LIVING IN A CULTURE THAT DEVALUES WORK </c:v>
                </c:pt>
              </c:strCache>
              <c:extLst/>
            </c:strRef>
          </c:cat>
          <c:val>
            <c:numRef>
              <c:f>Sheet1!$B$2:$B$20</c:f>
              <c:numCache>
                <c:formatCode>0%</c:formatCode>
                <c:ptCount val="17"/>
                <c:pt idx="0">
                  <c:v>0.45</c:v>
                </c:pt>
                <c:pt idx="1">
                  <c:v>0.39</c:v>
                </c:pt>
                <c:pt idx="2">
                  <c:v>0.39</c:v>
                </c:pt>
                <c:pt idx="3">
                  <c:v>0.35</c:v>
                </c:pt>
                <c:pt idx="4">
                  <c:v>0.34</c:v>
                </c:pt>
                <c:pt idx="5">
                  <c:v>0.33</c:v>
                </c:pt>
                <c:pt idx="6">
                  <c:v>0.3</c:v>
                </c:pt>
                <c:pt idx="7">
                  <c:v>0.3</c:v>
                </c:pt>
                <c:pt idx="8">
                  <c:v>0.27</c:v>
                </c:pt>
                <c:pt idx="9">
                  <c:v>0.27</c:v>
                </c:pt>
                <c:pt idx="10">
                  <c:v>0.27</c:v>
                </c:pt>
                <c:pt idx="11">
                  <c:v>0.27</c:v>
                </c:pt>
                <c:pt idx="12">
                  <c:v>0.25</c:v>
                </c:pt>
                <c:pt idx="13">
                  <c:v>0.24</c:v>
                </c:pt>
                <c:pt idx="14">
                  <c:v>0.23</c:v>
                </c:pt>
                <c:pt idx="15">
                  <c:v>0.16</c:v>
                </c:pt>
                <c:pt idx="16">
                  <c:v>0.14000000000000001</c:v>
                </c:pt>
              </c:numCache>
              <c:extLst/>
            </c:numRef>
          </c:val>
          <c:extLst xmlns:c15="http://schemas.microsoft.com/office/drawing/2012/chart">
            <c:ext xmlns:c16="http://schemas.microsoft.com/office/drawing/2014/chart" uri="{C3380CC4-5D6E-409C-BE32-E72D297353CC}">
              <c16:uniqueId val="{00000000-78BA-434D-9749-30D51B152AE7}"/>
            </c:ext>
          </c:extLst>
        </c:ser>
        <c:ser>
          <c:idx val="1"/>
          <c:order val="1"/>
          <c:tx>
            <c:strRef>
              <c:f>Sheet1!$C$1</c:f>
              <c:strCache>
                <c:ptCount val="1"/>
                <c:pt idx="0">
                  <c:v>ATTITUDES TRACKING DIP 2 MAY 2021 - ALL WHO RECALL HOMELESSNESS BUZZ</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7"/>
                <c:pt idx="0">
                  <c:v>MENTAL HEALTH PROBLEMS </c:v>
                </c:pt>
                <c:pt idx="1">
                  <c:v>ALCOHOL ADDICTION</c:v>
                </c:pt>
                <c:pt idx="2">
                  <c:v>DRUG ADDICTION</c:v>
                </c:pt>
                <c:pt idx="3">
                  <c:v>UNEMPLOYMENT </c:v>
                </c:pt>
                <c:pt idx="4">
                  <c:v>RELATIONSHIP BREAKDOWNS </c:v>
                </c:pt>
                <c:pt idx="5">
                  <c:v>DOMESTIC VIOLENCE/ ABUSE </c:v>
                </c:pt>
                <c:pt idx="6">
                  <c:v>LACK OF AFFORDABLE HOUSING </c:v>
                </c:pt>
                <c:pt idx="7">
                  <c:v>INSUFFICIENT SUPPORT FOR MENTAL HEALTH PROBLEMS</c:v>
                </c:pt>
                <c:pt idx="8">
                  <c:v>LOW WAGES</c:v>
                </c:pt>
                <c:pt idx="9">
                  <c:v>LEAVING AN INSTITION</c:v>
                </c:pt>
                <c:pt idx="10">
                  <c:v>INCREASING COST OF LIVING </c:v>
                </c:pt>
                <c:pt idx="11">
                  <c:v>UNDERLYING POVERTY</c:v>
                </c:pt>
                <c:pt idx="12">
                  <c:v>BAD CHOICES</c:v>
                </c:pt>
                <c:pt idx="13">
                  <c:v>INSUFFICIENT BENEFITS </c:v>
                </c:pt>
                <c:pt idx="14">
                  <c:v>INSUFFICIENT DRUG &amp; ALCOHOL SUPPORT SERVICES </c:v>
                </c:pt>
                <c:pt idx="15">
                  <c:v>PROBLEMS SAVING MONEY</c:v>
                </c:pt>
                <c:pt idx="16">
                  <c:v>LIVING IN A CULTURE THAT DEVALUES WORK </c:v>
                </c:pt>
              </c:strCache>
              <c:extLst/>
            </c:strRef>
          </c:cat>
          <c:val>
            <c:numRef>
              <c:f>Sheet1!$C$2:$C$20</c:f>
              <c:numCache>
                <c:formatCode>0%</c:formatCode>
                <c:ptCount val="17"/>
                <c:pt idx="0">
                  <c:v>0.38399253100325997</c:v>
                </c:pt>
                <c:pt idx="1">
                  <c:v>0.447155771722832</c:v>
                </c:pt>
                <c:pt idx="2">
                  <c:v>0.42177738851618501</c:v>
                </c:pt>
                <c:pt idx="3">
                  <c:v>0.323093228670496</c:v>
                </c:pt>
                <c:pt idx="4">
                  <c:v>0.26605019660539803</c:v>
                </c:pt>
                <c:pt idx="5">
                  <c:v>0.34615495756723902</c:v>
                </c:pt>
                <c:pt idx="6">
                  <c:v>0.303563521320178</c:v>
                </c:pt>
                <c:pt idx="7">
                  <c:v>0.28322767830617201</c:v>
                </c:pt>
                <c:pt idx="8">
                  <c:v>0.23342376223911901</c:v>
                </c:pt>
                <c:pt idx="9">
                  <c:v>0.21557891809577101</c:v>
                </c:pt>
                <c:pt idx="10">
                  <c:v>0.30366622928188403</c:v>
                </c:pt>
                <c:pt idx="11">
                  <c:v>0.272798184770562</c:v>
                </c:pt>
                <c:pt idx="12">
                  <c:v>0.24573954284826</c:v>
                </c:pt>
                <c:pt idx="13">
                  <c:v>0.2796998728224</c:v>
                </c:pt>
                <c:pt idx="14">
                  <c:v>0.226641898406126</c:v>
                </c:pt>
                <c:pt idx="15">
                  <c:v>0.15645921844628999</c:v>
                </c:pt>
                <c:pt idx="16">
                  <c:v>0.13031911947029101</c:v>
                </c:pt>
              </c:numCache>
              <c:extLst/>
            </c:numRef>
          </c:val>
          <c:extLst>
            <c:ext xmlns:c16="http://schemas.microsoft.com/office/drawing/2014/chart" uri="{C3380CC4-5D6E-409C-BE32-E72D297353CC}">
              <c16:uniqueId val="{00000001-F56A-4239-8562-7A8469F981AC}"/>
            </c:ext>
          </c:extLst>
        </c:ser>
        <c:dLbls>
          <c:showLegendKey val="0"/>
          <c:showVal val="0"/>
          <c:showCatName val="0"/>
          <c:showSerName val="0"/>
          <c:showPercent val="0"/>
          <c:showBubbleSize val="0"/>
        </c:dLbls>
        <c:gapWidth val="5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7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6.585944717872548E-2"/>
          <c:y val="0.75989890520213632"/>
          <c:w val="0.89999997449937386"/>
          <c:h val="5.69682911602368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1308831913681"/>
          <c:y val="3.8305118926246683E-2"/>
          <c:w val="0.8818053766602244"/>
          <c:h val="0.83143092220191539"/>
        </c:manualLayout>
      </c:layout>
      <c:barChart>
        <c:barDir val="col"/>
        <c:grouping val="stacked"/>
        <c:varyColors val="0"/>
        <c:ser>
          <c:idx val="0"/>
          <c:order val="0"/>
          <c:tx>
            <c:strRef>
              <c:f>Sheet1!$A$2</c:f>
              <c:strCache>
                <c:ptCount val="1"/>
                <c:pt idx="0">
                  <c:v>IS ALMOST ALWAYS THE CAUSE OF HOMELESSNESS</c:v>
                </c:pt>
              </c:strCache>
            </c:strRef>
          </c:tx>
          <c:spPr>
            <a:solidFill>
              <a:schemeClr val="accent3"/>
            </a:solidFill>
            <a:ln>
              <a:noFill/>
            </a:ln>
            <a:effectLst/>
          </c:spPr>
          <c:invertIfNegative val="0"/>
          <c:dPt>
            <c:idx val="3"/>
            <c:invertIfNegative val="0"/>
            <c:bubble3D val="0"/>
            <c:spPr>
              <a:solidFill>
                <a:schemeClr val="accent3"/>
              </a:solidFill>
              <a:ln>
                <a:noFill/>
              </a:ln>
              <a:effectLst/>
            </c:spPr>
            <c:extLst>
              <c:ext xmlns:c16="http://schemas.microsoft.com/office/drawing/2014/chart" uri="{C3380CC4-5D6E-409C-BE32-E72D297353CC}">
                <c16:uniqueId val="{00000001-AD1A-42D4-AF51-4C2235741B16}"/>
              </c:ext>
            </c:extLst>
          </c:dPt>
          <c:dPt>
            <c:idx val="14"/>
            <c:invertIfNegative val="0"/>
            <c:bubble3D val="0"/>
            <c:spPr>
              <a:solidFill>
                <a:schemeClr val="accent3"/>
              </a:solidFill>
              <a:ln>
                <a:noFill/>
              </a:ln>
              <a:effectLst/>
            </c:spPr>
            <c:extLst>
              <c:ext xmlns:c16="http://schemas.microsoft.com/office/drawing/2014/chart" uri="{C3380CC4-5D6E-409C-BE32-E72D297353CC}">
                <c16:uniqueId val="{00000003-AD1A-42D4-AF51-4C2235741B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DRUG ABUSE / ADDICTION</c:v>
                </c:pt>
                <c:pt idx="1">
                  <c:v>ALCOHOL ABUSE / ADDICTION</c:v>
                </c:pt>
                <c:pt idx="2">
                  <c:v>UNDERLYING POVERTY</c:v>
                </c:pt>
                <c:pt idx="3">
                  <c:v>LACK OF JOBS / LOSS OF EMPLOYMENT</c:v>
                </c:pt>
                <c:pt idx="4">
                  <c:v>LACK OF AFFORDABLE HOUSING</c:v>
                </c:pt>
                <c:pt idx="5">
                  <c:v>INCREASING COSTS OF LIVING</c:v>
                </c:pt>
                <c:pt idx="6">
                  <c:v>INSUFFICIENT DRUG &amp; ALCOHOL SUPPORT</c:v>
                </c:pt>
                <c:pt idx="7">
                  <c:v>INSUFFICIENT BENEFITS</c:v>
                </c:pt>
                <c:pt idx="8">
                  <c:v>DOMESTIC VIOLENCE / ABUSE</c:v>
                </c:pt>
                <c:pt idx="9">
                  <c:v>MENTAL HEALTH PROBLEMS</c:v>
                </c:pt>
                <c:pt idx="10">
                  <c:v>BAD PERSONAL LIFE CHOICES</c:v>
                </c:pt>
                <c:pt idx="11">
                  <c:v>INSUFFICIENT MENTAL HEALTH SUPPORT</c:v>
                </c:pt>
                <c:pt idx="12">
                  <c:v>EXITING INSTITUTIONS</c:v>
                </c:pt>
                <c:pt idx="13">
                  <c:v>RELATIONSHIP BREAKDOWNS</c:v>
                </c:pt>
                <c:pt idx="14">
                  <c:v>LOW WAGES</c:v>
                </c:pt>
                <c:pt idx="15">
                  <c:v>PROBLEMS SAVING OR MANAGING MONEY</c:v>
                </c:pt>
                <c:pt idx="16">
                  <c:v>CULTURE THAT DEVALUES WORK</c:v>
                </c:pt>
              </c:strCache>
            </c:strRef>
          </c:cat>
          <c:val>
            <c:numRef>
              <c:f>Sheet1!$B$2:$R$2</c:f>
              <c:numCache>
                <c:formatCode>0%</c:formatCode>
                <c:ptCount val="17"/>
                <c:pt idx="0">
                  <c:v>0.283160339430303</c:v>
                </c:pt>
                <c:pt idx="1">
                  <c:v>0.24490428302484199</c:v>
                </c:pt>
                <c:pt idx="2">
                  <c:v>0.19319678999412401</c:v>
                </c:pt>
                <c:pt idx="3">
                  <c:v>0.184063488959124</c:v>
                </c:pt>
                <c:pt idx="4">
                  <c:v>0.21556051286248601</c:v>
                </c:pt>
                <c:pt idx="5">
                  <c:v>0.155039500892664</c:v>
                </c:pt>
                <c:pt idx="6">
                  <c:v>0.150901565957513</c:v>
                </c:pt>
                <c:pt idx="7">
                  <c:v>0.168398900598034</c:v>
                </c:pt>
                <c:pt idx="8">
                  <c:v>0.14187197796496601</c:v>
                </c:pt>
                <c:pt idx="9">
                  <c:v>0.13910225505037499</c:v>
                </c:pt>
                <c:pt idx="10">
                  <c:v>0.17074873178133801</c:v>
                </c:pt>
                <c:pt idx="11">
                  <c:v>0.169127598789796</c:v>
                </c:pt>
                <c:pt idx="12">
                  <c:v>0.11587811934997</c:v>
                </c:pt>
                <c:pt idx="13">
                  <c:v>0.10930307399122</c:v>
                </c:pt>
                <c:pt idx="14">
                  <c:v>0.148384281052098</c:v>
                </c:pt>
                <c:pt idx="15">
                  <c:v>0.135225553515231</c:v>
                </c:pt>
                <c:pt idx="16">
                  <c:v>5.8929154052602697E-2</c:v>
                </c:pt>
              </c:numCache>
            </c:numRef>
          </c:val>
          <c:extLst>
            <c:ext xmlns:c16="http://schemas.microsoft.com/office/drawing/2014/chart" uri="{C3380CC4-5D6E-409C-BE32-E72D297353CC}">
              <c16:uniqueId val="{00000006-DC43-41D6-8DF0-C245C83367D8}"/>
            </c:ext>
          </c:extLst>
        </c:ser>
        <c:ser>
          <c:idx val="1"/>
          <c:order val="1"/>
          <c:tx>
            <c:strRef>
              <c:f>Sheet1!$A$3</c:f>
              <c:strCache>
                <c:ptCount val="1"/>
                <c:pt idx="0">
                  <c:v>CAN OFTEN CAUSE HOMELESSNESS </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DRUG ABUSE / ADDICTION</c:v>
                </c:pt>
                <c:pt idx="1">
                  <c:v>ALCOHOL ABUSE / ADDICTION</c:v>
                </c:pt>
                <c:pt idx="2">
                  <c:v>UNDERLYING POVERTY</c:v>
                </c:pt>
                <c:pt idx="3">
                  <c:v>LACK OF JOBS / LOSS OF EMPLOYMENT</c:v>
                </c:pt>
                <c:pt idx="4">
                  <c:v>LACK OF AFFORDABLE HOUSING</c:v>
                </c:pt>
                <c:pt idx="5">
                  <c:v>INCREASING COSTS OF LIVING</c:v>
                </c:pt>
                <c:pt idx="6">
                  <c:v>INSUFFICIENT DRUG &amp; ALCOHOL SUPPORT</c:v>
                </c:pt>
                <c:pt idx="7">
                  <c:v>INSUFFICIENT BENEFITS</c:v>
                </c:pt>
                <c:pt idx="8">
                  <c:v>DOMESTIC VIOLENCE / ABUSE</c:v>
                </c:pt>
                <c:pt idx="9">
                  <c:v>MENTAL HEALTH PROBLEMS</c:v>
                </c:pt>
                <c:pt idx="10">
                  <c:v>BAD PERSONAL LIFE CHOICES</c:v>
                </c:pt>
                <c:pt idx="11">
                  <c:v>INSUFFICIENT MENTAL HEALTH SUPPORT</c:v>
                </c:pt>
                <c:pt idx="12">
                  <c:v>EXITING INSTITUTIONS</c:v>
                </c:pt>
                <c:pt idx="13">
                  <c:v>RELATIONSHIP BREAKDOWNS</c:v>
                </c:pt>
                <c:pt idx="14">
                  <c:v>LOW WAGES</c:v>
                </c:pt>
                <c:pt idx="15">
                  <c:v>PROBLEMS SAVING OR MANAGING MONEY</c:v>
                </c:pt>
                <c:pt idx="16">
                  <c:v>CULTURE THAT DEVALUES WORK</c:v>
                </c:pt>
              </c:strCache>
            </c:strRef>
          </c:cat>
          <c:val>
            <c:numRef>
              <c:f>Sheet1!$B$3:$R$3</c:f>
              <c:numCache>
                <c:formatCode>0%</c:formatCode>
                <c:ptCount val="17"/>
                <c:pt idx="0">
                  <c:v>0.44493859782920703</c:v>
                </c:pt>
                <c:pt idx="1">
                  <c:v>0.482998263154228</c:v>
                </c:pt>
                <c:pt idx="2">
                  <c:v>0.44930170824617199</c:v>
                </c:pt>
                <c:pt idx="3">
                  <c:v>0.44370984938830299</c:v>
                </c:pt>
                <c:pt idx="4">
                  <c:v>0.41569263742281398</c:v>
                </c:pt>
                <c:pt idx="5">
                  <c:v>0.411714857392876</c:v>
                </c:pt>
                <c:pt idx="6">
                  <c:v>0.41767337203782701</c:v>
                </c:pt>
                <c:pt idx="7">
                  <c:v>0.410882458983857</c:v>
                </c:pt>
                <c:pt idx="8">
                  <c:v>0.53500028473439198</c:v>
                </c:pt>
                <c:pt idx="9">
                  <c:v>0.52190584288557795</c:v>
                </c:pt>
                <c:pt idx="10">
                  <c:v>0.42088602752454801</c:v>
                </c:pt>
                <c:pt idx="11">
                  <c:v>0.46364844204959899</c:v>
                </c:pt>
                <c:pt idx="12">
                  <c:v>0.50191177104600004</c:v>
                </c:pt>
                <c:pt idx="13">
                  <c:v>0.46856876512352702</c:v>
                </c:pt>
                <c:pt idx="14">
                  <c:v>0.38928953954164303</c:v>
                </c:pt>
                <c:pt idx="15">
                  <c:v>0.38182267150948701</c:v>
                </c:pt>
                <c:pt idx="16">
                  <c:v>0.33052496345354898</c:v>
                </c:pt>
              </c:numCache>
            </c:numRef>
          </c:val>
          <c:extLst>
            <c:ext xmlns:c16="http://schemas.microsoft.com/office/drawing/2014/chart" uri="{C3380CC4-5D6E-409C-BE32-E72D297353CC}">
              <c16:uniqueId val="{00000009-DC43-41D6-8DF0-C245C83367D8}"/>
            </c:ext>
          </c:extLst>
        </c:ser>
        <c:ser>
          <c:idx val="2"/>
          <c:order val="2"/>
          <c:tx>
            <c:strRef>
              <c:f>Sheet1!$A$4</c:f>
              <c:strCache>
                <c:ptCount val="1"/>
                <c:pt idx="0">
                  <c:v>CAN SOMETIMES CAUSE HOMELESSNESS </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DRUG ABUSE / ADDICTION</c:v>
                </c:pt>
                <c:pt idx="1">
                  <c:v>ALCOHOL ABUSE / ADDICTION</c:v>
                </c:pt>
                <c:pt idx="2">
                  <c:v>UNDERLYING POVERTY</c:v>
                </c:pt>
                <c:pt idx="3">
                  <c:v>LACK OF JOBS / LOSS OF EMPLOYMENT</c:v>
                </c:pt>
                <c:pt idx="4">
                  <c:v>LACK OF AFFORDABLE HOUSING</c:v>
                </c:pt>
                <c:pt idx="5">
                  <c:v>INCREASING COSTS OF LIVING</c:v>
                </c:pt>
                <c:pt idx="6">
                  <c:v>INSUFFICIENT DRUG &amp; ALCOHOL SUPPORT</c:v>
                </c:pt>
                <c:pt idx="7">
                  <c:v>INSUFFICIENT BENEFITS</c:v>
                </c:pt>
                <c:pt idx="8">
                  <c:v>DOMESTIC VIOLENCE / ABUSE</c:v>
                </c:pt>
                <c:pt idx="9">
                  <c:v>MENTAL HEALTH PROBLEMS</c:v>
                </c:pt>
                <c:pt idx="10">
                  <c:v>BAD PERSONAL LIFE CHOICES</c:v>
                </c:pt>
                <c:pt idx="11">
                  <c:v>INSUFFICIENT MENTAL HEALTH SUPPORT</c:v>
                </c:pt>
                <c:pt idx="12">
                  <c:v>EXITING INSTITUTIONS</c:v>
                </c:pt>
                <c:pt idx="13">
                  <c:v>RELATIONSHIP BREAKDOWNS</c:v>
                </c:pt>
                <c:pt idx="14">
                  <c:v>LOW WAGES</c:v>
                </c:pt>
                <c:pt idx="15">
                  <c:v>PROBLEMS SAVING OR MANAGING MONEY</c:v>
                </c:pt>
                <c:pt idx="16">
                  <c:v>CULTURE THAT DEVALUES WORK</c:v>
                </c:pt>
              </c:strCache>
            </c:strRef>
          </c:cat>
          <c:val>
            <c:numRef>
              <c:f>Sheet1!$B$4:$R$4</c:f>
              <c:numCache>
                <c:formatCode>0%</c:formatCode>
                <c:ptCount val="17"/>
                <c:pt idx="0">
                  <c:v>0.22583647027710901</c:v>
                </c:pt>
                <c:pt idx="1">
                  <c:v>0.23353293172758999</c:v>
                </c:pt>
                <c:pt idx="2">
                  <c:v>0.28531846894886198</c:v>
                </c:pt>
                <c:pt idx="3">
                  <c:v>0.30235302158210903</c:v>
                </c:pt>
                <c:pt idx="4">
                  <c:v>0.27341863998479998</c:v>
                </c:pt>
                <c:pt idx="5">
                  <c:v>0.33521485672826301</c:v>
                </c:pt>
                <c:pt idx="6">
                  <c:v>0.32922943014877498</c:v>
                </c:pt>
                <c:pt idx="7">
                  <c:v>0.30554722810046497</c:v>
                </c:pt>
                <c:pt idx="8">
                  <c:v>0.26554432674107098</c:v>
                </c:pt>
                <c:pt idx="9">
                  <c:v>0.26396023591099899</c:v>
                </c:pt>
                <c:pt idx="10">
                  <c:v>0.32680735865367699</c:v>
                </c:pt>
                <c:pt idx="11">
                  <c:v>0.29144504796502002</c:v>
                </c:pt>
                <c:pt idx="12">
                  <c:v>0.31145641355516301</c:v>
                </c:pt>
                <c:pt idx="13">
                  <c:v>0.33623322056500299</c:v>
                </c:pt>
                <c:pt idx="14">
                  <c:v>0.336779202808343</c:v>
                </c:pt>
                <c:pt idx="15">
                  <c:v>0.35870495914952</c:v>
                </c:pt>
                <c:pt idx="16">
                  <c:v>0.34725484743462698</c:v>
                </c:pt>
              </c:numCache>
            </c:numRef>
          </c:val>
          <c:extLst>
            <c:ext xmlns:c16="http://schemas.microsoft.com/office/drawing/2014/chart" uri="{C3380CC4-5D6E-409C-BE32-E72D297353CC}">
              <c16:uniqueId val="{0000000C-DC43-41D6-8DF0-C245C83367D8}"/>
            </c:ext>
          </c:extLst>
        </c:ser>
        <c:ser>
          <c:idx val="3"/>
          <c:order val="3"/>
          <c:tx>
            <c:strRef>
              <c:f>Sheet1!$A$5</c:f>
              <c:strCache>
                <c:ptCount val="1"/>
                <c:pt idx="0">
                  <c:v>DOESN’T USUALLY CAUSE HOMELESSNESS </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DRUG ABUSE / ADDICTION</c:v>
                </c:pt>
                <c:pt idx="1">
                  <c:v>ALCOHOL ABUSE / ADDICTION</c:v>
                </c:pt>
                <c:pt idx="2">
                  <c:v>UNDERLYING POVERTY</c:v>
                </c:pt>
                <c:pt idx="3">
                  <c:v>LACK OF JOBS / LOSS OF EMPLOYMENT</c:v>
                </c:pt>
                <c:pt idx="4">
                  <c:v>LACK OF AFFORDABLE HOUSING</c:v>
                </c:pt>
                <c:pt idx="5">
                  <c:v>INCREASING COSTS OF LIVING</c:v>
                </c:pt>
                <c:pt idx="6">
                  <c:v>INSUFFICIENT DRUG &amp; ALCOHOL SUPPORT</c:v>
                </c:pt>
                <c:pt idx="7">
                  <c:v>INSUFFICIENT BENEFITS</c:v>
                </c:pt>
                <c:pt idx="8">
                  <c:v>DOMESTIC VIOLENCE / ABUSE</c:v>
                </c:pt>
                <c:pt idx="9">
                  <c:v>MENTAL HEALTH PROBLEMS</c:v>
                </c:pt>
                <c:pt idx="10">
                  <c:v>BAD PERSONAL LIFE CHOICES</c:v>
                </c:pt>
                <c:pt idx="11">
                  <c:v>INSUFFICIENT MENTAL HEALTH SUPPORT</c:v>
                </c:pt>
                <c:pt idx="12">
                  <c:v>EXITING INSTITUTIONS</c:v>
                </c:pt>
                <c:pt idx="13">
                  <c:v>RELATIONSHIP BREAKDOWNS</c:v>
                </c:pt>
                <c:pt idx="14">
                  <c:v>LOW WAGES</c:v>
                </c:pt>
                <c:pt idx="15">
                  <c:v>PROBLEMS SAVING OR MANAGING MONEY</c:v>
                </c:pt>
                <c:pt idx="16">
                  <c:v>CULTURE THAT DEVALUES WORK</c:v>
                </c:pt>
              </c:strCache>
            </c:strRef>
          </c:cat>
          <c:val>
            <c:numRef>
              <c:f>Sheet1!$B$5:$R$5</c:f>
              <c:numCache>
                <c:formatCode>0%</c:formatCode>
                <c:ptCount val="17"/>
                <c:pt idx="0">
                  <c:v>3.6134708269430903E-2</c:v>
                </c:pt>
                <c:pt idx="1">
                  <c:v>2.8296094689355799E-2</c:v>
                </c:pt>
                <c:pt idx="2">
                  <c:v>5.7037155524444501E-2</c:v>
                </c:pt>
                <c:pt idx="3">
                  <c:v>5.5095686880839198E-2</c:v>
                </c:pt>
                <c:pt idx="4">
                  <c:v>8.2869267317879303E-2</c:v>
                </c:pt>
                <c:pt idx="5">
                  <c:v>7.9408393823153497E-2</c:v>
                </c:pt>
                <c:pt idx="6">
                  <c:v>8.1492791884440904E-2</c:v>
                </c:pt>
                <c:pt idx="7">
                  <c:v>9.13603471727433E-2</c:v>
                </c:pt>
                <c:pt idx="8">
                  <c:v>4.2703643222267398E-2</c:v>
                </c:pt>
                <c:pt idx="9">
                  <c:v>5.8000623032453701E-2</c:v>
                </c:pt>
                <c:pt idx="10">
                  <c:v>5.9272691156843103E-2</c:v>
                </c:pt>
                <c:pt idx="11">
                  <c:v>5.66033848938296E-2</c:v>
                </c:pt>
                <c:pt idx="12">
                  <c:v>5.20933015357498E-2</c:v>
                </c:pt>
                <c:pt idx="13">
                  <c:v>6.8442823533569702E-2</c:v>
                </c:pt>
                <c:pt idx="14">
                  <c:v>0.103035943618172</c:v>
                </c:pt>
                <c:pt idx="15">
                  <c:v>0.101763381360366</c:v>
                </c:pt>
                <c:pt idx="16">
                  <c:v>0.19759571728081701</c:v>
                </c:pt>
              </c:numCache>
            </c:numRef>
          </c:val>
          <c:extLst>
            <c:ext xmlns:c16="http://schemas.microsoft.com/office/drawing/2014/chart" uri="{C3380CC4-5D6E-409C-BE32-E72D297353CC}">
              <c16:uniqueId val="{0000000F-DC43-41D6-8DF0-C245C83367D8}"/>
            </c:ext>
          </c:extLst>
        </c:ser>
        <c:ser>
          <c:idx val="4"/>
          <c:order val="4"/>
          <c:tx>
            <c:strRef>
              <c:f>Sheet1!$A$6</c:f>
              <c:strCache>
                <c:ptCount val="1"/>
                <c:pt idx="0">
                  <c:v>IS ALMOST NEVER THE CAUSE OF HOMELESSNESS</c:v>
                </c:pt>
              </c:strCache>
            </c:strRef>
          </c:tx>
          <c:spPr>
            <a:solidFill>
              <a:schemeClr val="bg1">
                <a:lumMod val="85000"/>
              </a:schemeClr>
            </a:solidFill>
            <a:ln>
              <a:noFill/>
            </a:ln>
            <a:effectLst/>
          </c:spPr>
          <c:invertIfNegative val="0"/>
          <c:cat>
            <c:strRef>
              <c:f>Sheet1!$B$1:$R$1</c:f>
              <c:strCache>
                <c:ptCount val="17"/>
                <c:pt idx="0">
                  <c:v>DRUG ABUSE / ADDICTION</c:v>
                </c:pt>
                <c:pt idx="1">
                  <c:v>ALCOHOL ABUSE / ADDICTION</c:v>
                </c:pt>
                <c:pt idx="2">
                  <c:v>UNDERLYING POVERTY</c:v>
                </c:pt>
                <c:pt idx="3">
                  <c:v>LACK OF JOBS / LOSS OF EMPLOYMENT</c:v>
                </c:pt>
                <c:pt idx="4">
                  <c:v>LACK OF AFFORDABLE HOUSING</c:v>
                </c:pt>
                <c:pt idx="5">
                  <c:v>INCREASING COSTS OF LIVING</c:v>
                </c:pt>
                <c:pt idx="6">
                  <c:v>INSUFFICIENT DRUG &amp; ALCOHOL SUPPORT</c:v>
                </c:pt>
                <c:pt idx="7">
                  <c:v>INSUFFICIENT BENEFITS</c:v>
                </c:pt>
                <c:pt idx="8">
                  <c:v>DOMESTIC VIOLENCE / ABUSE</c:v>
                </c:pt>
                <c:pt idx="9">
                  <c:v>MENTAL HEALTH PROBLEMS</c:v>
                </c:pt>
                <c:pt idx="10">
                  <c:v>BAD PERSONAL LIFE CHOICES</c:v>
                </c:pt>
                <c:pt idx="11">
                  <c:v>INSUFFICIENT MENTAL HEALTH SUPPORT</c:v>
                </c:pt>
                <c:pt idx="12">
                  <c:v>EXITING INSTITUTIONS</c:v>
                </c:pt>
                <c:pt idx="13">
                  <c:v>RELATIONSHIP BREAKDOWNS</c:v>
                </c:pt>
                <c:pt idx="14">
                  <c:v>LOW WAGES</c:v>
                </c:pt>
                <c:pt idx="15">
                  <c:v>PROBLEMS SAVING OR MANAGING MONEY</c:v>
                </c:pt>
                <c:pt idx="16">
                  <c:v>CULTURE THAT DEVALUES WORK</c:v>
                </c:pt>
              </c:strCache>
            </c:strRef>
          </c:cat>
          <c:val>
            <c:numRef>
              <c:f>Sheet1!$B$6:$R$6</c:f>
              <c:numCache>
                <c:formatCode>0%</c:formatCode>
                <c:ptCount val="17"/>
                <c:pt idx="0">
                  <c:v>9.9298841939487095E-3</c:v>
                </c:pt>
                <c:pt idx="1">
                  <c:v>1.0268427403984599E-2</c:v>
                </c:pt>
                <c:pt idx="2">
                  <c:v>1.51458772863967E-2</c:v>
                </c:pt>
                <c:pt idx="3">
                  <c:v>1.47779531896236E-2</c:v>
                </c:pt>
                <c:pt idx="4">
                  <c:v>1.24589424120197E-2</c:v>
                </c:pt>
                <c:pt idx="5">
                  <c:v>1.8622391163042901E-2</c:v>
                </c:pt>
                <c:pt idx="6">
                  <c:v>2.0702839971444301E-2</c:v>
                </c:pt>
                <c:pt idx="7">
                  <c:v>2.3811065144900102E-2</c:v>
                </c:pt>
                <c:pt idx="8">
                  <c:v>1.48797673373035E-2</c:v>
                </c:pt>
                <c:pt idx="9">
                  <c:v>1.7031043120593899E-2</c:v>
                </c:pt>
                <c:pt idx="10">
                  <c:v>2.2285190883593601E-2</c:v>
                </c:pt>
                <c:pt idx="11">
                  <c:v>1.9175526301754401E-2</c:v>
                </c:pt>
                <c:pt idx="12">
                  <c:v>1.8660394513117001E-2</c:v>
                </c:pt>
                <c:pt idx="13">
                  <c:v>1.7452116786679999E-2</c:v>
                </c:pt>
                <c:pt idx="14">
                  <c:v>2.2511032979742801E-2</c:v>
                </c:pt>
                <c:pt idx="15">
                  <c:v>2.2483434465394199E-2</c:v>
                </c:pt>
                <c:pt idx="16">
                  <c:v>6.5695317778402706E-2</c:v>
                </c:pt>
              </c:numCache>
            </c:numRef>
          </c:val>
          <c:extLst>
            <c:ext xmlns:c16="http://schemas.microsoft.com/office/drawing/2014/chart" uri="{C3380CC4-5D6E-409C-BE32-E72D297353CC}">
              <c16:uniqueId val="{00000011-DC43-41D6-8DF0-C245C83367D8}"/>
            </c:ext>
          </c:extLst>
        </c:ser>
        <c:dLbls>
          <c:showLegendKey val="0"/>
          <c:showVal val="0"/>
          <c:showCatName val="0"/>
          <c:showSerName val="0"/>
          <c:showPercent val="0"/>
          <c:showBubbleSize val="0"/>
        </c:dLbls>
        <c:gapWidth val="50"/>
        <c:overlap val="100"/>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6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l"/>
      <c:layout>
        <c:manualLayout>
          <c:xMode val="edge"/>
          <c:yMode val="edge"/>
          <c:x val="9.8319624713218302E-3"/>
          <c:y val="7.6919215927108014E-2"/>
          <c:w val="8.0506980058291183E-2"/>
          <c:h val="0.7482181503603558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93112155896505E-2"/>
          <c:y val="3.8305118926246683E-2"/>
          <c:w val="0.97002535282346469"/>
          <c:h val="0.68344636588296781"/>
        </c:manualLayout>
      </c:layout>
      <c:barChart>
        <c:barDir val="col"/>
        <c:grouping val="clustered"/>
        <c:varyColors val="0"/>
        <c:ser>
          <c:idx val="0"/>
          <c:order val="0"/>
          <c:tx>
            <c:strRef>
              <c:f>Sheet1!$A$2</c:f>
              <c:strCache>
                <c:ptCount val="1"/>
                <c:pt idx="0">
                  <c:v>ATTITUDE TRACKING - BENCHMARKING - OCTOBER 2020</c:v>
                </c:pt>
              </c:strCache>
            </c:strRef>
          </c:tx>
          <c:spPr>
            <a:solidFill>
              <a:schemeClr val="accent3">
                <a:lumMod val="60000"/>
                <a:lumOff val="40000"/>
              </a:schemeClr>
            </a:solidFill>
            <a:ln>
              <a:noFill/>
            </a:ln>
            <a:effectLst/>
          </c:spPr>
          <c:invertIfNegative val="0"/>
          <c:dPt>
            <c:idx val="3"/>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363A-46AF-88BC-A958D188F5C0}"/>
              </c:ext>
            </c:extLst>
          </c:dPt>
          <c:dPt>
            <c:idx val="14"/>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363A-46AF-88BC-A958D188F5C0}"/>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DRUG ABUSE / ADDICTION</c:v>
                </c:pt>
                <c:pt idx="1">
                  <c:v>ALCOHOL ABUSE / ADDICTION</c:v>
                </c:pt>
                <c:pt idx="2">
                  <c:v>UNDERLYING POVERTY</c:v>
                </c:pt>
                <c:pt idx="3">
                  <c:v>LACK OF JOBS / LOSS OF EMPLOYMENT</c:v>
                </c:pt>
                <c:pt idx="4">
                  <c:v>LACK OF AFFORDABLE HOUSING</c:v>
                </c:pt>
                <c:pt idx="5">
                  <c:v>INCREASING COSTS OF LIVING</c:v>
                </c:pt>
                <c:pt idx="6">
                  <c:v>INSUFFICIENT DRUG &amp; ALCOHOL SUPPORT</c:v>
                </c:pt>
                <c:pt idx="7">
                  <c:v>INSUFFICIENT BENEFITS</c:v>
                </c:pt>
                <c:pt idx="8">
                  <c:v>DOMESTIC VIOLENCE / ABUSE</c:v>
                </c:pt>
                <c:pt idx="9">
                  <c:v>MENTAL HEALTH PROBLEMS</c:v>
                </c:pt>
                <c:pt idx="10">
                  <c:v>BAD PERSONAL LIFE CHOICES</c:v>
                </c:pt>
                <c:pt idx="11">
                  <c:v>INSUFFICIENT MENTAL HEALTH SUPPORT</c:v>
                </c:pt>
                <c:pt idx="12">
                  <c:v>EXITING INSTITUTIONS</c:v>
                </c:pt>
                <c:pt idx="13">
                  <c:v>RELATIONSHIP BREAKDOWNS</c:v>
                </c:pt>
                <c:pt idx="14">
                  <c:v>LOW WAGES</c:v>
                </c:pt>
                <c:pt idx="15">
                  <c:v>PROBLEMS SAVING OR MANAGING MONEY</c:v>
                </c:pt>
                <c:pt idx="16">
                  <c:v>CULTURE THAT DEVALUES WORK</c:v>
                </c:pt>
              </c:strCache>
            </c:strRef>
          </c:cat>
          <c:val>
            <c:numRef>
              <c:f>Sheet1!$B$2:$R$2</c:f>
              <c:numCache>
                <c:formatCode>0%</c:formatCode>
                <c:ptCount val="17"/>
                <c:pt idx="0">
                  <c:v>0.270309360920098</c:v>
                </c:pt>
                <c:pt idx="1">
                  <c:v>0.24490428302484199</c:v>
                </c:pt>
                <c:pt idx="2">
                  <c:v>0.17333253752421701</c:v>
                </c:pt>
                <c:pt idx="3">
                  <c:v>0.16503504663864199</c:v>
                </c:pt>
                <c:pt idx="4">
                  <c:v>0.16718528995946699</c:v>
                </c:pt>
                <c:pt idx="5">
                  <c:v>0.155039500892664</c:v>
                </c:pt>
                <c:pt idx="6">
                  <c:v>0.150901565957513</c:v>
                </c:pt>
                <c:pt idx="7">
                  <c:v>0.14935942884980399</c:v>
                </c:pt>
                <c:pt idx="8">
                  <c:v>0.14187197796496601</c:v>
                </c:pt>
                <c:pt idx="9">
                  <c:v>0.13910225505037499</c:v>
                </c:pt>
                <c:pt idx="10">
                  <c:v>0.14345347252693699</c:v>
                </c:pt>
                <c:pt idx="11">
                  <c:v>0.13245279851352401</c:v>
                </c:pt>
                <c:pt idx="12">
                  <c:v>0.11587811934997</c:v>
                </c:pt>
                <c:pt idx="13">
                  <c:v>0.10930307399122</c:v>
                </c:pt>
                <c:pt idx="14">
                  <c:v>0.10040281631924799</c:v>
                </c:pt>
                <c:pt idx="15">
                  <c:v>7.4528821733320594E-2</c:v>
                </c:pt>
                <c:pt idx="16">
                  <c:v>5.8929154052602697E-2</c:v>
                </c:pt>
              </c:numCache>
            </c:numRef>
          </c:val>
          <c:extLst>
            <c:ext xmlns:c16="http://schemas.microsoft.com/office/drawing/2014/chart" uri="{C3380CC4-5D6E-409C-BE32-E72D297353CC}">
              <c16:uniqueId val="{00000006-DC43-41D6-8DF0-C245C83367D8}"/>
            </c:ext>
          </c:extLst>
        </c:ser>
        <c:ser>
          <c:idx val="2"/>
          <c:order val="2"/>
          <c:tx>
            <c:strRef>
              <c:f>Sheet1!$A$4</c:f>
              <c:strCache>
                <c:ptCount val="1"/>
                <c:pt idx="0">
                  <c:v>ATTITUDES TRACKING - DIP 2 - MAY 2021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DRUG ABUSE / ADDICTION</c:v>
                </c:pt>
                <c:pt idx="1">
                  <c:v>ALCOHOL ABUSE / ADDICTION</c:v>
                </c:pt>
                <c:pt idx="2">
                  <c:v>UNDERLYING POVERTY</c:v>
                </c:pt>
                <c:pt idx="3">
                  <c:v>LACK OF JOBS / LOSS OF EMPLOYMENT</c:v>
                </c:pt>
                <c:pt idx="4">
                  <c:v>LACK OF AFFORDABLE HOUSING</c:v>
                </c:pt>
                <c:pt idx="5">
                  <c:v>INCREASING COSTS OF LIVING</c:v>
                </c:pt>
                <c:pt idx="6">
                  <c:v>INSUFFICIENT DRUG &amp; ALCOHOL SUPPORT</c:v>
                </c:pt>
                <c:pt idx="7">
                  <c:v>INSUFFICIENT BENEFITS</c:v>
                </c:pt>
                <c:pt idx="8">
                  <c:v>DOMESTIC VIOLENCE / ABUSE</c:v>
                </c:pt>
                <c:pt idx="9">
                  <c:v>MENTAL HEALTH PROBLEMS</c:v>
                </c:pt>
                <c:pt idx="10">
                  <c:v>BAD PERSONAL LIFE CHOICES</c:v>
                </c:pt>
                <c:pt idx="11">
                  <c:v>INSUFFICIENT MENTAL HEALTH SUPPORT</c:v>
                </c:pt>
                <c:pt idx="12">
                  <c:v>EXITING INSTITUTIONS</c:v>
                </c:pt>
                <c:pt idx="13">
                  <c:v>RELATIONSHIP BREAKDOWNS</c:v>
                </c:pt>
                <c:pt idx="14">
                  <c:v>LOW WAGES</c:v>
                </c:pt>
                <c:pt idx="15">
                  <c:v>PROBLEMS SAVING OR MANAGING MONEY</c:v>
                </c:pt>
                <c:pt idx="16">
                  <c:v>CULTURE THAT DEVALUES WORK</c:v>
                </c:pt>
              </c:strCache>
            </c:strRef>
          </c:cat>
          <c:val>
            <c:numRef>
              <c:f>Sheet1!$B$4:$R$4</c:f>
              <c:numCache>
                <c:formatCode>0%</c:formatCode>
                <c:ptCount val="17"/>
                <c:pt idx="0">
                  <c:v>0.283160339430303</c:v>
                </c:pt>
                <c:pt idx="1">
                  <c:v>0.24503919571500299</c:v>
                </c:pt>
                <c:pt idx="2">
                  <c:v>0.19319678999412401</c:v>
                </c:pt>
                <c:pt idx="3">
                  <c:v>0.184063488959124</c:v>
                </c:pt>
                <c:pt idx="4">
                  <c:v>0.21556051286248601</c:v>
                </c:pt>
                <c:pt idx="5">
                  <c:v>0.19870565480143601</c:v>
                </c:pt>
                <c:pt idx="6">
                  <c:v>0.17030824970626199</c:v>
                </c:pt>
                <c:pt idx="7">
                  <c:v>0.168398900598034</c:v>
                </c:pt>
                <c:pt idx="8">
                  <c:v>0.175889598735639</c:v>
                </c:pt>
                <c:pt idx="9">
                  <c:v>0.18923966724064301</c:v>
                </c:pt>
                <c:pt idx="10">
                  <c:v>0.17074873178133801</c:v>
                </c:pt>
                <c:pt idx="11">
                  <c:v>0.169127598789796</c:v>
                </c:pt>
                <c:pt idx="12">
                  <c:v>0.15095985072456</c:v>
                </c:pt>
                <c:pt idx="13">
                  <c:v>0.14933145566653</c:v>
                </c:pt>
                <c:pt idx="14">
                  <c:v>0.148384281052098</c:v>
                </c:pt>
                <c:pt idx="15">
                  <c:v>0.135225553515231</c:v>
                </c:pt>
                <c:pt idx="16">
                  <c:v>8.9722998256758002E-2</c:v>
                </c:pt>
              </c:numCache>
            </c:numRef>
          </c:val>
          <c:extLst>
            <c:ext xmlns:c16="http://schemas.microsoft.com/office/drawing/2014/chart" uri="{C3380CC4-5D6E-409C-BE32-E72D297353CC}">
              <c16:uniqueId val="{00000005-ECFA-4CD3-8F4F-8487611ACE65}"/>
            </c:ext>
          </c:extLst>
        </c:ser>
        <c:dLbls>
          <c:showLegendKey val="0"/>
          <c:showVal val="0"/>
          <c:showCatName val="0"/>
          <c:showSerName val="0"/>
          <c:showPercent val="0"/>
          <c:showBubbleSize val="0"/>
        </c:dLbls>
        <c:gapWidth val="50"/>
        <c:axId val="956822216"/>
        <c:axId val="956820904"/>
        <c:extLst>
          <c:ext xmlns:c15="http://schemas.microsoft.com/office/drawing/2012/chart" uri="{02D57815-91ED-43cb-92C2-25804820EDAC}">
            <c15:filteredBarSeries>
              <c15:ser>
                <c:idx val="1"/>
                <c:order val="1"/>
                <c:tx>
                  <c:strRef>
                    <c:extLst>
                      <c:ext uri="{02D57815-91ED-43cb-92C2-25804820EDAC}">
                        <c15:formulaRef>
                          <c15:sqref>Sheet1!$A$3</c15:sqref>
                        </c15:formulaRef>
                      </c:ext>
                    </c:extLst>
                    <c:strCache>
                      <c:ptCount val="1"/>
                      <c:pt idx="0">
                        <c:v>ATTITUDES TRACKING BENCHMARK DIP - ALL WHO RECALL HOMELESSNESS BUZZ</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Sheet1!$B$1:$R$1</c15:sqref>
                        </c15:formulaRef>
                      </c:ext>
                    </c:extLst>
                    <c:strCache>
                      <c:ptCount val="17"/>
                      <c:pt idx="0">
                        <c:v>DRUG ABUSE / ADDICTION</c:v>
                      </c:pt>
                      <c:pt idx="1">
                        <c:v>ALCOHOL ABUSE / ADDICTION</c:v>
                      </c:pt>
                      <c:pt idx="2">
                        <c:v>UNDERLYING POVERTY</c:v>
                      </c:pt>
                      <c:pt idx="3">
                        <c:v>LACK OF JOBS / LOSS OF EMPLOYMENT</c:v>
                      </c:pt>
                      <c:pt idx="4">
                        <c:v>LACK OF AFFORDABLE HOUSING</c:v>
                      </c:pt>
                      <c:pt idx="5">
                        <c:v>INCREASING COSTS OF LIVING</c:v>
                      </c:pt>
                      <c:pt idx="6">
                        <c:v>INSUFFICIENT DRUG &amp; ALCOHOL SUPPORT</c:v>
                      </c:pt>
                      <c:pt idx="7">
                        <c:v>INSUFFICIENT BENEFITS</c:v>
                      </c:pt>
                      <c:pt idx="8">
                        <c:v>DOMESTIC VIOLENCE / ABUSE</c:v>
                      </c:pt>
                      <c:pt idx="9">
                        <c:v>MENTAL HEALTH PROBLEMS</c:v>
                      </c:pt>
                      <c:pt idx="10">
                        <c:v>BAD PERSONAL LIFE CHOICES</c:v>
                      </c:pt>
                      <c:pt idx="11">
                        <c:v>INSUFFICIENT MENTAL HEALTH SUPPORT</c:v>
                      </c:pt>
                      <c:pt idx="12">
                        <c:v>EXITING INSTITUTIONS</c:v>
                      </c:pt>
                      <c:pt idx="13">
                        <c:v>RELATIONSHIP BREAKDOWNS</c:v>
                      </c:pt>
                      <c:pt idx="14">
                        <c:v>LOW WAGES</c:v>
                      </c:pt>
                      <c:pt idx="15">
                        <c:v>PROBLEMS SAVING OR MANAGING MONEY</c:v>
                      </c:pt>
                      <c:pt idx="16">
                        <c:v>CULTURE THAT DEVALUES WORK</c:v>
                      </c:pt>
                    </c:strCache>
                  </c:strRef>
                </c:cat>
                <c:val>
                  <c:numRef>
                    <c:extLst>
                      <c:ext uri="{02D57815-91ED-43cb-92C2-25804820EDAC}">
                        <c15:formulaRef>
                          <c15:sqref>Sheet1!$B$3:$R$3</c15:sqref>
                        </c15:formulaRef>
                      </c:ext>
                    </c:extLst>
                    <c:numCache>
                      <c:formatCode>0%</c:formatCode>
                      <c:ptCount val="17"/>
                      <c:pt idx="0">
                        <c:v>0.26</c:v>
                      </c:pt>
                      <c:pt idx="1">
                        <c:v>0.26</c:v>
                      </c:pt>
                      <c:pt idx="2">
                        <c:v>0.22</c:v>
                      </c:pt>
                      <c:pt idx="3">
                        <c:v>0.18</c:v>
                      </c:pt>
                      <c:pt idx="4">
                        <c:v>0.19</c:v>
                      </c:pt>
                      <c:pt idx="5">
                        <c:v>0.21</c:v>
                      </c:pt>
                      <c:pt idx="6">
                        <c:v>0.15</c:v>
                      </c:pt>
                      <c:pt idx="7">
                        <c:v>0.19</c:v>
                      </c:pt>
                      <c:pt idx="8">
                        <c:v>0.19</c:v>
                      </c:pt>
                      <c:pt idx="9">
                        <c:v>0.2</c:v>
                      </c:pt>
                      <c:pt idx="10">
                        <c:v>0.16</c:v>
                      </c:pt>
                      <c:pt idx="11">
                        <c:v>0.14000000000000001</c:v>
                      </c:pt>
                      <c:pt idx="12">
                        <c:v>0.13</c:v>
                      </c:pt>
                      <c:pt idx="13">
                        <c:v>0.15</c:v>
                      </c:pt>
                      <c:pt idx="14">
                        <c:v>0.12</c:v>
                      </c:pt>
                      <c:pt idx="15">
                        <c:v>0.08</c:v>
                      </c:pt>
                      <c:pt idx="16">
                        <c:v>7.0000000000000007E-2</c:v>
                      </c:pt>
                    </c:numCache>
                  </c:numRef>
                </c:val>
                <c:extLst>
                  <c:ext xmlns:c16="http://schemas.microsoft.com/office/drawing/2014/chart" uri="{C3380CC4-5D6E-409C-BE32-E72D297353CC}">
                    <c16:uniqueId val="{00000009-DC43-41D6-8DF0-C245C83367D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ATTITUDES TRACKING - DIP 2 - MAY 2021- ALL WHO RECALL HOMELESSNESS BUZZ </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Sheet1!$B$1:$R$1</c15:sqref>
                        </c15:formulaRef>
                      </c:ext>
                    </c:extLst>
                    <c:strCache>
                      <c:ptCount val="17"/>
                      <c:pt idx="0">
                        <c:v>DRUG ABUSE / ADDICTION</c:v>
                      </c:pt>
                      <c:pt idx="1">
                        <c:v>ALCOHOL ABUSE / ADDICTION</c:v>
                      </c:pt>
                      <c:pt idx="2">
                        <c:v>UNDERLYING POVERTY</c:v>
                      </c:pt>
                      <c:pt idx="3">
                        <c:v>LACK OF JOBS / LOSS OF EMPLOYMENT</c:v>
                      </c:pt>
                      <c:pt idx="4">
                        <c:v>LACK OF AFFORDABLE HOUSING</c:v>
                      </c:pt>
                      <c:pt idx="5">
                        <c:v>INCREASING COSTS OF LIVING</c:v>
                      </c:pt>
                      <c:pt idx="6">
                        <c:v>INSUFFICIENT DRUG &amp; ALCOHOL SUPPORT</c:v>
                      </c:pt>
                      <c:pt idx="7">
                        <c:v>INSUFFICIENT BENEFITS</c:v>
                      </c:pt>
                      <c:pt idx="8">
                        <c:v>DOMESTIC VIOLENCE / ABUSE</c:v>
                      </c:pt>
                      <c:pt idx="9">
                        <c:v>MENTAL HEALTH PROBLEMS</c:v>
                      </c:pt>
                      <c:pt idx="10">
                        <c:v>BAD PERSONAL LIFE CHOICES</c:v>
                      </c:pt>
                      <c:pt idx="11">
                        <c:v>INSUFFICIENT MENTAL HEALTH SUPPORT</c:v>
                      </c:pt>
                      <c:pt idx="12">
                        <c:v>EXITING INSTITUTIONS</c:v>
                      </c:pt>
                      <c:pt idx="13">
                        <c:v>RELATIONSHIP BREAKDOWNS</c:v>
                      </c:pt>
                      <c:pt idx="14">
                        <c:v>LOW WAGES</c:v>
                      </c:pt>
                      <c:pt idx="15">
                        <c:v>PROBLEMS SAVING OR MANAGING MONEY</c:v>
                      </c:pt>
                      <c:pt idx="16">
                        <c:v>CULTURE THAT DEVALUES WORK</c:v>
                      </c:pt>
                    </c:strCache>
                  </c:strRef>
                </c:cat>
                <c:val>
                  <c:numRef>
                    <c:extLst xmlns:c15="http://schemas.microsoft.com/office/drawing/2012/chart">
                      <c:ext xmlns:c15="http://schemas.microsoft.com/office/drawing/2012/chart" uri="{02D57815-91ED-43cb-92C2-25804820EDAC}">
                        <c15:formulaRef>
                          <c15:sqref>Sheet1!$B$5:$R$5</c15:sqref>
                        </c15:formulaRef>
                      </c:ext>
                    </c:extLst>
                    <c:numCache>
                      <c:formatCode>0%</c:formatCode>
                      <c:ptCount val="17"/>
                      <c:pt idx="0">
                        <c:v>0.32483622919674898</c:v>
                      </c:pt>
                      <c:pt idx="1">
                        <c:v>0.26207839892781698</c:v>
                      </c:pt>
                      <c:pt idx="2">
                        <c:v>0.25024556017215799</c:v>
                      </c:pt>
                      <c:pt idx="3">
                        <c:v>0.241498311775729</c:v>
                      </c:pt>
                      <c:pt idx="4">
                        <c:v>0.25101106450472199</c:v>
                      </c:pt>
                      <c:pt idx="5">
                        <c:v>0.235367244049387</c:v>
                      </c:pt>
                      <c:pt idx="6">
                        <c:v>0.24482935486247501</c:v>
                      </c:pt>
                      <c:pt idx="7">
                        <c:v>0.21781114403355301</c:v>
                      </c:pt>
                      <c:pt idx="8">
                        <c:v>0.23961004283692899</c:v>
                      </c:pt>
                      <c:pt idx="9">
                        <c:v>0.24627331285502699</c:v>
                      </c:pt>
                      <c:pt idx="10">
                        <c:v>0.21235027984660401</c:v>
                      </c:pt>
                      <c:pt idx="11">
                        <c:v>0.22922728153459601</c:v>
                      </c:pt>
                      <c:pt idx="12">
                        <c:v>0.19767042569974999</c:v>
                      </c:pt>
                      <c:pt idx="13">
                        <c:v>0.17105901852033201</c:v>
                      </c:pt>
                      <c:pt idx="14">
                        <c:v>0.18808885532842101</c:v>
                      </c:pt>
                      <c:pt idx="15">
                        <c:v>0.16951448550502199</c:v>
                      </c:pt>
                      <c:pt idx="16">
                        <c:v>0.12208502440727501</c:v>
                      </c:pt>
                    </c:numCache>
                  </c:numRef>
                </c:val>
                <c:extLst xmlns:c15="http://schemas.microsoft.com/office/drawing/2012/chart">
                  <c:ext xmlns:c16="http://schemas.microsoft.com/office/drawing/2014/chart" uri="{C3380CC4-5D6E-409C-BE32-E72D297353CC}">
                    <c16:uniqueId val="{00000006-ECFA-4CD3-8F4F-8487611ACE65}"/>
                  </c:ext>
                </c:extLst>
              </c15:ser>
            </c15:filteredBarSeries>
          </c:ext>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7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0.60000000000000009"/>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0.15983436525813982"/>
          <c:y val="0.93965848127950657"/>
          <c:w val="0.6879178401110182"/>
          <c:h val="4.784249059374320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603420848309791E-2"/>
          <c:y val="3.8305118926246683E-2"/>
          <c:w val="0.95239657915169018"/>
          <c:h val="0.65080414834788969"/>
        </c:manualLayout>
      </c:layout>
      <c:barChart>
        <c:barDir val="col"/>
        <c:grouping val="clustered"/>
        <c:varyColors val="0"/>
        <c:ser>
          <c:idx val="0"/>
          <c:order val="0"/>
          <c:tx>
            <c:strRef>
              <c:f>Sheet1!$B$1</c:f>
              <c:strCache>
                <c:ptCount val="1"/>
                <c:pt idx="0">
                  <c:v>ATTITUDES TRACKING BENCHMARKING- OCTOBER 2020</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DRUG ABUSE/ ADDICTION</c:v>
                </c:pt>
                <c:pt idx="1">
                  <c:v>ALCOHOL ABUSE/ ADDICTION</c:v>
                </c:pt>
                <c:pt idx="2">
                  <c:v>LACK OF AFFORDABLE HOUSING</c:v>
                </c:pt>
                <c:pt idx="3">
                  <c:v>LACK OF JOBS </c:v>
                </c:pt>
                <c:pt idx="4">
                  <c:v>MENTAL HEALTH PROBLEMS </c:v>
                </c:pt>
                <c:pt idx="5">
                  <c:v>UNDERLYING POVERTY</c:v>
                </c:pt>
                <c:pt idx="6">
                  <c:v>RELATIONSHIP BREAKDOWNS</c:v>
                </c:pt>
                <c:pt idx="7">
                  <c:v>INSUFFICIENT BENEFITS </c:v>
                </c:pt>
                <c:pt idx="8">
                  <c:v>DOMESTIC VIOLENCE/ ABUSE</c:v>
                </c:pt>
                <c:pt idx="9">
                  <c:v>BAD PERSONAL LIFE CHOICES</c:v>
                </c:pt>
                <c:pt idx="10">
                  <c:v>EXITING INSTITUTIONS</c:v>
                </c:pt>
                <c:pt idx="11">
                  <c:v>INCREASED COSTS OF LIVING </c:v>
                </c:pt>
                <c:pt idx="12">
                  <c:v>INSUFFICIENT MENTAL HEALTH  SUPPORT </c:v>
                </c:pt>
                <c:pt idx="13">
                  <c:v>INSUFFICIENT DRUG /ALCOHOL SUPPORT</c:v>
                </c:pt>
                <c:pt idx="14">
                  <c:v>LOW WAGES</c:v>
                </c:pt>
                <c:pt idx="15">
                  <c:v>PROBLEMS SAVING MONEY </c:v>
                </c:pt>
                <c:pt idx="16">
                  <c:v>CULTURE THAT DEVALUES WORK </c:v>
                </c:pt>
              </c:strCache>
            </c:strRef>
          </c:cat>
          <c:val>
            <c:numRef>
              <c:f>Sheet1!$B$2:$B$18</c:f>
              <c:numCache>
                <c:formatCode>0%</c:formatCode>
                <c:ptCount val="17"/>
                <c:pt idx="0">
                  <c:v>0.15832621123451299</c:v>
                </c:pt>
                <c:pt idx="1">
                  <c:v>0.107193654761923</c:v>
                </c:pt>
                <c:pt idx="2">
                  <c:v>8.9690596150300006E-2</c:v>
                </c:pt>
                <c:pt idx="3">
                  <c:v>8.1481657171031299E-2</c:v>
                </c:pt>
                <c:pt idx="4">
                  <c:v>7.0123506134313604E-2</c:v>
                </c:pt>
                <c:pt idx="5">
                  <c:v>6.6296226395926902E-2</c:v>
                </c:pt>
                <c:pt idx="6">
                  <c:v>5.4161213656997997E-2</c:v>
                </c:pt>
                <c:pt idx="7">
                  <c:v>5.2147448079055997E-2</c:v>
                </c:pt>
                <c:pt idx="8">
                  <c:v>5.0796562212867997E-2</c:v>
                </c:pt>
                <c:pt idx="9">
                  <c:v>4.8627967819050301E-2</c:v>
                </c:pt>
                <c:pt idx="10">
                  <c:v>4.3274865081121001E-2</c:v>
                </c:pt>
                <c:pt idx="11">
                  <c:v>4.1505633793895901E-2</c:v>
                </c:pt>
                <c:pt idx="12">
                  <c:v>3.85115305498267E-2</c:v>
                </c:pt>
                <c:pt idx="13">
                  <c:v>2.9011516020871202E-2</c:v>
                </c:pt>
                <c:pt idx="14">
                  <c:v>2.71872278388232E-2</c:v>
                </c:pt>
                <c:pt idx="15">
                  <c:v>2.60892212870006E-2</c:v>
                </c:pt>
                <c:pt idx="16">
                  <c:v>1.55749618124809E-2</c:v>
                </c:pt>
              </c:numCache>
            </c:numRef>
          </c:val>
          <c:extLst>
            <c:ext xmlns:c16="http://schemas.microsoft.com/office/drawing/2014/chart" uri="{C3380CC4-5D6E-409C-BE32-E72D297353CC}">
              <c16:uniqueId val="{00000006-DC43-41D6-8DF0-C245C83367D8}"/>
            </c:ext>
          </c:extLst>
        </c:ser>
        <c:ser>
          <c:idx val="2"/>
          <c:order val="2"/>
          <c:tx>
            <c:strRef>
              <c:f>Sheet1!$D$1</c:f>
              <c:strCache>
                <c:ptCount val="1"/>
                <c:pt idx="0">
                  <c:v>ATTITUDES TRACKING DIP 2 MAY 2021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DRUG ABUSE/ ADDICTION</c:v>
                </c:pt>
                <c:pt idx="1">
                  <c:v>ALCOHOL ABUSE/ ADDICTION</c:v>
                </c:pt>
                <c:pt idx="2">
                  <c:v>LACK OF AFFORDABLE HOUSING</c:v>
                </c:pt>
                <c:pt idx="3">
                  <c:v>LACK OF JOBS </c:v>
                </c:pt>
                <c:pt idx="4">
                  <c:v>MENTAL HEALTH PROBLEMS </c:v>
                </c:pt>
                <c:pt idx="5">
                  <c:v>UNDERLYING POVERTY</c:v>
                </c:pt>
                <c:pt idx="6">
                  <c:v>RELATIONSHIP BREAKDOWNS</c:v>
                </c:pt>
                <c:pt idx="7">
                  <c:v>INSUFFICIENT BENEFITS </c:v>
                </c:pt>
                <c:pt idx="8">
                  <c:v>DOMESTIC VIOLENCE/ ABUSE</c:v>
                </c:pt>
                <c:pt idx="9">
                  <c:v>BAD PERSONAL LIFE CHOICES</c:v>
                </c:pt>
                <c:pt idx="10">
                  <c:v>EXITING INSTITUTIONS</c:v>
                </c:pt>
                <c:pt idx="11">
                  <c:v>INCREASED COSTS OF LIVING </c:v>
                </c:pt>
                <c:pt idx="12">
                  <c:v>INSUFFICIENT MENTAL HEALTH  SUPPORT </c:v>
                </c:pt>
                <c:pt idx="13">
                  <c:v>INSUFFICIENT DRUG /ALCOHOL SUPPORT</c:v>
                </c:pt>
                <c:pt idx="14">
                  <c:v>LOW WAGES</c:v>
                </c:pt>
                <c:pt idx="15">
                  <c:v>PROBLEMS SAVING MONEY </c:v>
                </c:pt>
                <c:pt idx="16">
                  <c:v>CULTURE THAT DEVALUES WORK </c:v>
                </c:pt>
              </c:strCache>
            </c:strRef>
          </c:cat>
          <c:val>
            <c:numRef>
              <c:f>Sheet1!$D$2:$D$18</c:f>
              <c:numCache>
                <c:formatCode>0%</c:formatCode>
                <c:ptCount val="17"/>
                <c:pt idx="0">
                  <c:v>0.15091439035227699</c:v>
                </c:pt>
                <c:pt idx="1">
                  <c:v>8.2765273203299697E-2</c:v>
                </c:pt>
                <c:pt idx="2">
                  <c:v>9.1294845962211796E-2</c:v>
                </c:pt>
                <c:pt idx="3">
                  <c:v>7.9645346952539497E-2</c:v>
                </c:pt>
                <c:pt idx="4">
                  <c:v>5.0548411981317098E-2</c:v>
                </c:pt>
                <c:pt idx="5">
                  <c:v>5.9611168466586699E-2</c:v>
                </c:pt>
                <c:pt idx="6">
                  <c:v>6.1447086035139299E-2</c:v>
                </c:pt>
                <c:pt idx="7">
                  <c:v>4.5546092708360499E-2</c:v>
                </c:pt>
                <c:pt idx="8">
                  <c:v>6.3553189819618799E-2</c:v>
                </c:pt>
                <c:pt idx="9">
                  <c:v>6.7489646286933103E-2</c:v>
                </c:pt>
                <c:pt idx="10">
                  <c:v>3.4267910155427898E-2</c:v>
                </c:pt>
                <c:pt idx="11">
                  <c:v>4.9237247143979403E-2</c:v>
                </c:pt>
                <c:pt idx="12">
                  <c:v>4.7579505206248499E-2</c:v>
                </c:pt>
                <c:pt idx="13">
                  <c:v>2.6654528526006999E-2</c:v>
                </c:pt>
                <c:pt idx="14">
                  <c:v>3.9249151940527797E-2</c:v>
                </c:pt>
                <c:pt idx="15">
                  <c:v>3.0674732710719001E-2</c:v>
                </c:pt>
                <c:pt idx="16">
                  <c:v>1.9521472548805398E-2</c:v>
                </c:pt>
              </c:numCache>
            </c:numRef>
          </c:val>
          <c:extLst>
            <c:ext xmlns:c16="http://schemas.microsoft.com/office/drawing/2014/chart" uri="{C3380CC4-5D6E-409C-BE32-E72D297353CC}">
              <c16:uniqueId val="{00000002-381A-4F3C-90AC-A4CD7AAA8B98}"/>
            </c:ext>
          </c:extLst>
        </c:ser>
        <c:dLbls>
          <c:showLegendKey val="0"/>
          <c:showVal val="0"/>
          <c:showCatName val="0"/>
          <c:showSerName val="0"/>
          <c:showPercent val="0"/>
          <c:showBubbleSize val="0"/>
        </c:dLbls>
        <c:gapWidth val="50"/>
        <c:axId val="956822216"/>
        <c:axId val="9568209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ATTITUDES TRACKING BENCHMARKING- OCTOBER 2021- ALL WHO RECALL HOMELESSNESS BUZZ </c:v>
                      </c:pt>
                    </c:strCache>
                  </c:strRef>
                </c:tx>
                <c:spPr>
                  <a:solidFill>
                    <a:schemeClr val="accent2"/>
                  </a:solidFill>
                  <a:ln>
                    <a:noFill/>
                  </a:ln>
                  <a:effectLst/>
                </c:spPr>
                <c:invertIfNegative val="0"/>
                <c:cat>
                  <c:strRef>
                    <c:extLst>
                      <c:ext uri="{02D57815-91ED-43cb-92C2-25804820EDAC}">
                        <c15:formulaRef>
                          <c15:sqref>Sheet1!$A$2:$A$18</c15:sqref>
                        </c15:formulaRef>
                      </c:ext>
                    </c:extLst>
                    <c:strCache>
                      <c:ptCount val="17"/>
                      <c:pt idx="0">
                        <c:v>DRUG ABUSE/ ADDICTION</c:v>
                      </c:pt>
                      <c:pt idx="1">
                        <c:v>ALCOHOL ABUSE/ ADDICTION</c:v>
                      </c:pt>
                      <c:pt idx="2">
                        <c:v>LACK OF AFFORDABLE HOUSING</c:v>
                      </c:pt>
                      <c:pt idx="3">
                        <c:v>LACK OF JOBS </c:v>
                      </c:pt>
                      <c:pt idx="4">
                        <c:v>MENTAL HEALTH PROBLEMS </c:v>
                      </c:pt>
                      <c:pt idx="5">
                        <c:v>UNDERLYING POVERTY</c:v>
                      </c:pt>
                      <c:pt idx="6">
                        <c:v>RELATIONSHIP BREAKDOWNS</c:v>
                      </c:pt>
                      <c:pt idx="7">
                        <c:v>INSUFFICIENT BENEFITS </c:v>
                      </c:pt>
                      <c:pt idx="8">
                        <c:v>DOMESTIC VIOLENCE/ ABUSE</c:v>
                      </c:pt>
                      <c:pt idx="9">
                        <c:v>BAD PERSONAL LIFE CHOICES</c:v>
                      </c:pt>
                      <c:pt idx="10">
                        <c:v>EXITING INSTITUTIONS</c:v>
                      </c:pt>
                      <c:pt idx="11">
                        <c:v>INCREASED COSTS OF LIVING </c:v>
                      </c:pt>
                      <c:pt idx="12">
                        <c:v>INSUFFICIENT MENTAL HEALTH  SUPPORT </c:v>
                      </c:pt>
                      <c:pt idx="13">
                        <c:v>INSUFFICIENT DRUG /ALCOHOL SUPPORT</c:v>
                      </c:pt>
                      <c:pt idx="14">
                        <c:v>LOW WAGES</c:v>
                      </c:pt>
                      <c:pt idx="15">
                        <c:v>PROBLEMS SAVING MONEY </c:v>
                      </c:pt>
                      <c:pt idx="16">
                        <c:v>CULTURE THAT DEVALUES WORK </c:v>
                      </c:pt>
                    </c:strCache>
                  </c:strRef>
                </c:cat>
                <c:val>
                  <c:numRef>
                    <c:extLst>
                      <c:ext uri="{02D57815-91ED-43cb-92C2-25804820EDAC}">
                        <c15:formulaRef>
                          <c15:sqref>Sheet1!$C$2:$C$18</c15:sqref>
                        </c15:formulaRef>
                      </c:ext>
                    </c:extLst>
                    <c:numCache>
                      <c:formatCode>0%</c:formatCode>
                      <c:ptCount val="17"/>
                      <c:pt idx="0">
                        <c:v>0.123890490235363</c:v>
                      </c:pt>
                      <c:pt idx="1">
                        <c:v>9.9651911769208595E-2</c:v>
                      </c:pt>
                      <c:pt idx="2">
                        <c:v>9.0419618568044396E-2</c:v>
                      </c:pt>
                      <c:pt idx="3">
                        <c:v>8.3210768254119896E-2</c:v>
                      </c:pt>
                      <c:pt idx="4">
                        <c:v>7.3029325651117194E-2</c:v>
                      </c:pt>
                      <c:pt idx="5">
                        <c:v>7.5545910345463402E-2</c:v>
                      </c:pt>
                      <c:pt idx="6">
                        <c:v>6.3052055347563404E-2</c:v>
                      </c:pt>
                      <c:pt idx="7">
                        <c:v>5.1958535999313098E-2</c:v>
                      </c:pt>
                      <c:pt idx="8">
                        <c:v>5.4765919623511697E-2</c:v>
                      </c:pt>
                      <c:pt idx="9">
                        <c:v>3.13793139732794E-2</c:v>
                      </c:pt>
                      <c:pt idx="10">
                        <c:v>4.3697270772067899E-2</c:v>
                      </c:pt>
                      <c:pt idx="11">
                        <c:v>5.0008787538944603E-2</c:v>
                      </c:pt>
                      <c:pt idx="12">
                        <c:v>4.6485590138912798E-2</c:v>
                      </c:pt>
                      <c:pt idx="13">
                        <c:v>3.9520379183373901E-2</c:v>
                      </c:pt>
                      <c:pt idx="14">
                        <c:v>1.11032902506341E-2</c:v>
                      </c:pt>
                      <c:pt idx="15">
                        <c:v>3.4764759724359398E-2</c:v>
                      </c:pt>
                      <c:pt idx="16">
                        <c:v>2.75160726247238E-2</c:v>
                      </c:pt>
                    </c:numCache>
                  </c:numRef>
                </c:val>
                <c:extLst>
                  <c:ext xmlns:c16="http://schemas.microsoft.com/office/drawing/2014/chart" uri="{C3380CC4-5D6E-409C-BE32-E72D297353CC}">
                    <c16:uniqueId val="{00000009-DC43-41D6-8DF0-C245C83367D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ATTITUDES TRACKING DIP 2 MAY 2021- ALL WHO RECALL HOMELESSNESS BUZZ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Sheet1!$A$2:$A$18</c15:sqref>
                        </c15:formulaRef>
                      </c:ext>
                    </c:extLst>
                    <c:strCache>
                      <c:ptCount val="17"/>
                      <c:pt idx="0">
                        <c:v>DRUG ABUSE/ ADDICTION</c:v>
                      </c:pt>
                      <c:pt idx="1">
                        <c:v>ALCOHOL ABUSE/ ADDICTION</c:v>
                      </c:pt>
                      <c:pt idx="2">
                        <c:v>LACK OF AFFORDABLE HOUSING</c:v>
                      </c:pt>
                      <c:pt idx="3">
                        <c:v>LACK OF JOBS </c:v>
                      </c:pt>
                      <c:pt idx="4">
                        <c:v>MENTAL HEALTH PROBLEMS </c:v>
                      </c:pt>
                      <c:pt idx="5">
                        <c:v>UNDERLYING POVERTY</c:v>
                      </c:pt>
                      <c:pt idx="6">
                        <c:v>RELATIONSHIP BREAKDOWNS</c:v>
                      </c:pt>
                      <c:pt idx="7">
                        <c:v>INSUFFICIENT BENEFITS </c:v>
                      </c:pt>
                      <c:pt idx="8">
                        <c:v>DOMESTIC VIOLENCE/ ABUSE</c:v>
                      </c:pt>
                      <c:pt idx="9">
                        <c:v>BAD PERSONAL LIFE CHOICES</c:v>
                      </c:pt>
                      <c:pt idx="10">
                        <c:v>EXITING INSTITUTIONS</c:v>
                      </c:pt>
                      <c:pt idx="11">
                        <c:v>INCREASED COSTS OF LIVING </c:v>
                      </c:pt>
                      <c:pt idx="12">
                        <c:v>INSUFFICIENT MENTAL HEALTH  SUPPORT </c:v>
                      </c:pt>
                      <c:pt idx="13">
                        <c:v>INSUFFICIENT DRUG /ALCOHOL SUPPORT</c:v>
                      </c:pt>
                      <c:pt idx="14">
                        <c:v>LOW WAGES</c:v>
                      </c:pt>
                      <c:pt idx="15">
                        <c:v>PROBLEMS SAVING MONEY </c:v>
                      </c:pt>
                      <c:pt idx="16">
                        <c:v>CULTURE THAT DEVALUES WORK </c:v>
                      </c:pt>
                    </c:strCache>
                  </c:strRef>
                </c:cat>
                <c:val>
                  <c:numRef>
                    <c:extLst xmlns:c15="http://schemas.microsoft.com/office/drawing/2012/chart">
                      <c:ext xmlns:c15="http://schemas.microsoft.com/office/drawing/2012/chart" uri="{02D57815-91ED-43cb-92C2-25804820EDAC}">
                        <c15:formulaRef>
                          <c15:sqref>Sheet1!$E$2:$E$18</c15:sqref>
                        </c15:formulaRef>
                      </c:ext>
                    </c:extLst>
                    <c:numCache>
                      <c:formatCode>0%</c:formatCode>
                      <c:ptCount val="17"/>
                      <c:pt idx="0">
                        <c:v>0.111088577341657</c:v>
                      </c:pt>
                      <c:pt idx="1">
                        <c:v>6.35099405736365E-2</c:v>
                      </c:pt>
                      <c:pt idx="2">
                        <c:v>9.0154343824667194E-2</c:v>
                      </c:pt>
                      <c:pt idx="3">
                        <c:v>9.2343005635182093E-2</c:v>
                      </c:pt>
                      <c:pt idx="4">
                        <c:v>6.6932299688019198E-2</c:v>
                      </c:pt>
                      <c:pt idx="5">
                        <c:v>8.7676507152777902E-2</c:v>
                      </c:pt>
                      <c:pt idx="6">
                        <c:v>4.7510114347610599E-2</c:v>
                      </c:pt>
                      <c:pt idx="7">
                        <c:v>5.0468059967841303E-2</c:v>
                      </c:pt>
                      <c:pt idx="8">
                        <c:v>4.1603762166301198E-2</c:v>
                      </c:pt>
                      <c:pt idx="9">
                        <c:v>7.4789068904148798E-2</c:v>
                      </c:pt>
                      <c:pt idx="10">
                        <c:v>3.6582466211714799E-2</c:v>
                      </c:pt>
                      <c:pt idx="11">
                        <c:v>4.88362752728295E-2</c:v>
                      </c:pt>
                      <c:pt idx="12">
                        <c:v>4.7181109353984597E-2</c:v>
                      </c:pt>
                      <c:pt idx="13">
                        <c:v>4.1083123617295603E-2</c:v>
                      </c:pt>
                      <c:pt idx="14">
                        <c:v>4.3803162795306001E-2</c:v>
                      </c:pt>
                      <c:pt idx="15">
                        <c:v>3.6772930521479001E-2</c:v>
                      </c:pt>
                      <c:pt idx="16">
                        <c:v>1.9665252625549499E-2</c:v>
                      </c:pt>
                    </c:numCache>
                  </c:numRef>
                </c:val>
                <c:extLst xmlns:c15="http://schemas.microsoft.com/office/drawing/2012/chart">
                  <c:ext xmlns:c16="http://schemas.microsoft.com/office/drawing/2014/chart" uri="{C3380CC4-5D6E-409C-BE32-E72D297353CC}">
                    <c16:uniqueId val="{00000003-381A-4F3C-90AC-A4CD7AAA8B98}"/>
                  </c:ext>
                </c:extLst>
              </c15:ser>
            </c15:filteredBarSeries>
          </c:ext>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7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0.30000000000000004"/>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0.15762886585405883"/>
          <c:y val="0.90841091096263171"/>
          <c:w val="0.68798617586027055"/>
          <c:h val="5.096724762543070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251582814747958"/>
        </c:manualLayout>
      </c:layout>
      <c:barChart>
        <c:barDir val="col"/>
        <c:grouping val="clustered"/>
        <c:varyColors val="0"/>
        <c:ser>
          <c:idx val="0"/>
          <c:order val="0"/>
          <c:tx>
            <c:strRef>
              <c:f>Sheet1!$B$1</c:f>
              <c:strCache>
                <c:ptCount val="1"/>
                <c:pt idx="0">
                  <c:v>ATTITUDE TRACKING - BENCHMARKING - OCTOBER 2020</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
                <c:pt idx="0">
                  <c:v>SOME GROUPS OF PEOPLE ARE MORE AT RISK OF HOMELESSNESS THAN OTHERS </c:v>
                </c:pt>
                <c:pt idx="1">
                  <c:v>HOMELESSNESS COULD HAPPEN TO ANYONE, EVEN ME </c:v>
                </c:pt>
              </c:strCache>
              <c:extLst/>
            </c:strRef>
          </c:cat>
          <c:val>
            <c:numRef>
              <c:f>Sheet1!$B$2:$B$24</c:f>
              <c:numCache>
                <c:formatCode>0%</c:formatCode>
                <c:ptCount val="2"/>
                <c:pt idx="0">
                  <c:v>0.75745232045081501</c:v>
                </c:pt>
                <c:pt idx="1">
                  <c:v>0.72441549170160902</c:v>
                </c:pt>
              </c:numCache>
              <c:extLst/>
            </c:numRef>
          </c:val>
          <c:extLst>
            <c:ext xmlns:c16="http://schemas.microsoft.com/office/drawing/2014/chart" uri="{C3380CC4-5D6E-409C-BE32-E72D297353CC}">
              <c16:uniqueId val="{00000000-8B14-403A-8FF6-7BC68E90E3C3}"/>
            </c:ext>
          </c:extLst>
        </c:ser>
        <c:ser>
          <c:idx val="4"/>
          <c:order val="4"/>
          <c:tx>
            <c:strRef>
              <c:f>Sheet1!$F$1</c:f>
              <c:strCache>
                <c:ptCount val="1"/>
                <c:pt idx="0">
                  <c:v>ATTITUDES TRACKING DIP 2 - MAY 2021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
                <c:pt idx="0">
                  <c:v>SOME GROUPS OF PEOPLE ARE MORE AT RISK OF HOMELESSNESS THAN OTHERS </c:v>
                </c:pt>
                <c:pt idx="1">
                  <c:v>HOMELESSNESS COULD HAPPEN TO ANYONE, EVEN ME </c:v>
                </c:pt>
              </c:strCache>
              <c:extLst/>
            </c:strRef>
          </c:cat>
          <c:val>
            <c:numRef>
              <c:f>Sheet1!$F$2:$F$24</c:f>
              <c:numCache>
                <c:formatCode>0%</c:formatCode>
                <c:ptCount val="2"/>
                <c:pt idx="0">
                  <c:v>0.72176113567821398</c:v>
                </c:pt>
                <c:pt idx="1">
                  <c:v>0.732167104568061</c:v>
                </c:pt>
              </c:numCache>
              <c:extLst/>
            </c:numRef>
          </c:val>
          <c:extLst>
            <c:ext xmlns:c16="http://schemas.microsoft.com/office/drawing/2014/chart" uri="{C3380CC4-5D6E-409C-BE32-E72D297353CC}">
              <c16:uniqueId val="{00000001-7B45-4B07-A7F0-446DA5111A7C}"/>
            </c:ext>
          </c:extLst>
        </c:ser>
        <c:dLbls>
          <c:dLblPos val="outEnd"/>
          <c:showLegendKey val="0"/>
          <c:showVal val="1"/>
          <c:showCatName val="0"/>
          <c:showSerName val="0"/>
          <c:showPercent val="0"/>
          <c:showBubbleSize val="0"/>
        </c:dLbls>
        <c:gapWidth val="50"/>
        <c:overlap val="-5"/>
        <c:axId val="956822216"/>
        <c:axId val="9568209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Sheet1!$A$2:$A$24</c15:sqref>
                        </c15:formulaRef>
                      </c:ext>
                    </c:extLst>
                    <c:strCache>
                      <c:ptCount val="2"/>
                      <c:pt idx="0">
                        <c:v>SOME GROUPS OF PEOPLE ARE MORE AT RISK OF HOMELESSNESS THAN OTHERS </c:v>
                      </c:pt>
                      <c:pt idx="1">
                        <c:v>HOMELESSNESS COULD HAPPEN TO ANYONE, EVEN ME </c:v>
                      </c:pt>
                    </c:strCache>
                  </c:strRef>
                </c:cat>
                <c:val>
                  <c:numRef>
                    <c:extLst>
                      <c:ext uri="{02D57815-91ED-43cb-92C2-25804820EDAC}">
                        <c15:formulaRef>
                          <c15:sqref>Sheet1!$C$2:$C$24</c15:sqref>
                        </c15:formulaRef>
                      </c:ext>
                    </c:extLst>
                    <c:numCache>
                      <c:formatCode>0%</c:formatCode>
                      <c:ptCount val="2"/>
                      <c:pt idx="0">
                        <c:v>5.7303523679183503E-2</c:v>
                      </c:pt>
                      <c:pt idx="1">
                        <c:v>7.3368045738009105E-2</c:v>
                      </c:pt>
                    </c:numCache>
                  </c:numRef>
                </c:val>
                <c:extLst>
                  <c:ext xmlns:c16="http://schemas.microsoft.com/office/drawing/2014/chart" uri="{C3380CC4-5D6E-409C-BE32-E72D297353CC}">
                    <c16:uniqueId val="{00000001-FF7C-4055-A1F5-259287B86E8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ATTITUDES TRACKING BENCHMARK DIP - ALL WHO RECALL HOMELESSNESS BUZZ</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2"/>
                      <c:pt idx="0">
                        <c:v>SOME GROUPS OF PEOPLE ARE MORE AT RISK OF HOMELESSNESS THAN OTHERS </c:v>
                      </c:pt>
                      <c:pt idx="1">
                        <c:v>HOMELESSNESS COULD HAPPEN TO ANYONE, EVEN ME </c:v>
                      </c:pt>
                    </c:strCache>
                  </c:strRef>
                </c:cat>
                <c:val>
                  <c:numRef>
                    <c:extLst xmlns:c15="http://schemas.microsoft.com/office/drawing/2012/chart">
                      <c:ext xmlns:c15="http://schemas.microsoft.com/office/drawing/2012/chart" uri="{02D57815-91ED-43cb-92C2-25804820EDAC}">
                        <c15:formulaRef>
                          <c15:sqref>Sheet1!$D$2:$D$24</c15:sqref>
                        </c15:formulaRef>
                      </c:ext>
                    </c:extLst>
                    <c:numCache>
                      <c:formatCode>0%</c:formatCode>
                      <c:ptCount val="2"/>
                      <c:pt idx="0">
                        <c:v>0.77200222316923295</c:v>
                      </c:pt>
                      <c:pt idx="1">
                        <c:v>0.78923853957735102</c:v>
                      </c:pt>
                    </c:numCache>
                  </c:numRef>
                </c:val>
                <c:extLst xmlns:c15="http://schemas.microsoft.com/office/drawing/2012/chart">
                  <c:ext xmlns:c16="http://schemas.microsoft.com/office/drawing/2014/chart" uri="{C3380CC4-5D6E-409C-BE32-E72D297353CC}">
                    <c16:uniqueId val="{00000001-E5FA-4C46-83BD-DC1A72CE44C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HFA PEAK - JULY 2020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2"/>
                      <c:pt idx="0">
                        <c:v>SOME GROUPS OF PEOPLE ARE MORE AT RISK OF HOMELESSNESS THAN OTHERS </c:v>
                      </c:pt>
                      <c:pt idx="1">
                        <c:v>HOMELESSNESS COULD HAPPEN TO ANYONE, EVEN ME </c:v>
                      </c:pt>
                    </c:strCache>
                  </c:strRef>
                </c:cat>
                <c:val>
                  <c:numRef>
                    <c:extLst xmlns:c15="http://schemas.microsoft.com/office/drawing/2012/chart">
                      <c:ext xmlns:c15="http://schemas.microsoft.com/office/drawing/2012/chart" uri="{02D57815-91ED-43cb-92C2-25804820EDAC}">
                        <c15:formulaRef>
                          <c15:sqref>Sheet1!$E$2:$E$24</c15:sqref>
                        </c15:formulaRef>
                      </c:ext>
                    </c:extLst>
                    <c:numCache>
                      <c:formatCode>0%</c:formatCode>
                      <c:ptCount val="2"/>
                      <c:pt idx="0">
                        <c:v>0.71678536250172098</c:v>
                      </c:pt>
                      <c:pt idx="1">
                        <c:v>0.71714917554333701</c:v>
                      </c:pt>
                    </c:numCache>
                  </c:numRef>
                </c:val>
                <c:extLst xmlns:c15="http://schemas.microsoft.com/office/drawing/2012/chart">
                  <c:ext xmlns:c16="http://schemas.microsoft.com/office/drawing/2014/chart" uri="{C3380CC4-5D6E-409C-BE32-E72D297353CC}">
                    <c16:uniqueId val="{00000002-E5FA-4C46-83BD-DC1A72CE44C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ATTITUDES TRACKING DIP 2 - MAY 2021- ALL WHO RECALL HOMELESSNESS BUZZ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2"/>
                      <c:pt idx="0">
                        <c:v>SOME GROUPS OF PEOPLE ARE MORE AT RISK OF HOMELESSNESS THAN OTHERS </c:v>
                      </c:pt>
                      <c:pt idx="1">
                        <c:v>HOMELESSNESS COULD HAPPEN TO ANYONE, EVEN ME </c:v>
                      </c:pt>
                    </c:strCache>
                  </c:strRef>
                </c:cat>
                <c:val>
                  <c:numRef>
                    <c:extLst xmlns:c15="http://schemas.microsoft.com/office/drawing/2012/chart">
                      <c:ext xmlns:c15="http://schemas.microsoft.com/office/drawing/2012/chart" uri="{02D57815-91ED-43cb-92C2-25804820EDAC}">
                        <c15:formulaRef>
                          <c15:sqref>Sheet1!$G$2:$G$24</c15:sqref>
                        </c15:formulaRef>
                      </c:ext>
                    </c:extLst>
                    <c:numCache>
                      <c:formatCode>0%</c:formatCode>
                      <c:ptCount val="2"/>
                      <c:pt idx="0">
                        <c:v>0.78</c:v>
                      </c:pt>
                      <c:pt idx="1">
                        <c:v>0.78393337178775002</c:v>
                      </c:pt>
                    </c:numCache>
                  </c:numRef>
                </c:val>
                <c:extLst xmlns:c15="http://schemas.microsoft.com/office/drawing/2012/chart">
                  <c:ext xmlns:c16="http://schemas.microsoft.com/office/drawing/2014/chart" uri="{C3380CC4-5D6E-409C-BE32-E72D297353CC}">
                    <c16:uniqueId val="{00000002-7B45-4B07-A7F0-446DA5111A7C}"/>
                  </c:ext>
                </c:extLst>
              </c15:ser>
            </c15:filteredBarSeries>
          </c:ext>
        </c:extLst>
      </c:barChart>
      <c:catAx>
        <c:axId val="956822216"/>
        <c:scaling>
          <c:orientation val="minMax"/>
        </c:scaling>
        <c:delete val="0"/>
        <c:axPos val="b"/>
        <c:numFmt formatCode="General" sourceLinked="1"/>
        <c:majorTickMark val="out"/>
        <c:minorTickMark val="none"/>
        <c:tickLblPos val="nextTo"/>
        <c:spPr>
          <a:noFill/>
          <a:ln w="12700" cap="flat" cmpd="sng" algn="ctr">
            <a:no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1"/>
        <c:axPos val="l"/>
        <c:numFmt formatCode="0%" sourceLinked="1"/>
        <c:majorTickMark val="out"/>
        <c:minorTickMark val="none"/>
        <c:tickLblPos val="nextTo"/>
        <c:crossAx val="956822216"/>
        <c:crosses val="autoZero"/>
        <c:crossBetween val="between"/>
        <c:majorUnit val="0.30000000000000004"/>
        <c:minorUnit val="0.2"/>
      </c:valAx>
      <c:spPr>
        <a:noFill/>
        <a:ln>
          <a:noFill/>
        </a:ln>
        <a:effectLst/>
      </c:spPr>
    </c:plotArea>
    <c:legend>
      <c:legendPos val="b"/>
      <c:layout>
        <c:manualLayout>
          <c:xMode val="edge"/>
          <c:yMode val="edge"/>
          <c:x val="2.8037444770466179E-2"/>
          <c:y val="0.89716645776493031"/>
          <c:w val="0.72959227452820019"/>
          <c:h val="4.75009527845386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251582814747958"/>
        </c:manualLayout>
      </c:layout>
      <c:barChart>
        <c:barDir val="col"/>
        <c:grouping val="clustered"/>
        <c:varyColors val="0"/>
        <c:ser>
          <c:idx val="0"/>
          <c:order val="0"/>
          <c:tx>
            <c:strRef>
              <c:f>Sheet1!$B$1</c:f>
              <c:strCache>
                <c:ptCount val="1"/>
                <c:pt idx="0">
                  <c:v>ATTITUDE TRACKING - BENCHMARKING - OCTOBER 2020</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5"/>
                <c:pt idx="0">
                  <c:v>POVERTY PUTS CONSTANT PRESSURE ON THE PEOPLE AFFECTED BY IT </c:v>
                </c:pt>
                <c:pt idx="1">
                  <c:v>PEOPLE ARE OFTEN PUSHED INTO HOMELESSNESS BY CIRCUMSTANCES BEYOND THEIR CONTROL </c:v>
                </c:pt>
                <c:pt idx="2">
                  <c:v>HOMELESSNESS SHOULDN'T BE ACCEPTABLE IN A SOCIETY SUCH AS OURS</c:v>
                </c:pt>
                <c:pt idx="3">
                  <c:v>IF THERE IS HOMELESSNESS IN OUR SOCIETY, OUR COUNTRY HAS FAILED IN ITS RESPONSIBILITIES</c:v>
                </c:pt>
                <c:pt idx="4">
                  <c:v>HOMELESSNESS IS CAUSED BY SOCIETAL ISSUES AND SYSTEMS, NOT PERSONAL CHOICE </c:v>
                </c:pt>
              </c:strCache>
              <c:extLst/>
            </c:strRef>
          </c:cat>
          <c:val>
            <c:numRef>
              <c:f>Sheet1!$B$2:$B$24</c:f>
              <c:numCache>
                <c:formatCode>0%</c:formatCode>
                <c:ptCount val="5"/>
                <c:pt idx="0">
                  <c:v>0.75967029149346099</c:v>
                </c:pt>
                <c:pt idx="1">
                  <c:v>0.70296631781031904</c:v>
                </c:pt>
                <c:pt idx="2">
                  <c:v>0.69647076708629496</c:v>
                </c:pt>
                <c:pt idx="3">
                  <c:v>0.58438431806897895</c:v>
                </c:pt>
                <c:pt idx="4">
                  <c:v>0.46960350408114099</c:v>
                </c:pt>
              </c:numCache>
              <c:extLst/>
            </c:numRef>
          </c:val>
          <c:extLst>
            <c:ext xmlns:c16="http://schemas.microsoft.com/office/drawing/2014/chart" uri="{C3380CC4-5D6E-409C-BE32-E72D297353CC}">
              <c16:uniqueId val="{00000000-8B14-403A-8FF6-7BC68E90E3C3}"/>
            </c:ext>
          </c:extLst>
        </c:ser>
        <c:ser>
          <c:idx val="4"/>
          <c:order val="4"/>
          <c:tx>
            <c:strRef>
              <c:f>Sheet1!$F$1</c:f>
              <c:strCache>
                <c:ptCount val="1"/>
                <c:pt idx="0">
                  <c:v>ATTITUDES TRACKING DIP 2 - MAY 2021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5"/>
                <c:pt idx="0">
                  <c:v>POVERTY PUTS CONSTANT PRESSURE ON THE PEOPLE AFFECTED BY IT </c:v>
                </c:pt>
                <c:pt idx="1">
                  <c:v>PEOPLE ARE OFTEN PUSHED INTO HOMELESSNESS BY CIRCUMSTANCES BEYOND THEIR CONTROL </c:v>
                </c:pt>
                <c:pt idx="2">
                  <c:v>HOMELESSNESS SHOULDN'T BE ACCEPTABLE IN A SOCIETY SUCH AS OURS</c:v>
                </c:pt>
                <c:pt idx="3">
                  <c:v>IF THERE IS HOMELESSNESS IN OUR SOCIETY, OUR COUNTRY HAS FAILED IN ITS RESPONSIBILITIES</c:v>
                </c:pt>
                <c:pt idx="4">
                  <c:v>HOMELESSNESS IS CAUSED BY SOCIETAL ISSUES AND SYSTEMS, NOT PERSONAL CHOICE </c:v>
                </c:pt>
              </c:strCache>
              <c:extLst/>
            </c:strRef>
          </c:cat>
          <c:val>
            <c:numRef>
              <c:f>Sheet1!$F$2:$F$24</c:f>
              <c:numCache>
                <c:formatCode>0%</c:formatCode>
                <c:ptCount val="5"/>
                <c:pt idx="0">
                  <c:v>0.74898350291802296</c:v>
                </c:pt>
                <c:pt idx="1">
                  <c:v>0.72459615019152701</c:v>
                </c:pt>
                <c:pt idx="2">
                  <c:v>0.65637615755143797</c:v>
                </c:pt>
                <c:pt idx="3">
                  <c:v>0.59461737385602598</c:v>
                </c:pt>
                <c:pt idx="4">
                  <c:v>0.46650841154426198</c:v>
                </c:pt>
              </c:numCache>
              <c:extLst/>
            </c:numRef>
          </c:val>
          <c:extLst>
            <c:ext xmlns:c16="http://schemas.microsoft.com/office/drawing/2014/chart" uri="{C3380CC4-5D6E-409C-BE32-E72D297353CC}">
              <c16:uniqueId val="{00000001-7B45-4B07-A7F0-446DA5111A7C}"/>
            </c:ext>
          </c:extLst>
        </c:ser>
        <c:dLbls>
          <c:dLblPos val="outEnd"/>
          <c:showLegendKey val="0"/>
          <c:showVal val="1"/>
          <c:showCatName val="0"/>
          <c:showSerName val="0"/>
          <c:showPercent val="0"/>
          <c:showBubbleSize val="0"/>
        </c:dLbls>
        <c:gapWidth val="50"/>
        <c:overlap val="-5"/>
        <c:axId val="956822216"/>
        <c:axId val="9568209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Sheet1!$A$2:$A$24</c15:sqref>
                        </c15:formulaRef>
                      </c:ext>
                    </c:extLst>
                    <c:strCache>
                      <c:ptCount val="5"/>
                      <c:pt idx="0">
                        <c:v>POVERTY PUTS CONSTANT PRESSURE ON THE PEOPLE AFFECTED BY IT </c:v>
                      </c:pt>
                      <c:pt idx="1">
                        <c:v>PEOPLE ARE OFTEN PUSHED INTO HOMELESSNESS BY CIRCUMSTANCES BEYOND THEIR CONTROL </c:v>
                      </c:pt>
                      <c:pt idx="2">
                        <c:v>HOMELESSNESS SHOULDN'T BE ACCEPTABLE IN A SOCIETY SUCH AS OURS</c:v>
                      </c:pt>
                      <c:pt idx="3">
                        <c:v>IF THERE IS HOMELESSNESS IN OUR SOCIETY, OUR COUNTRY HAS FAILED IN ITS RESPONSIBILITIES</c:v>
                      </c:pt>
                      <c:pt idx="4">
                        <c:v>HOMELESSNESS IS CAUSED BY SOCIETAL ISSUES AND SYSTEMS, NOT PERSONAL CHOICE </c:v>
                      </c:pt>
                    </c:strCache>
                  </c:strRef>
                </c:cat>
                <c:val>
                  <c:numRef>
                    <c:extLst>
                      <c:ext uri="{02D57815-91ED-43cb-92C2-25804820EDAC}">
                        <c15:formulaRef>
                          <c15:sqref>Sheet1!$C$2:$C$24</c15:sqref>
                        </c15:formulaRef>
                      </c:ext>
                    </c:extLst>
                    <c:numCache>
                      <c:formatCode>0%</c:formatCode>
                      <c:ptCount val="5"/>
                      <c:pt idx="0">
                        <c:v>3.3806970624154699E-2</c:v>
                      </c:pt>
                      <c:pt idx="1">
                        <c:v>5.5437708904440698E-2</c:v>
                      </c:pt>
                      <c:pt idx="2">
                        <c:v>7.0301325498932699E-2</c:v>
                      </c:pt>
                      <c:pt idx="3">
                        <c:v>0.123426481664555</c:v>
                      </c:pt>
                      <c:pt idx="4">
                        <c:v>0.16668697016563699</c:v>
                      </c:pt>
                    </c:numCache>
                  </c:numRef>
                </c:val>
                <c:extLst>
                  <c:ext xmlns:c16="http://schemas.microsoft.com/office/drawing/2014/chart" uri="{C3380CC4-5D6E-409C-BE32-E72D297353CC}">
                    <c16:uniqueId val="{00000001-FF7C-4055-A1F5-259287B86E8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ATTITUDES TRACKING BENCHMARK DIP - ALL WHO RECALL HOMELESSNESS BUZZ</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5"/>
                      <c:pt idx="0">
                        <c:v>POVERTY PUTS CONSTANT PRESSURE ON THE PEOPLE AFFECTED BY IT </c:v>
                      </c:pt>
                      <c:pt idx="1">
                        <c:v>PEOPLE ARE OFTEN PUSHED INTO HOMELESSNESS BY CIRCUMSTANCES BEYOND THEIR CONTROL </c:v>
                      </c:pt>
                      <c:pt idx="2">
                        <c:v>HOMELESSNESS SHOULDN'T BE ACCEPTABLE IN A SOCIETY SUCH AS OURS</c:v>
                      </c:pt>
                      <c:pt idx="3">
                        <c:v>IF THERE IS HOMELESSNESS IN OUR SOCIETY, OUR COUNTRY HAS FAILED IN ITS RESPONSIBILITIES</c:v>
                      </c:pt>
                      <c:pt idx="4">
                        <c:v>HOMELESSNESS IS CAUSED BY SOCIETAL ISSUES AND SYSTEMS, NOT PERSONAL CHOICE </c:v>
                      </c:pt>
                    </c:strCache>
                  </c:strRef>
                </c:cat>
                <c:val>
                  <c:numRef>
                    <c:extLst xmlns:c15="http://schemas.microsoft.com/office/drawing/2012/chart">
                      <c:ext xmlns:c15="http://schemas.microsoft.com/office/drawing/2012/chart" uri="{02D57815-91ED-43cb-92C2-25804820EDAC}">
                        <c15:formulaRef>
                          <c15:sqref>Sheet1!$D$2:$D$24</c15:sqref>
                        </c15:formulaRef>
                      </c:ext>
                    </c:extLst>
                    <c:numCache>
                      <c:formatCode>0%</c:formatCode>
                      <c:ptCount val="5"/>
                      <c:pt idx="0">
                        <c:v>0.77160420335261004</c:v>
                      </c:pt>
                      <c:pt idx="1">
                        <c:v>0.76058026056428796</c:v>
                      </c:pt>
                      <c:pt idx="2">
                        <c:v>0.72670107210469703</c:v>
                      </c:pt>
                      <c:pt idx="3">
                        <c:v>0.66176876723846201</c:v>
                      </c:pt>
                      <c:pt idx="4">
                        <c:v>0.566273355893815</c:v>
                      </c:pt>
                    </c:numCache>
                  </c:numRef>
                </c:val>
                <c:extLst xmlns:c15="http://schemas.microsoft.com/office/drawing/2012/chart">
                  <c:ext xmlns:c16="http://schemas.microsoft.com/office/drawing/2014/chart" uri="{C3380CC4-5D6E-409C-BE32-E72D297353CC}">
                    <c16:uniqueId val="{00000001-E5FA-4C46-83BD-DC1A72CE44C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HFA PEAK - JULY 2020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5"/>
                      <c:pt idx="0">
                        <c:v>POVERTY PUTS CONSTANT PRESSURE ON THE PEOPLE AFFECTED BY IT </c:v>
                      </c:pt>
                      <c:pt idx="1">
                        <c:v>PEOPLE ARE OFTEN PUSHED INTO HOMELESSNESS BY CIRCUMSTANCES BEYOND THEIR CONTROL </c:v>
                      </c:pt>
                      <c:pt idx="2">
                        <c:v>HOMELESSNESS SHOULDN'T BE ACCEPTABLE IN A SOCIETY SUCH AS OURS</c:v>
                      </c:pt>
                      <c:pt idx="3">
                        <c:v>IF THERE IS HOMELESSNESS IN OUR SOCIETY, OUR COUNTRY HAS FAILED IN ITS RESPONSIBILITIES</c:v>
                      </c:pt>
                      <c:pt idx="4">
                        <c:v>HOMELESSNESS IS CAUSED BY SOCIETAL ISSUES AND SYSTEMS, NOT PERSONAL CHOICE </c:v>
                      </c:pt>
                    </c:strCache>
                  </c:strRef>
                </c:cat>
                <c:val>
                  <c:numRef>
                    <c:extLst xmlns:c15="http://schemas.microsoft.com/office/drawing/2012/chart">
                      <c:ext xmlns:c15="http://schemas.microsoft.com/office/drawing/2012/chart" uri="{02D57815-91ED-43cb-92C2-25804820EDAC}">
                        <c15:formulaRef>
                          <c15:sqref>Sheet1!$E$2:$E$24</c15:sqref>
                        </c15:formulaRef>
                      </c:ext>
                    </c:extLst>
                    <c:numCache>
                      <c:formatCode>General</c:formatCode>
                      <c:ptCount val="5"/>
                      <c:pt idx="2" formatCode="0%">
                        <c:v>0.69055548686915502</c:v>
                      </c:pt>
                    </c:numCache>
                  </c:numRef>
                </c:val>
                <c:extLst xmlns:c15="http://schemas.microsoft.com/office/drawing/2012/chart">
                  <c:ext xmlns:c16="http://schemas.microsoft.com/office/drawing/2014/chart" uri="{C3380CC4-5D6E-409C-BE32-E72D297353CC}">
                    <c16:uniqueId val="{00000002-E5FA-4C46-83BD-DC1A72CE44C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ATTITUDES TRACKING DIP 2 - MAY 2021- ALL WHO RECALL HOMELESSNESS BUZZ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Sheet1!$A$2:$A$24</c15:sqref>
                        </c15:formulaRef>
                      </c:ext>
                    </c:extLst>
                    <c:strCache>
                      <c:ptCount val="5"/>
                      <c:pt idx="0">
                        <c:v>POVERTY PUTS CONSTANT PRESSURE ON THE PEOPLE AFFECTED BY IT </c:v>
                      </c:pt>
                      <c:pt idx="1">
                        <c:v>PEOPLE ARE OFTEN PUSHED INTO HOMELESSNESS BY CIRCUMSTANCES BEYOND THEIR CONTROL </c:v>
                      </c:pt>
                      <c:pt idx="2">
                        <c:v>HOMELESSNESS SHOULDN'T BE ACCEPTABLE IN A SOCIETY SUCH AS OURS</c:v>
                      </c:pt>
                      <c:pt idx="3">
                        <c:v>IF THERE IS HOMELESSNESS IN OUR SOCIETY, OUR COUNTRY HAS FAILED IN ITS RESPONSIBILITIES</c:v>
                      </c:pt>
                      <c:pt idx="4">
                        <c:v>HOMELESSNESS IS CAUSED BY SOCIETAL ISSUES AND SYSTEMS, NOT PERSONAL CHOICE </c:v>
                      </c:pt>
                    </c:strCache>
                  </c:strRef>
                </c:cat>
                <c:val>
                  <c:numRef>
                    <c:extLst xmlns:c15="http://schemas.microsoft.com/office/drawing/2012/chart">
                      <c:ext xmlns:c15="http://schemas.microsoft.com/office/drawing/2012/chart" uri="{02D57815-91ED-43cb-92C2-25804820EDAC}">
                        <c15:formulaRef>
                          <c15:sqref>Sheet1!$G$2:$G$24</c15:sqref>
                        </c15:formulaRef>
                      </c:ext>
                    </c:extLst>
                    <c:numCache>
                      <c:formatCode>0%</c:formatCode>
                      <c:ptCount val="5"/>
                      <c:pt idx="0">
                        <c:v>0.79372150448426904</c:v>
                      </c:pt>
                      <c:pt idx="1">
                        <c:v>0.77274580127467996</c:v>
                      </c:pt>
                      <c:pt idx="2">
                        <c:v>0.74700445997241105</c:v>
                      </c:pt>
                      <c:pt idx="3">
                        <c:v>0.70991879977285999</c:v>
                      </c:pt>
                      <c:pt idx="4">
                        <c:v>0.46650841154426198</c:v>
                      </c:pt>
                    </c:numCache>
                  </c:numRef>
                </c:val>
                <c:extLst xmlns:c15="http://schemas.microsoft.com/office/drawing/2012/chart">
                  <c:ext xmlns:c16="http://schemas.microsoft.com/office/drawing/2014/chart" uri="{C3380CC4-5D6E-409C-BE32-E72D297353CC}">
                    <c16:uniqueId val="{00000002-7B45-4B07-A7F0-446DA5111A7C}"/>
                  </c:ext>
                </c:extLst>
              </c15:ser>
            </c15:filteredBarSeries>
          </c:ext>
        </c:extLst>
      </c:barChart>
      <c:catAx>
        <c:axId val="956822216"/>
        <c:scaling>
          <c:orientation val="minMax"/>
        </c:scaling>
        <c:delete val="0"/>
        <c:axPos val="b"/>
        <c:numFmt formatCode="General" sourceLinked="1"/>
        <c:majorTickMark val="out"/>
        <c:minorTickMark val="none"/>
        <c:tickLblPos val="nextTo"/>
        <c:spPr>
          <a:noFill/>
          <a:ln w="12700" cap="flat" cmpd="sng" algn="ctr">
            <a:noFill/>
            <a:round/>
          </a:ln>
          <a:effectLst/>
        </c:spPr>
        <c:txPr>
          <a:bodyPr rot="-60000000" spcFirstLastPara="1" vertOverflow="ellipsis" vert="horz" wrap="square" anchor="ctr" anchorCtr="1"/>
          <a:lstStyle/>
          <a:p>
            <a:pPr>
              <a:defRPr sz="11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1"/>
        <c:axPos val="l"/>
        <c:numFmt formatCode="0%" sourceLinked="1"/>
        <c:majorTickMark val="out"/>
        <c:minorTickMark val="none"/>
        <c:tickLblPos val="nextTo"/>
        <c:crossAx val="956822216"/>
        <c:crosses val="autoZero"/>
        <c:crossBetween val="between"/>
        <c:majorUnit val="0.30000000000000004"/>
        <c:minorUnit val="0.2"/>
      </c:valAx>
      <c:spPr>
        <a:noFill/>
        <a:ln>
          <a:noFill/>
        </a:ln>
        <a:effectLst/>
      </c:spPr>
    </c:plotArea>
    <c:legend>
      <c:legendPos val="b"/>
      <c:layout>
        <c:manualLayout>
          <c:xMode val="edge"/>
          <c:yMode val="edge"/>
          <c:x val="2.8037444770466179E-2"/>
          <c:y val="0.89716645776493031"/>
          <c:w val="0.72959227452820019"/>
          <c:h val="4.75009527845386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251582814747958"/>
        </c:manualLayout>
      </c:layout>
      <c:barChart>
        <c:barDir val="col"/>
        <c:grouping val="clustered"/>
        <c:varyColors val="0"/>
        <c:ser>
          <c:idx val="0"/>
          <c:order val="0"/>
          <c:tx>
            <c:strRef>
              <c:f>Sheet1!$B$1</c:f>
              <c:strCache>
                <c:ptCount val="1"/>
                <c:pt idx="0">
                  <c:v>ATTITUDE TRACKING - BENCHMARKING - OCTOBER 2020</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(Sheet1!$A$2,Sheet1!$A$6,Sheet1!$A$8,Sheet1!$A$15,Sheet1!$A$18,Sheet1!$A$20)</c:f>
              <c:strCache>
                <c:ptCount val="2"/>
                <c:pt idx="0">
                  <c:v>PEOPLE WHO ARE HOMELESS ARE OFTEN RESPONSIBLE FOR THEIR OWN SITUATION</c:v>
                </c:pt>
                <c:pt idx="1">
                  <c:v>I FEEL A PERSONAL RESPONSIBILITY TO HELP PEOPLE WHO ARE EXPERIENCING HOMELESSNESS </c:v>
                </c:pt>
              </c:strCache>
              <c:extLst/>
            </c:strRef>
          </c:cat>
          <c:val>
            <c:numRef>
              <c:f>(Sheet1!$B$2,Sheet1!$B$6,Sheet1!$B$8,Sheet1!$B$15,Sheet1!$B$18,Sheet1!$B$20)</c:f>
              <c:numCache>
                <c:formatCode>0%</c:formatCode>
                <c:ptCount val="2"/>
                <c:pt idx="0">
                  <c:v>0.36503041987346402</c:v>
                </c:pt>
                <c:pt idx="1">
                  <c:v>0.33774580618650102</c:v>
                </c:pt>
              </c:numCache>
              <c:extLst/>
            </c:numRef>
          </c:val>
          <c:extLst>
            <c:ext xmlns:c16="http://schemas.microsoft.com/office/drawing/2014/chart" uri="{C3380CC4-5D6E-409C-BE32-E72D297353CC}">
              <c16:uniqueId val="{00000000-8B14-403A-8FF6-7BC68E90E3C3}"/>
            </c:ext>
          </c:extLst>
        </c:ser>
        <c:ser>
          <c:idx val="4"/>
          <c:order val="4"/>
          <c:tx>
            <c:strRef>
              <c:f>Sheet1!$F$1</c:f>
              <c:strCache>
                <c:ptCount val="1"/>
                <c:pt idx="0">
                  <c:v>ATTITUDES TRACKING DIP 2 - MAY 2021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(Sheet1!$A$2,Sheet1!$A$6,Sheet1!$A$8,Sheet1!$A$15,Sheet1!$A$18,Sheet1!$A$20)</c:f>
              <c:strCache>
                <c:ptCount val="2"/>
                <c:pt idx="0">
                  <c:v>PEOPLE WHO ARE HOMELESS ARE OFTEN RESPONSIBLE FOR THEIR OWN SITUATION</c:v>
                </c:pt>
                <c:pt idx="1">
                  <c:v>I FEEL A PERSONAL RESPONSIBILITY TO HELP PEOPLE WHO ARE EXPERIENCING HOMELESSNESS </c:v>
                </c:pt>
              </c:strCache>
              <c:extLst/>
            </c:strRef>
          </c:cat>
          <c:val>
            <c:numRef>
              <c:f>(Sheet1!$F$2,Sheet1!$F$6,Sheet1!$F$8,Sheet1!$F$15,Sheet1!$F$18,Sheet1!$F$20)</c:f>
              <c:numCache>
                <c:formatCode>0%</c:formatCode>
                <c:ptCount val="2"/>
                <c:pt idx="0">
                  <c:v>0.41323160073912801</c:v>
                </c:pt>
                <c:pt idx="1">
                  <c:v>0.42057843167665798</c:v>
                </c:pt>
              </c:numCache>
              <c:extLst/>
            </c:numRef>
          </c:val>
          <c:extLst>
            <c:ext xmlns:c16="http://schemas.microsoft.com/office/drawing/2014/chart" uri="{C3380CC4-5D6E-409C-BE32-E72D297353CC}">
              <c16:uniqueId val="{00000001-7B45-4B07-A7F0-446DA5111A7C}"/>
            </c:ext>
          </c:extLst>
        </c:ser>
        <c:dLbls>
          <c:dLblPos val="outEnd"/>
          <c:showLegendKey val="0"/>
          <c:showVal val="1"/>
          <c:showCatName val="0"/>
          <c:showSerName val="0"/>
          <c:showPercent val="0"/>
          <c:showBubbleSize val="0"/>
        </c:dLbls>
        <c:gapWidth val="50"/>
        <c:overlap val="-5"/>
        <c:axId val="956822216"/>
        <c:axId val="9568209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(Sheet1!$A$2,Sheet1!$A$6,Sheet1!$A$8,Sheet1!$A$15,Sheet1!$A$18,Sheet1!$A$20)</c15:sqref>
                        </c15:formulaRef>
                      </c:ext>
                    </c:extLst>
                    <c:strCache>
                      <c:ptCount val="2"/>
                      <c:pt idx="0">
                        <c:v>PEOPLE WHO ARE HOMELESS ARE OFTEN RESPONSIBLE FOR THEIR OWN SITUATION</c:v>
                      </c:pt>
                      <c:pt idx="1">
                        <c:v>I FEEL A PERSONAL RESPONSIBILITY TO HELP PEOPLE WHO ARE EXPERIENCING HOMELESSNESS </c:v>
                      </c:pt>
                    </c:strCache>
                  </c:strRef>
                </c:cat>
                <c:val>
                  <c:numRef>
                    <c:extLst>
                      <c:ext uri="{02D57815-91ED-43cb-92C2-25804820EDAC}">
                        <c15:formulaRef>
                          <c15:sqref>(Sheet1!$C$2,Sheet1!$C$6,Sheet1!$C$8,Sheet1!$C$15,Sheet1!$C$18,Sheet1!$C$20)</c15:sqref>
                        </c15:formulaRef>
                      </c:ext>
                    </c:extLst>
                    <c:numCache>
                      <c:formatCode>0%</c:formatCode>
                      <c:ptCount val="2"/>
                      <c:pt idx="0">
                        <c:v>0.26834124442596002</c:v>
                      </c:pt>
                      <c:pt idx="1">
                        <c:v>0.24564783037811999</c:v>
                      </c:pt>
                    </c:numCache>
                  </c:numRef>
                </c:val>
                <c:extLst>
                  <c:ext xmlns:c16="http://schemas.microsoft.com/office/drawing/2014/chart" uri="{C3380CC4-5D6E-409C-BE32-E72D297353CC}">
                    <c16:uniqueId val="{00000001-FF7C-4055-A1F5-259287B86E8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ATTITUDES TRACKING BENCHMARK DIP - ALL WHO RECALL HOMELESSNESS BUZZ</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(Sheet1!$A$2,Sheet1!$A$6,Sheet1!$A$8,Sheet1!$A$15,Sheet1!$A$18,Sheet1!$A$20)</c15:sqref>
                        </c15:formulaRef>
                      </c:ext>
                    </c:extLst>
                    <c:strCache>
                      <c:ptCount val="2"/>
                      <c:pt idx="0">
                        <c:v>PEOPLE WHO ARE HOMELESS ARE OFTEN RESPONSIBLE FOR THEIR OWN SITUATION</c:v>
                      </c:pt>
                      <c:pt idx="1">
                        <c:v>I FEEL A PERSONAL RESPONSIBILITY TO HELP PEOPLE WHO ARE EXPERIENCING HOMELESSNESS </c:v>
                      </c:pt>
                    </c:strCache>
                  </c:strRef>
                </c:cat>
                <c:val>
                  <c:numRef>
                    <c:extLst xmlns:c15="http://schemas.microsoft.com/office/drawing/2012/chart">
                      <c:ext xmlns:c15="http://schemas.microsoft.com/office/drawing/2012/chart" uri="{02D57815-91ED-43cb-92C2-25804820EDAC}">
                        <c15:formulaRef>
                          <c15:sqref>(Sheet1!$D$2,Sheet1!$D$6,Sheet1!$D$8,Sheet1!$D$15,Sheet1!$D$18,Sheet1!$D$20)</c15:sqref>
                        </c15:formulaRef>
                      </c:ext>
                    </c:extLst>
                    <c:numCache>
                      <c:formatCode>0%</c:formatCode>
                      <c:ptCount val="2"/>
                      <c:pt idx="0">
                        <c:v>0.36405070912651499</c:v>
                      </c:pt>
                      <c:pt idx="1">
                        <c:v>0.44285613866508</c:v>
                      </c:pt>
                    </c:numCache>
                  </c:numRef>
                </c:val>
                <c:extLst xmlns:c15="http://schemas.microsoft.com/office/drawing/2012/chart">
                  <c:ext xmlns:c16="http://schemas.microsoft.com/office/drawing/2014/chart" uri="{C3380CC4-5D6E-409C-BE32-E72D297353CC}">
                    <c16:uniqueId val="{00000001-E5FA-4C46-83BD-DC1A72CE44C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HFA PEAK - JULY 2020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(Sheet1!$A$2,Sheet1!$A$6,Sheet1!$A$8,Sheet1!$A$15,Sheet1!$A$18,Sheet1!$A$20)</c15:sqref>
                        </c15:formulaRef>
                      </c:ext>
                    </c:extLst>
                    <c:strCache>
                      <c:ptCount val="2"/>
                      <c:pt idx="0">
                        <c:v>PEOPLE WHO ARE HOMELESS ARE OFTEN RESPONSIBLE FOR THEIR OWN SITUATION</c:v>
                      </c:pt>
                      <c:pt idx="1">
                        <c:v>I FEEL A PERSONAL RESPONSIBILITY TO HELP PEOPLE WHO ARE EXPERIENCING HOMELESSNESS </c:v>
                      </c:pt>
                    </c:strCache>
                  </c:strRef>
                </c:cat>
                <c:val>
                  <c:numRef>
                    <c:extLst xmlns:c15="http://schemas.microsoft.com/office/drawing/2012/chart">
                      <c:ext xmlns:c15="http://schemas.microsoft.com/office/drawing/2012/chart" uri="{02D57815-91ED-43cb-92C2-25804820EDAC}">
                        <c15:formulaRef>
                          <c15:sqref>(Sheet1!$E$2,Sheet1!$E$6,Sheet1!$E$8,Sheet1!$E$15,Sheet1!$E$18,Sheet1!$E$20)</c15:sqref>
                        </c15:formulaRef>
                      </c:ext>
                    </c:extLst>
                    <c:numCache>
                      <c:formatCode>0%</c:formatCode>
                      <c:ptCount val="2"/>
                      <c:pt idx="0">
                        <c:v>0.33390475306317602</c:v>
                      </c:pt>
                      <c:pt idx="1">
                        <c:v>0.376640427427823</c:v>
                      </c:pt>
                    </c:numCache>
                  </c:numRef>
                </c:val>
                <c:extLst xmlns:c15="http://schemas.microsoft.com/office/drawing/2012/chart">
                  <c:ext xmlns:c16="http://schemas.microsoft.com/office/drawing/2014/chart" uri="{C3380CC4-5D6E-409C-BE32-E72D297353CC}">
                    <c16:uniqueId val="{00000002-E5FA-4C46-83BD-DC1A72CE44C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ATTITUDES TRACKING DIP 2 - MAY 2021- ALL WHO RECALL HOMELESSNESS BUZZ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(Sheet1!$A$2,Sheet1!$A$6,Sheet1!$A$8,Sheet1!$A$15,Sheet1!$A$18,Sheet1!$A$20)</c15:sqref>
                        </c15:formulaRef>
                      </c:ext>
                    </c:extLst>
                    <c:strCache>
                      <c:ptCount val="2"/>
                      <c:pt idx="0">
                        <c:v>PEOPLE WHO ARE HOMELESS ARE OFTEN RESPONSIBLE FOR THEIR OWN SITUATION</c:v>
                      </c:pt>
                      <c:pt idx="1">
                        <c:v>I FEEL A PERSONAL RESPONSIBILITY TO HELP PEOPLE WHO ARE EXPERIENCING HOMELESSNESS </c:v>
                      </c:pt>
                    </c:strCache>
                  </c:strRef>
                </c:cat>
                <c:val>
                  <c:numRef>
                    <c:extLst xmlns:c15="http://schemas.microsoft.com/office/drawing/2012/chart">
                      <c:ext xmlns:c15="http://schemas.microsoft.com/office/drawing/2012/chart" uri="{02D57815-91ED-43cb-92C2-25804820EDAC}">
                        <c15:formulaRef>
                          <c15:sqref>(Sheet1!$G$2,Sheet1!$G$6,Sheet1!$G$8,Sheet1!$G$15,Sheet1!$G$18,Sheet1!$G$20)</c15:sqref>
                        </c15:formulaRef>
                      </c:ext>
                    </c:extLst>
                    <c:numCache>
                      <c:formatCode>0%</c:formatCode>
                      <c:ptCount val="2"/>
                      <c:pt idx="0">
                        <c:v>0.45214525086716301</c:v>
                      </c:pt>
                      <c:pt idx="1">
                        <c:v>0.61725908382297201</c:v>
                      </c:pt>
                    </c:numCache>
                  </c:numRef>
                </c:val>
                <c:extLst xmlns:c15="http://schemas.microsoft.com/office/drawing/2012/chart">
                  <c:ext xmlns:c16="http://schemas.microsoft.com/office/drawing/2014/chart" uri="{C3380CC4-5D6E-409C-BE32-E72D297353CC}">
                    <c16:uniqueId val="{00000002-7B45-4B07-A7F0-446DA5111A7C}"/>
                  </c:ext>
                </c:extLst>
              </c15:ser>
            </c15:filteredBarSeries>
          </c:ext>
        </c:extLst>
      </c:barChart>
      <c:catAx>
        <c:axId val="956822216"/>
        <c:scaling>
          <c:orientation val="minMax"/>
        </c:scaling>
        <c:delete val="0"/>
        <c:axPos val="b"/>
        <c:numFmt formatCode="General" sourceLinked="1"/>
        <c:majorTickMark val="out"/>
        <c:minorTickMark val="none"/>
        <c:tickLblPos val="nextTo"/>
        <c:spPr>
          <a:noFill/>
          <a:ln w="12700" cap="flat" cmpd="sng" algn="ctr">
            <a:noFill/>
            <a:round/>
          </a:ln>
          <a:effectLst/>
        </c:spPr>
        <c:txPr>
          <a:bodyPr rot="-60000000" spcFirstLastPara="1" vertOverflow="ellipsis" vert="horz" wrap="square" anchor="ctr" anchorCtr="1"/>
          <a:lstStyle/>
          <a:p>
            <a:pPr>
              <a:defRPr sz="11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1"/>
        <c:axPos val="l"/>
        <c:numFmt formatCode="0%" sourceLinked="1"/>
        <c:majorTickMark val="out"/>
        <c:minorTickMark val="none"/>
        <c:tickLblPos val="nextTo"/>
        <c:crossAx val="956822216"/>
        <c:crosses val="autoZero"/>
        <c:crossBetween val="between"/>
        <c:majorUnit val="0.30000000000000004"/>
        <c:minorUnit val="0.2"/>
      </c:valAx>
      <c:spPr>
        <a:noFill/>
        <a:ln>
          <a:noFill/>
        </a:ln>
        <a:effectLst/>
      </c:spPr>
    </c:plotArea>
    <c:legend>
      <c:legendPos val="b"/>
      <c:layout>
        <c:manualLayout>
          <c:xMode val="edge"/>
          <c:yMode val="edge"/>
          <c:x val="2.8037444770466179E-2"/>
          <c:y val="0.89716645776493031"/>
          <c:w val="0.96555935357806055"/>
          <c:h val="4.75009527845386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49958399924959535"/>
        </c:manualLayout>
      </c:layout>
      <c:barChart>
        <c:barDir val="col"/>
        <c:grouping val="clustered"/>
        <c:varyColors val="0"/>
        <c:ser>
          <c:idx val="0"/>
          <c:order val="0"/>
          <c:tx>
            <c:strRef>
              <c:f>Sheet1!$B$1</c:f>
              <c:strCache>
                <c:ptCount val="1"/>
                <c:pt idx="0">
                  <c:v>ATTITUDES BENCHMARKING - NOVEMBER 2020 </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9"/>
                <c:pt idx="0">
                  <c:v>TOTAL SAMPLE</c:v>
                </c:pt>
                <c:pt idx="2">
                  <c:v>18-29YO</c:v>
                </c:pt>
                <c:pt idx="3">
                  <c:v>30-44YO</c:v>
                </c:pt>
                <c:pt idx="4">
                  <c:v>45-59YO</c:v>
                </c:pt>
                <c:pt idx="5">
                  <c:v>60+YO</c:v>
                </c:pt>
                <c:pt idx="7">
                  <c:v>WOMEN</c:v>
                </c:pt>
                <c:pt idx="8">
                  <c:v>MEN</c:v>
                </c:pt>
              </c:strCache>
            </c:strRef>
          </c:cat>
          <c:val>
            <c:numRef>
              <c:f>Sheet1!$B$2:$B$18</c:f>
              <c:numCache>
                <c:formatCode>General</c:formatCode>
                <c:ptCount val="9"/>
                <c:pt idx="0" formatCode="0%">
                  <c:v>0.09</c:v>
                </c:pt>
                <c:pt idx="2" formatCode="0%">
                  <c:v>0.06</c:v>
                </c:pt>
                <c:pt idx="3" formatCode="0%">
                  <c:v>0.14000000000000001</c:v>
                </c:pt>
                <c:pt idx="4" formatCode="0%">
                  <c:v>0.13</c:v>
                </c:pt>
                <c:pt idx="5" formatCode="0%">
                  <c:v>0.04</c:v>
                </c:pt>
                <c:pt idx="7" formatCode="0%">
                  <c:v>0.09</c:v>
                </c:pt>
                <c:pt idx="8" formatCode="0%">
                  <c:v>0.1</c:v>
                </c:pt>
              </c:numCache>
            </c:numRef>
          </c:val>
          <c:extLst>
            <c:ext xmlns:c16="http://schemas.microsoft.com/office/drawing/2014/chart" uri="{C3380CC4-5D6E-409C-BE32-E72D297353CC}">
              <c16:uniqueId val="{00000000-565F-4BE7-B20F-A86CB3B700AF}"/>
            </c:ext>
          </c:extLst>
        </c:ser>
        <c:ser>
          <c:idx val="1"/>
          <c:order val="1"/>
          <c:tx>
            <c:strRef>
              <c:f>Sheet1!$C$1</c:f>
              <c:strCache>
                <c:ptCount val="1"/>
                <c:pt idx="0">
                  <c:v>ATTITUDES TRACKING DIP 2- MAY 2021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9"/>
                <c:pt idx="0">
                  <c:v>TOTAL SAMPLE</c:v>
                </c:pt>
                <c:pt idx="2">
                  <c:v>18-29YO</c:v>
                </c:pt>
                <c:pt idx="3">
                  <c:v>30-44YO</c:v>
                </c:pt>
                <c:pt idx="4">
                  <c:v>45-59YO</c:v>
                </c:pt>
                <c:pt idx="5">
                  <c:v>60+YO</c:v>
                </c:pt>
                <c:pt idx="7">
                  <c:v>WOMEN</c:v>
                </c:pt>
                <c:pt idx="8">
                  <c:v>MEN</c:v>
                </c:pt>
              </c:strCache>
            </c:strRef>
          </c:cat>
          <c:val>
            <c:numRef>
              <c:f>Sheet1!$C$2:$C$18</c:f>
              <c:numCache>
                <c:formatCode>General</c:formatCode>
                <c:ptCount val="9"/>
                <c:pt idx="0" formatCode="0%">
                  <c:v>8.7176479462191203E-2</c:v>
                </c:pt>
                <c:pt idx="2" formatCode="0%">
                  <c:v>0.13494671558862101</c:v>
                </c:pt>
                <c:pt idx="3" formatCode="0%">
                  <c:v>9.4263453064419897E-2</c:v>
                </c:pt>
                <c:pt idx="4" formatCode="0%">
                  <c:v>7.2237255126003E-2</c:v>
                </c:pt>
                <c:pt idx="5" formatCode="0%">
                  <c:v>5.1508146328338097E-2</c:v>
                </c:pt>
                <c:pt idx="7" formatCode="0%">
                  <c:v>9.2977670934506595E-2</c:v>
                </c:pt>
                <c:pt idx="8" formatCode="0%">
                  <c:v>8.1602790349764004E-2</c:v>
                </c:pt>
              </c:numCache>
            </c:numRef>
          </c:val>
          <c:extLst>
            <c:ext xmlns:c16="http://schemas.microsoft.com/office/drawing/2014/chart" uri="{C3380CC4-5D6E-409C-BE32-E72D297353CC}">
              <c16:uniqueId val="{00000001-7D03-451E-B301-1E4E522F191B}"/>
            </c:ext>
          </c:extLst>
        </c:ser>
        <c:dLbls>
          <c:showLegendKey val="0"/>
          <c:showVal val="0"/>
          <c:showCatName val="0"/>
          <c:showSerName val="0"/>
          <c:showPercent val="0"/>
          <c:showBubbleSize val="0"/>
        </c:dLbls>
        <c:gapWidth val="1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1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0.60000000000000009"/>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r"/>
      <c:layout>
        <c:manualLayout>
          <c:xMode val="edge"/>
          <c:yMode val="edge"/>
          <c:x val="7.2949134527591303E-2"/>
          <c:y val="0.93802940791499756"/>
          <c:w val="0.85136065418348184"/>
          <c:h val="5.490468115103831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52206533661633"/>
          <c:y val="3.8305118926246683E-2"/>
          <c:w val="0.79799639572126413"/>
          <c:h val="0.77518529563154048"/>
        </c:manualLayout>
      </c:layout>
      <c:barChart>
        <c:barDir val="col"/>
        <c:grouping val="stacked"/>
        <c:varyColors val="0"/>
        <c:ser>
          <c:idx val="0"/>
          <c:order val="0"/>
          <c:tx>
            <c:strRef>
              <c:f>Sheet1!$A$2</c:f>
              <c:strCache>
                <c:ptCount val="1"/>
                <c:pt idx="0">
                  <c:v>THIS PROBLEM WILL ALWAYS EXIST IN OUR SOCIETY, NO MATTER WHAT WE DO</c:v>
                </c:pt>
              </c:strCache>
            </c:strRef>
          </c:tx>
          <c:spPr>
            <a:solidFill>
              <a:schemeClr val="bg1"/>
            </a:solidFill>
            <a:ln>
              <a:noFill/>
            </a:ln>
            <a:effectLst/>
          </c:spPr>
          <c:invertIfNegative val="0"/>
          <c:dPt>
            <c:idx val="4"/>
            <c:invertIfNegative val="0"/>
            <c:bubble3D val="0"/>
            <c:spPr>
              <a:solidFill>
                <a:schemeClr val="bg1"/>
              </a:solidFill>
              <a:ln>
                <a:noFill/>
              </a:ln>
              <a:effectLst/>
            </c:spPr>
            <c:extLst>
              <c:ext xmlns:c16="http://schemas.microsoft.com/office/drawing/2014/chart" uri="{C3380CC4-5D6E-409C-BE32-E72D297353CC}">
                <c16:uniqueId val="{00000001-679A-4D40-8B19-4D2E7437A6E1}"/>
              </c:ext>
            </c:extLst>
          </c:dPt>
          <c:dPt>
            <c:idx val="5"/>
            <c:invertIfNegative val="0"/>
            <c:bubble3D val="0"/>
            <c:spPr>
              <a:solidFill>
                <a:schemeClr val="bg1"/>
              </a:solidFill>
              <a:ln>
                <a:noFill/>
              </a:ln>
              <a:effectLst/>
            </c:spPr>
            <c:extLst>
              <c:ext xmlns:c16="http://schemas.microsoft.com/office/drawing/2014/chart" uri="{C3380CC4-5D6E-409C-BE32-E72D297353CC}">
                <c16:uniqueId val="{00000003-679A-4D40-8B19-4D2E7437A6E1}"/>
              </c:ext>
            </c:extLst>
          </c:dPt>
          <c:dPt>
            <c:idx val="6"/>
            <c:invertIfNegative val="0"/>
            <c:bubble3D val="0"/>
            <c:spPr>
              <a:solidFill>
                <a:schemeClr val="bg1"/>
              </a:solidFill>
              <a:ln>
                <a:noFill/>
              </a:ln>
              <a:effectLst/>
            </c:spPr>
            <c:extLst>
              <c:ext xmlns:c16="http://schemas.microsoft.com/office/drawing/2014/chart" uri="{C3380CC4-5D6E-409C-BE32-E72D297353CC}">
                <c16:uniqueId val="{00000005-679A-4D40-8B19-4D2E7437A6E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CANCER</c:v>
                </c:pt>
                <c:pt idx="1">
                  <c:v>RACISM</c:v>
                </c:pt>
                <c:pt idx="2">
                  <c:v>MENTAL HEALTH STIGMA &amp; DISCRIMINATION</c:v>
                </c:pt>
                <c:pt idx="3">
                  <c:v>ANIMAL CRUELTY &amp; NEGLECT</c:v>
                </c:pt>
                <c:pt idx="4">
                  <c:v>HOMELESSNESS</c:v>
                </c:pt>
                <c:pt idx="5">
                  <c:v>CHILD POVERTY</c:v>
                </c:pt>
                <c:pt idx="6">
                  <c:v>CLIMATE CHANGE</c:v>
                </c:pt>
                <c:pt idx="7">
                  <c:v>COVID-19</c:v>
                </c:pt>
              </c:strCache>
            </c:strRef>
          </c:cat>
          <c:val>
            <c:numRef>
              <c:f>Sheet1!$B$2:$I$2</c:f>
              <c:numCache>
                <c:formatCode>0%</c:formatCode>
                <c:ptCount val="8"/>
                <c:pt idx="0">
                  <c:v>0.41071698618137698</c:v>
                </c:pt>
                <c:pt idx="1">
                  <c:v>0.33061424840947501</c:v>
                </c:pt>
                <c:pt idx="2">
                  <c:v>0.33648191019685503</c:v>
                </c:pt>
                <c:pt idx="3">
                  <c:v>0.28701627646202099</c:v>
                </c:pt>
                <c:pt idx="4">
                  <c:v>0.29095155779214199</c:v>
                </c:pt>
                <c:pt idx="5">
                  <c:v>0.25364503380745501</c:v>
                </c:pt>
                <c:pt idx="6">
                  <c:v>0.23577629365264199</c:v>
                </c:pt>
                <c:pt idx="7">
                  <c:v>0.234177260915371</c:v>
                </c:pt>
              </c:numCache>
            </c:numRef>
          </c:val>
          <c:extLst>
            <c:ext xmlns:c16="http://schemas.microsoft.com/office/drawing/2014/chart" uri="{C3380CC4-5D6E-409C-BE32-E72D297353CC}">
              <c16:uniqueId val="{00000002-3ED1-41C4-B50A-8D1AD00DD097}"/>
            </c:ext>
          </c:extLst>
        </c:ser>
        <c:ser>
          <c:idx val="1"/>
          <c:order val="1"/>
          <c:tx>
            <c:strRef>
              <c:f>Sheet1!$A$3</c:f>
              <c:strCache>
                <c:ptCount val="1"/>
                <c:pt idx="0">
                  <c:v>THE GOVERNMENT ARE BEST PLACED TO ERADICATE THIS PROBLEM</c:v>
                </c:pt>
              </c:strCache>
            </c:strRef>
          </c:tx>
          <c:spPr>
            <a:solidFill>
              <a:schemeClr val="bg1">
                <a:lumMod val="75000"/>
              </a:schemeClr>
            </a:solidFill>
            <a:ln>
              <a:noFill/>
            </a:ln>
            <a:effectLst/>
          </c:spPr>
          <c:invertIfNegative val="0"/>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13-3ED1-41C4-B50A-8D1AD00DD09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CANCER</c:v>
                </c:pt>
                <c:pt idx="1">
                  <c:v>RACISM</c:v>
                </c:pt>
                <c:pt idx="2">
                  <c:v>MENTAL HEALTH STIGMA &amp; DISCRIMINATION</c:v>
                </c:pt>
                <c:pt idx="3">
                  <c:v>ANIMAL CRUELTY &amp; NEGLECT</c:v>
                </c:pt>
                <c:pt idx="4">
                  <c:v>HOMELESSNESS</c:v>
                </c:pt>
                <c:pt idx="5">
                  <c:v>CHILD POVERTY</c:v>
                </c:pt>
                <c:pt idx="6">
                  <c:v>CLIMATE CHANGE</c:v>
                </c:pt>
                <c:pt idx="7">
                  <c:v>COVID-19</c:v>
                </c:pt>
              </c:strCache>
            </c:strRef>
          </c:cat>
          <c:val>
            <c:numRef>
              <c:f>Sheet1!$B$3:$I$3</c:f>
              <c:numCache>
                <c:formatCode>0%</c:formatCode>
                <c:ptCount val="8"/>
                <c:pt idx="0">
                  <c:v>0.17652195225162101</c:v>
                </c:pt>
                <c:pt idx="1">
                  <c:v>0.172010742543974</c:v>
                </c:pt>
                <c:pt idx="2">
                  <c:v>0.17402456145438699</c:v>
                </c:pt>
                <c:pt idx="3">
                  <c:v>0.140515161675798</c:v>
                </c:pt>
                <c:pt idx="4">
                  <c:v>0.32664555227002201</c:v>
                </c:pt>
                <c:pt idx="5">
                  <c:v>0.29229769394890198</c:v>
                </c:pt>
                <c:pt idx="6">
                  <c:v>0.281410467476293</c:v>
                </c:pt>
                <c:pt idx="7">
                  <c:v>0.281420798200264</c:v>
                </c:pt>
              </c:numCache>
            </c:numRef>
          </c:val>
          <c:extLst>
            <c:ext xmlns:c16="http://schemas.microsoft.com/office/drawing/2014/chart" uri="{C3380CC4-5D6E-409C-BE32-E72D297353CC}">
              <c16:uniqueId val="{00000005-3ED1-41C4-B50A-8D1AD00DD097}"/>
            </c:ext>
          </c:extLst>
        </c:ser>
        <c:ser>
          <c:idx val="2"/>
          <c:order val="2"/>
          <c:tx>
            <c:strRef>
              <c:f>Sheet1!$A$4</c:f>
              <c:strCache>
                <c:ptCount val="1"/>
                <c:pt idx="0">
                  <c:v>CHARITIES ARE BEST PLACED TO ERADICATE THIS PROBLEM</c:v>
                </c:pt>
              </c:strCache>
            </c:strRef>
          </c:tx>
          <c:spPr>
            <a:solidFill>
              <a:schemeClr val="bg1">
                <a:lumMod val="65000"/>
              </a:schemeClr>
            </a:solidFill>
            <a:ln>
              <a:noFill/>
            </a:ln>
            <a:effectLst/>
          </c:spPr>
          <c:invertIfNegative val="0"/>
          <c:dPt>
            <c:idx val="4"/>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12-3ED1-41C4-B50A-8D1AD00DD09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CANCER</c:v>
                </c:pt>
                <c:pt idx="1">
                  <c:v>RACISM</c:v>
                </c:pt>
                <c:pt idx="2">
                  <c:v>MENTAL HEALTH STIGMA &amp; DISCRIMINATION</c:v>
                </c:pt>
                <c:pt idx="3">
                  <c:v>ANIMAL CRUELTY &amp; NEGLECT</c:v>
                </c:pt>
                <c:pt idx="4">
                  <c:v>HOMELESSNESS</c:v>
                </c:pt>
                <c:pt idx="5">
                  <c:v>CHILD POVERTY</c:v>
                </c:pt>
                <c:pt idx="6">
                  <c:v>CLIMATE CHANGE</c:v>
                </c:pt>
                <c:pt idx="7">
                  <c:v>COVID-19</c:v>
                </c:pt>
              </c:strCache>
            </c:strRef>
          </c:cat>
          <c:val>
            <c:numRef>
              <c:f>Sheet1!$B$4:$I$4</c:f>
              <c:numCache>
                <c:formatCode>0%</c:formatCode>
                <c:ptCount val="8"/>
                <c:pt idx="0">
                  <c:v>0.115493864139389</c:v>
                </c:pt>
                <c:pt idx="1">
                  <c:v>3.76370071517209E-2</c:v>
                </c:pt>
                <c:pt idx="2">
                  <c:v>9.8982005542027698E-2</c:v>
                </c:pt>
                <c:pt idx="3">
                  <c:v>0.13030865950238399</c:v>
                </c:pt>
                <c:pt idx="4">
                  <c:v>9.9517067988959998E-2</c:v>
                </c:pt>
                <c:pt idx="5">
                  <c:v>0.10530866445885299</c:v>
                </c:pt>
                <c:pt idx="6">
                  <c:v>5.5409616561155499E-2</c:v>
                </c:pt>
                <c:pt idx="7">
                  <c:v>4.3371799254207602E-2</c:v>
                </c:pt>
              </c:numCache>
            </c:numRef>
          </c:val>
          <c:extLst>
            <c:ext xmlns:c16="http://schemas.microsoft.com/office/drawing/2014/chart" uri="{C3380CC4-5D6E-409C-BE32-E72D297353CC}">
              <c16:uniqueId val="{00000008-3ED1-41C4-B50A-8D1AD00DD097}"/>
            </c:ext>
          </c:extLst>
        </c:ser>
        <c:ser>
          <c:idx val="3"/>
          <c:order val="3"/>
          <c:tx>
            <c:strRef>
              <c:f>Sheet1!$A$5</c:f>
              <c:strCache>
                <c:ptCount val="1"/>
                <c:pt idx="0">
                  <c:v>IF WE TAKE THE RIGHT STEPS AS A SOCIETY, WE CAN ERADICATE THIS PROBLEM TOGETHER</c:v>
                </c:pt>
              </c:strCache>
            </c:strRef>
          </c:tx>
          <c:spPr>
            <a:solidFill>
              <a:schemeClr val="bg1">
                <a:lumMod val="50000"/>
              </a:schemeClr>
            </a:solidFill>
            <a:ln>
              <a:noFill/>
            </a:ln>
            <a:effectLst/>
          </c:spPr>
          <c:invertIfNegative val="0"/>
          <c:dPt>
            <c:idx val="4"/>
            <c:invertIfNegative val="0"/>
            <c:bubble3D val="0"/>
            <c:spPr>
              <a:solidFill>
                <a:schemeClr val="accent5"/>
              </a:solidFill>
              <a:ln>
                <a:noFill/>
              </a:ln>
              <a:effectLst/>
            </c:spPr>
            <c:extLst>
              <c:ext xmlns:c16="http://schemas.microsoft.com/office/drawing/2014/chart" uri="{C3380CC4-5D6E-409C-BE32-E72D297353CC}">
                <c16:uniqueId val="{00000011-3ED1-41C4-B50A-8D1AD00DD09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CANCER</c:v>
                </c:pt>
                <c:pt idx="1">
                  <c:v>RACISM</c:v>
                </c:pt>
                <c:pt idx="2">
                  <c:v>MENTAL HEALTH STIGMA &amp; DISCRIMINATION</c:v>
                </c:pt>
                <c:pt idx="3">
                  <c:v>ANIMAL CRUELTY &amp; NEGLECT</c:v>
                </c:pt>
                <c:pt idx="4">
                  <c:v>HOMELESSNESS</c:v>
                </c:pt>
                <c:pt idx="5">
                  <c:v>CHILD POVERTY</c:v>
                </c:pt>
                <c:pt idx="6">
                  <c:v>CLIMATE CHANGE</c:v>
                </c:pt>
                <c:pt idx="7">
                  <c:v>COVID-19</c:v>
                </c:pt>
              </c:strCache>
            </c:strRef>
          </c:cat>
          <c:val>
            <c:numRef>
              <c:f>Sheet1!$B$5:$I$5</c:f>
              <c:numCache>
                <c:formatCode>0%</c:formatCode>
                <c:ptCount val="8"/>
                <c:pt idx="0">
                  <c:v>0.22592333796047401</c:v>
                </c:pt>
                <c:pt idx="1">
                  <c:v>0.40493616471417199</c:v>
                </c:pt>
                <c:pt idx="2">
                  <c:v>0.33155032737437301</c:v>
                </c:pt>
                <c:pt idx="3">
                  <c:v>0.38293840711124899</c:v>
                </c:pt>
                <c:pt idx="4">
                  <c:v>0.248439107632941</c:v>
                </c:pt>
                <c:pt idx="5">
                  <c:v>0.30015480511325099</c:v>
                </c:pt>
                <c:pt idx="6">
                  <c:v>0.36202657477926697</c:v>
                </c:pt>
                <c:pt idx="7">
                  <c:v>0.40428035994855699</c:v>
                </c:pt>
              </c:numCache>
            </c:numRef>
          </c:val>
          <c:extLst>
            <c:ext xmlns:c16="http://schemas.microsoft.com/office/drawing/2014/chart" uri="{C3380CC4-5D6E-409C-BE32-E72D297353CC}">
              <c16:uniqueId val="{00000010-3ED1-41C4-B50A-8D1AD00DD097}"/>
            </c:ext>
          </c:extLst>
        </c:ser>
        <c:dLbls>
          <c:showLegendKey val="0"/>
          <c:showVal val="0"/>
          <c:showCatName val="0"/>
          <c:showSerName val="0"/>
          <c:showPercent val="0"/>
          <c:showBubbleSize val="0"/>
        </c:dLbls>
        <c:gapWidth val="50"/>
        <c:overlap val="100"/>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l"/>
      <c:layout>
        <c:manualLayout>
          <c:xMode val="edge"/>
          <c:yMode val="edge"/>
          <c:x val="9.8319624713218302E-3"/>
          <c:y val="7.6919215927108014E-2"/>
          <c:w val="0.17644617962105416"/>
          <c:h val="0.736237536648233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4705835217753804"/>
        </c:manualLayout>
      </c:layout>
      <c:barChart>
        <c:barDir val="col"/>
        <c:grouping val="clustered"/>
        <c:varyColors val="0"/>
        <c:ser>
          <c:idx val="3"/>
          <c:order val="3"/>
          <c:tx>
            <c:strRef>
              <c:f>Sheet1!$E$1</c:f>
              <c:strCache>
                <c:ptCount val="1"/>
                <c:pt idx="0">
                  <c:v>ATTITUDE TRACKING - BENCHMARKING - OCTOBER 2020</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EVERYONE HAS THE RIGHT TO ACCESS DECENT, SAFE, SECURE HOUSING</c:v>
                </c:pt>
                <c:pt idx="1">
                  <c:v>ACTING NOW IS ESSENTIAL IF WE'RE TO END HOMELESSNESS FOR GOOD</c:v>
                </c:pt>
                <c:pt idx="2">
                  <c:v>IF THE GOVERNMENT TAKES THE RIGHT STEPS, WE CAN END HOMELESSNESS</c:v>
                </c:pt>
                <c:pt idx="3">
                  <c:v>I FEEL THERE'S A GROWING CHANCE HOMELESSNESS CAN BE ENDED FOR GOOD</c:v>
                </c:pt>
                <c:pt idx="4">
                  <c:v>MY PERSONAL ACTIONS CAN MAKE A DIFFERENCE IN ENDING HOMELESSNESS FOR GOOD</c:v>
                </c:pt>
                <c:pt idx="5">
                  <c:v>I FEEL A PERSONAL RESPONSIBILITY TO HELP PEOPLE WHO ARE EXPERIENCING HOMELESSNESS</c:v>
                </c:pt>
                <c:pt idx="6">
                  <c:v>I SHOULDN'T HAVE TO HELP PEOPLE WHO AREN'T CONTRIBUTING TO SOCIETY</c:v>
                </c:pt>
              </c:strCache>
            </c:strRef>
          </c:cat>
          <c:val>
            <c:numRef>
              <c:f>Sheet1!$E$2:$E$8</c:f>
              <c:numCache>
                <c:formatCode>0%</c:formatCode>
                <c:ptCount val="7"/>
                <c:pt idx="0">
                  <c:v>0.74</c:v>
                </c:pt>
                <c:pt idx="1">
                  <c:v>0.66</c:v>
                </c:pt>
                <c:pt idx="2">
                  <c:v>0.6</c:v>
                </c:pt>
                <c:pt idx="3">
                  <c:v>0.41</c:v>
                </c:pt>
                <c:pt idx="4">
                  <c:v>0.39</c:v>
                </c:pt>
                <c:pt idx="5">
                  <c:v>0.34</c:v>
                </c:pt>
                <c:pt idx="6">
                  <c:v>0.25</c:v>
                </c:pt>
              </c:numCache>
            </c:numRef>
          </c:val>
          <c:extLst>
            <c:ext xmlns:c16="http://schemas.microsoft.com/office/drawing/2014/chart" uri="{C3380CC4-5D6E-409C-BE32-E72D297353CC}">
              <c16:uniqueId val="{00000002-6C1A-4BAD-AD37-F5BC4BC76839}"/>
            </c:ext>
          </c:extLst>
        </c:ser>
        <c:ser>
          <c:idx val="5"/>
          <c:order val="5"/>
          <c:tx>
            <c:strRef>
              <c:f>Sheet1!$G$1</c:f>
              <c:strCache>
                <c:ptCount val="1"/>
                <c:pt idx="0">
                  <c:v>ATTITUDES TRACKING DIP 2 - MAY 2021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EVERYONE HAS THE RIGHT TO ACCESS DECENT, SAFE, SECURE HOUSING</c:v>
                </c:pt>
                <c:pt idx="1">
                  <c:v>ACTING NOW IS ESSENTIAL IF WE'RE TO END HOMELESSNESS FOR GOOD</c:v>
                </c:pt>
                <c:pt idx="2">
                  <c:v>IF THE GOVERNMENT TAKES THE RIGHT STEPS, WE CAN END HOMELESSNESS</c:v>
                </c:pt>
                <c:pt idx="3">
                  <c:v>I FEEL THERE'S A GROWING CHANCE HOMELESSNESS CAN BE ENDED FOR GOOD</c:v>
                </c:pt>
                <c:pt idx="4">
                  <c:v>MY PERSONAL ACTIONS CAN MAKE A DIFFERENCE IN ENDING HOMELESSNESS FOR GOOD</c:v>
                </c:pt>
                <c:pt idx="5">
                  <c:v>I FEEL A PERSONAL RESPONSIBILITY TO HELP PEOPLE WHO ARE EXPERIENCING HOMELESSNESS</c:v>
                </c:pt>
                <c:pt idx="6">
                  <c:v>I SHOULDN'T HAVE TO HELP PEOPLE WHO AREN'T CONTRIBUTING TO SOCIETY</c:v>
                </c:pt>
              </c:strCache>
            </c:strRef>
          </c:cat>
          <c:val>
            <c:numRef>
              <c:f>Sheet1!$G$2:$G$8</c:f>
              <c:numCache>
                <c:formatCode>0%</c:formatCode>
                <c:ptCount val="7"/>
                <c:pt idx="0">
                  <c:v>0.74167917074731504</c:v>
                </c:pt>
                <c:pt idx="1">
                  <c:v>0.67894456230880396</c:v>
                </c:pt>
                <c:pt idx="2">
                  <c:v>0.61141956225219296</c:v>
                </c:pt>
                <c:pt idx="3">
                  <c:v>0.420546885897643</c:v>
                </c:pt>
                <c:pt idx="4">
                  <c:v>0.40342633697428198</c:v>
                </c:pt>
                <c:pt idx="5">
                  <c:v>0.42057843167665798</c:v>
                </c:pt>
                <c:pt idx="6">
                  <c:v>0.29068006046072098</c:v>
                </c:pt>
              </c:numCache>
            </c:numRef>
          </c:val>
          <c:extLst>
            <c:ext xmlns:c16="http://schemas.microsoft.com/office/drawing/2014/chart" uri="{C3380CC4-5D6E-409C-BE32-E72D297353CC}">
              <c16:uniqueId val="{00000001-1707-4D4C-B126-2AC5FBFA1BE9}"/>
            </c:ext>
          </c:extLst>
        </c:ser>
        <c:dLbls>
          <c:showLegendKey val="0"/>
          <c:showVal val="0"/>
          <c:showCatName val="0"/>
          <c:showSerName val="0"/>
          <c:showPercent val="0"/>
          <c:showBubbleSize val="0"/>
        </c:dLbls>
        <c:gapWidth val="150"/>
        <c:overlap val="-5"/>
        <c:axId val="956822216"/>
        <c:axId val="95682090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CAC 2019 PRE - SEPTEMBER 2019</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Sheet1!$A$2:$A$8</c15:sqref>
                        </c15:formulaRef>
                      </c:ext>
                    </c:extLst>
                    <c:strCache>
                      <c:ptCount val="7"/>
                      <c:pt idx="0">
                        <c:v>EVERYONE HAS THE RIGHT TO ACCESS DECENT, SAFE, SECURE HOUSING</c:v>
                      </c:pt>
                      <c:pt idx="1">
                        <c:v>ACTING NOW IS ESSENTIAL IF WE'RE TO END HOMELESSNESS FOR GOOD</c:v>
                      </c:pt>
                      <c:pt idx="2">
                        <c:v>IF THE GOVERNMENT TAKES THE RIGHT STEPS, WE CAN END HOMELESSNESS</c:v>
                      </c:pt>
                      <c:pt idx="3">
                        <c:v>I FEEL THERE'S A GROWING CHANCE HOMELESSNESS CAN BE ENDED FOR GOOD</c:v>
                      </c:pt>
                      <c:pt idx="4">
                        <c:v>MY PERSONAL ACTIONS CAN MAKE A DIFFERENCE IN ENDING HOMELESSNESS FOR GOOD</c:v>
                      </c:pt>
                      <c:pt idx="5">
                        <c:v>I FEEL A PERSONAL RESPONSIBILITY TO HELP PEOPLE WHO ARE EXPERIENCING HOMELESSNESS</c:v>
                      </c:pt>
                      <c:pt idx="6">
                        <c:v>I SHOULDN'T HAVE TO HELP PEOPLE WHO AREN'T CONTRIBUTING TO SOCIETY</c:v>
                      </c:pt>
                    </c:strCache>
                  </c:strRef>
                </c:cat>
                <c:val>
                  <c:numRef>
                    <c:extLst>
                      <c:ext uri="{02D57815-91ED-43cb-92C2-25804820EDAC}">
                        <c15:formulaRef>
                          <c15:sqref>Sheet1!$B$2:$B$8</c15:sqref>
                        </c15:formulaRef>
                      </c:ext>
                    </c:extLst>
                    <c:numCache>
                      <c:formatCode>General</c:formatCode>
                      <c:ptCount val="7"/>
                    </c:numCache>
                  </c:numRef>
                </c:val>
                <c:extLst>
                  <c:ext xmlns:c16="http://schemas.microsoft.com/office/drawing/2014/chart" uri="{C3380CC4-5D6E-409C-BE32-E72D297353CC}">
                    <c16:uniqueId val="{00000000-3C23-4B9B-B6DF-FAECFB50D4E2}"/>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CAC 2019 PEAK - NOV+DEC 2019</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Sheet1!$A$2:$A$8</c15:sqref>
                        </c15:formulaRef>
                      </c:ext>
                    </c:extLst>
                    <c:strCache>
                      <c:ptCount val="7"/>
                      <c:pt idx="0">
                        <c:v>EVERYONE HAS THE RIGHT TO ACCESS DECENT, SAFE, SECURE HOUSING</c:v>
                      </c:pt>
                      <c:pt idx="1">
                        <c:v>ACTING NOW IS ESSENTIAL IF WE'RE TO END HOMELESSNESS FOR GOOD</c:v>
                      </c:pt>
                      <c:pt idx="2">
                        <c:v>IF THE GOVERNMENT TAKES THE RIGHT STEPS, WE CAN END HOMELESSNESS</c:v>
                      </c:pt>
                      <c:pt idx="3">
                        <c:v>I FEEL THERE'S A GROWING CHANCE HOMELESSNESS CAN BE ENDED FOR GOOD</c:v>
                      </c:pt>
                      <c:pt idx="4">
                        <c:v>MY PERSONAL ACTIONS CAN MAKE A DIFFERENCE IN ENDING HOMELESSNESS FOR GOOD</c:v>
                      </c:pt>
                      <c:pt idx="5">
                        <c:v>I FEEL A PERSONAL RESPONSIBILITY TO HELP PEOPLE WHO ARE EXPERIENCING HOMELESSNESS</c:v>
                      </c:pt>
                      <c:pt idx="6">
                        <c:v>I SHOULDN'T HAVE TO HELP PEOPLE WHO AREN'T CONTRIBUTING TO SOCIETY</c:v>
                      </c:pt>
                    </c:strCache>
                  </c:strRef>
                </c:cat>
                <c:val>
                  <c:numRef>
                    <c:extLst xmlns:c15="http://schemas.microsoft.com/office/drawing/2012/chart">
                      <c:ext xmlns:c15="http://schemas.microsoft.com/office/drawing/2012/chart" uri="{02D57815-91ED-43cb-92C2-25804820EDAC}">
                        <c15:formulaRef>
                          <c15:sqref>Sheet1!$C$2:$C$8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1-3C23-4B9B-B6DF-FAECFB50D4E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HFA PEAK - JULY 2020</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Sheet1!$A$2:$A$8</c15:sqref>
                        </c15:formulaRef>
                      </c:ext>
                    </c:extLst>
                    <c:strCache>
                      <c:ptCount val="7"/>
                      <c:pt idx="0">
                        <c:v>EVERYONE HAS THE RIGHT TO ACCESS DECENT, SAFE, SECURE HOUSING</c:v>
                      </c:pt>
                      <c:pt idx="1">
                        <c:v>ACTING NOW IS ESSENTIAL IF WE'RE TO END HOMELESSNESS FOR GOOD</c:v>
                      </c:pt>
                      <c:pt idx="2">
                        <c:v>IF THE GOVERNMENT TAKES THE RIGHT STEPS, WE CAN END HOMELESSNESS</c:v>
                      </c:pt>
                      <c:pt idx="3">
                        <c:v>I FEEL THERE'S A GROWING CHANCE HOMELESSNESS CAN BE ENDED FOR GOOD</c:v>
                      </c:pt>
                      <c:pt idx="4">
                        <c:v>MY PERSONAL ACTIONS CAN MAKE A DIFFERENCE IN ENDING HOMELESSNESS FOR GOOD</c:v>
                      </c:pt>
                      <c:pt idx="5">
                        <c:v>I FEEL A PERSONAL RESPONSIBILITY TO HELP PEOPLE WHO ARE EXPERIENCING HOMELESSNESS</c:v>
                      </c:pt>
                      <c:pt idx="6">
                        <c:v>I SHOULDN'T HAVE TO HELP PEOPLE WHO AREN'T CONTRIBUTING TO SOCIETY</c:v>
                      </c:pt>
                    </c:strCache>
                  </c:strRef>
                </c:cat>
                <c:val>
                  <c:numRef>
                    <c:extLst xmlns:c15="http://schemas.microsoft.com/office/drawing/2012/chart">
                      <c:ext xmlns:c15="http://schemas.microsoft.com/office/drawing/2012/chart" uri="{02D57815-91ED-43cb-92C2-25804820EDAC}">
                        <c15:formulaRef>
                          <c15:sqref>Sheet1!$D$2:$D$8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1-6C1A-4BAD-AD37-F5BC4BC76839}"/>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ATTITUDES TRACKING BENCHMARK DIP - ALL WHO RECALL HOMELESSNESS BUZZ</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Sheet1!$A$2:$A$8</c15:sqref>
                        </c15:formulaRef>
                      </c:ext>
                    </c:extLst>
                    <c:strCache>
                      <c:ptCount val="7"/>
                      <c:pt idx="0">
                        <c:v>EVERYONE HAS THE RIGHT TO ACCESS DECENT, SAFE, SECURE HOUSING</c:v>
                      </c:pt>
                      <c:pt idx="1">
                        <c:v>ACTING NOW IS ESSENTIAL IF WE'RE TO END HOMELESSNESS FOR GOOD</c:v>
                      </c:pt>
                      <c:pt idx="2">
                        <c:v>IF THE GOVERNMENT TAKES THE RIGHT STEPS, WE CAN END HOMELESSNESS</c:v>
                      </c:pt>
                      <c:pt idx="3">
                        <c:v>I FEEL THERE'S A GROWING CHANCE HOMELESSNESS CAN BE ENDED FOR GOOD</c:v>
                      </c:pt>
                      <c:pt idx="4">
                        <c:v>MY PERSONAL ACTIONS CAN MAKE A DIFFERENCE IN ENDING HOMELESSNESS FOR GOOD</c:v>
                      </c:pt>
                      <c:pt idx="5">
                        <c:v>I FEEL A PERSONAL RESPONSIBILITY TO HELP PEOPLE WHO ARE EXPERIENCING HOMELESSNESS</c:v>
                      </c:pt>
                      <c:pt idx="6">
                        <c:v>I SHOULDN'T HAVE TO HELP PEOPLE WHO AREN'T CONTRIBUTING TO SOCIETY</c:v>
                      </c:pt>
                    </c:strCache>
                  </c:strRef>
                </c:cat>
                <c:val>
                  <c:numRef>
                    <c:extLst xmlns:c15="http://schemas.microsoft.com/office/drawing/2012/chart">
                      <c:ext xmlns:c15="http://schemas.microsoft.com/office/drawing/2012/chart" uri="{02D57815-91ED-43cb-92C2-25804820EDAC}">
                        <c15:formulaRef>
                          <c15:sqref>Sheet1!$F$2:$F$8</c15:sqref>
                        </c15:formulaRef>
                      </c:ext>
                    </c:extLst>
                    <c:numCache>
                      <c:formatCode>0%</c:formatCode>
                      <c:ptCount val="7"/>
                      <c:pt idx="0">
                        <c:v>0.75</c:v>
                      </c:pt>
                      <c:pt idx="1">
                        <c:v>0.76</c:v>
                      </c:pt>
                      <c:pt idx="2">
                        <c:v>0.7</c:v>
                      </c:pt>
                      <c:pt idx="3">
                        <c:v>0.56000000000000005</c:v>
                      </c:pt>
                      <c:pt idx="4">
                        <c:v>0.52</c:v>
                      </c:pt>
                      <c:pt idx="5">
                        <c:v>0.44</c:v>
                      </c:pt>
                      <c:pt idx="6">
                        <c:v>0.27</c:v>
                      </c:pt>
                    </c:numCache>
                  </c:numRef>
                </c:val>
                <c:extLst xmlns:c15="http://schemas.microsoft.com/office/drawing/2012/chart">
                  <c:ext xmlns:c16="http://schemas.microsoft.com/office/drawing/2014/chart" uri="{C3380CC4-5D6E-409C-BE32-E72D297353CC}">
                    <c16:uniqueId val="{00000003-6C1A-4BAD-AD37-F5BC4BC76839}"/>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ATTITUDES TRACKING DIP 2 MAY 2021- ALL WHO RECALL HOMELESSNESS BUZZ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Sheet1!$A$2:$A$8</c15:sqref>
                        </c15:formulaRef>
                      </c:ext>
                    </c:extLst>
                    <c:strCache>
                      <c:ptCount val="7"/>
                      <c:pt idx="0">
                        <c:v>EVERYONE HAS THE RIGHT TO ACCESS DECENT, SAFE, SECURE HOUSING</c:v>
                      </c:pt>
                      <c:pt idx="1">
                        <c:v>ACTING NOW IS ESSENTIAL IF WE'RE TO END HOMELESSNESS FOR GOOD</c:v>
                      </c:pt>
                      <c:pt idx="2">
                        <c:v>IF THE GOVERNMENT TAKES THE RIGHT STEPS, WE CAN END HOMELESSNESS</c:v>
                      </c:pt>
                      <c:pt idx="3">
                        <c:v>I FEEL THERE'S A GROWING CHANCE HOMELESSNESS CAN BE ENDED FOR GOOD</c:v>
                      </c:pt>
                      <c:pt idx="4">
                        <c:v>MY PERSONAL ACTIONS CAN MAKE A DIFFERENCE IN ENDING HOMELESSNESS FOR GOOD</c:v>
                      </c:pt>
                      <c:pt idx="5">
                        <c:v>I FEEL A PERSONAL RESPONSIBILITY TO HELP PEOPLE WHO ARE EXPERIENCING HOMELESSNESS</c:v>
                      </c:pt>
                      <c:pt idx="6">
                        <c:v>I SHOULDN'T HAVE TO HELP PEOPLE WHO AREN'T CONTRIBUTING TO SOCIETY</c:v>
                      </c:pt>
                    </c:strCache>
                  </c:strRef>
                </c:cat>
                <c:val>
                  <c:numRef>
                    <c:extLst xmlns:c15="http://schemas.microsoft.com/office/drawing/2012/chart">
                      <c:ext xmlns:c15="http://schemas.microsoft.com/office/drawing/2012/chart" uri="{02D57815-91ED-43cb-92C2-25804820EDAC}">
                        <c15:formulaRef>
                          <c15:sqref>Sheet1!$H$2:$H$8</c15:sqref>
                        </c15:formulaRef>
                      </c:ext>
                    </c:extLst>
                    <c:numCache>
                      <c:formatCode>0%</c:formatCode>
                      <c:ptCount val="7"/>
                      <c:pt idx="0">
                        <c:v>0.82423468538862699</c:v>
                      </c:pt>
                      <c:pt idx="1">
                        <c:v>0.78164350310163</c:v>
                      </c:pt>
                      <c:pt idx="2">
                        <c:v>0.67789514287455299</c:v>
                      </c:pt>
                      <c:pt idx="3">
                        <c:v>0.54009673867598396</c:v>
                      </c:pt>
                      <c:pt idx="4">
                        <c:v>0.55555564885512898</c:v>
                      </c:pt>
                      <c:pt idx="5">
                        <c:v>0.61725908382297201</c:v>
                      </c:pt>
                      <c:pt idx="6">
                        <c:v>0.33646849485206198</c:v>
                      </c:pt>
                    </c:numCache>
                  </c:numRef>
                </c:val>
                <c:extLst xmlns:c15="http://schemas.microsoft.com/office/drawing/2012/chart">
                  <c:ext xmlns:c16="http://schemas.microsoft.com/office/drawing/2014/chart" uri="{C3380CC4-5D6E-409C-BE32-E72D297353CC}">
                    <c16:uniqueId val="{00000002-1707-4D4C-B126-2AC5FBFA1BE9}"/>
                  </c:ext>
                </c:extLst>
              </c15:ser>
            </c15:filteredBarSeries>
          </c:ext>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1.0859905526437143E-2"/>
          <c:y val="0.90818458294073146"/>
          <c:w val="0.98890715823512965"/>
          <c:h val="4.256064491765325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779845236429861"/>
          <c:y val="3.8305118926246683E-2"/>
          <c:w val="0.65471994793413746"/>
          <c:h val="0.77518529563154048"/>
        </c:manualLayout>
      </c:layout>
      <c:barChart>
        <c:barDir val="col"/>
        <c:grouping val="stacked"/>
        <c:varyColors val="0"/>
        <c:ser>
          <c:idx val="3"/>
          <c:order val="0"/>
          <c:tx>
            <c:strRef>
              <c:f>Sheet1!$A$2</c:f>
              <c:strCache>
                <c:ptCount val="1"/>
                <c:pt idx="0">
                  <c:v>SIGNIFICANT ACTION IS BEING TAKEN TO END HOMELESSNESS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3"/>
                <c:pt idx="0">
                  <c:v>HFA PEAK - JULY 20202</c:v>
                </c:pt>
                <c:pt idx="1">
                  <c:v>ATTITUDE TRACKING - BENCHMARKING - OCTOBER 2020</c:v>
                </c:pt>
                <c:pt idx="2">
                  <c:v>ATTITUDES DIP MAY 2021</c:v>
                </c:pt>
              </c:strCache>
              <c:extLst/>
            </c:strRef>
          </c:cat>
          <c:val>
            <c:numRef>
              <c:f>Sheet1!$B$2:$F$2</c:f>
              <c:numCache>
                <c:formatCode>0%</c:formatCode>
                <c:ptCount val="3"/>
                <c:pt idx="0">
                  <c:v>0.11040556671804599</c:v>
                </c:pt>
                <c:pt idx="1">
                  <c:v>0.10581457797178</c:v>
                </c:pt>
                <c:pt idx="2">
                  <c:v>0.147035117033886</c:v>
                </c:pt>
              </c:numCache>
              <c:extLst/>
            </c:numRef>
          </c:val>
          <c:extLst>
            <c:ext xmlns:c16="http://schemas.microsoft.com/office/drawing/2014/chart" uri="{C3380CC4-5D6E-409C-BE32-E72D297353CC}">
              <c16:uniqueId val="{0000000F-5B06-40B0-8196-9C045F975BFD}"/>
            </c:ext>
          </c:extLst>
        </c:ser>
        <c:ser>
          <c:idx val="2"/>
          <c:order val="1"/>
          <c:tx>
            <c:strRef>
              <c:f>Sheet1!$A$3</c:f>
              <c:strCache>
                <c:ptCount val="1"/>
                <c:pt idx="0">
                  <c:v>SOME ACTION IS BEING TAKEN TO END HOMELESSNESS </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3"/>
                <c:pt idx="0">
                  <c:v>HFA PEAK - JULY 20202</c:v>
                </c:pt>
                <c:pt idx="1">
                  <c:v>ATTITUDE TRACKING - BENCHMARKING - OCTOBER 2020</c:v>
                </c:pt>
                <c:pt idx="2">
                  <c:v>ATTITUDES DIP MAY 2021</c:v>
                </c:pt>
              </c:strCache>
              <c:extLst/>
            </c:strRef>
          </c:cat>
          <c:val>
            <c:numRef>
              <c:f>Sheet1!$B$3:$F$3</c:f>
              <c:numCache>
                <c:formatCode>0%</c:formatCode>
                <c:ptCount val="3"/>
                <c:pt idx="0">
                  <c:v>0.46909851974933497</c:v>
                </c:pt>
                <c:pt idx="1">
                  <c:v>0.45644911597650101</c:v>
                </c:pt>
                <c:pt idx="2">
                  <c:v>0.48778802182870201</c:v>
                </c:pt>
              </c:numCache>
              <c:extLst/>
            </c:numRef>
          </c:val>
          <c:extLst>
            <c:ext xmlns:c16="http://schemas.microsoft.com/office/drawing/2014/chart" uri="{C3380CC4-5D6E-409C-BE32-E72D297353CC}">
              <c16:uniqueId val="{0000000C-5B06-40B0-8196-9C045F975BFD}"/>
            </c:ext>
          </c:extLst>
        </c:ser>
        <c:ser>
          <c:idx val="1"/>
          <c:order val="2"/>
          <c:tx>
            <c:strRef>
              <c:f>Sheet1!$A$4</c:f>
              <c:strCache>
                <c:ptCount val="1"/>
                <c:pt idx="0">
                  <c:v>BARELY ANYTHING IS BEING DONE TO END HOMELESSNESS </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3"/>
                <c:pt idx="0">
                  <c:v>HFA PEAK - JULY 20202</c:v>
                </c:pt>
                <c:pt idx="1">
                  <c:v>ATTITUDE TRACKING - BENCHMARKING - OCTOBER 2020</c:v>
                </c:pt>
                <c:pt idx="2">
                  <c:v>ATTITUDES DIP MAY 2021</c:v>
                </c:pt>
              </c:strCache>
              <c:extLst/>
            </c:strRef>
          </c:cat>
          <c:val>
            <c:numRef>
              <c:f>Sheet1!$B$4:$F$4</c:f>
              <c:numCache>
                <c:formatCode>0%</c:formatCode>
                <c:ptCount val="3"/>
                <c:pt idx="0">
                  <c:v>0.29558068480227201</c:v>
                </c:pt>
                <c:pt idx="1">
                  <c:v>0.33302134637689801</c:v>
                </c:pt>
                <c:pt idx="2">
                  <c:v>0.27051893167425101</c:v>
                </c:pt>
              </c:numCache>
              <c:extLst/>
            </c:numRef>
          </c:val>
          <c:extLst>
            <c:ext xmlns:c16="http://schemas.microsoft.com/office/drawing/2014/chart" uri="{C3380CC4-5D6E-409C-BE32-E72D297353CC}">
              <c16:uniqueId val="{00000009-5B06-40B0-8196-9C045F975BFD}"/>
            </c:ext>
          </c:extLst>
        </c:ser>
        <c:ser>
          <c:idx val="0"/>
          <c:order val="3"/>
          <c:tx>
            <c:strRef>
              <c:f>Sheet1!$A$5</c:f>
              <c:strCache>
                <c:ptCount val="1"/>
                <c:pt idx="0">
                  <c:v>ABSOLUTELY NOTHING IS BEING DONE TO END HOMELESSNESS </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3"/>
                <c:pt idx="0">
                  <c:v>HFA PEAK - JULY 20202</c:v>
                </c:pt>
                <c:pt idx="1">
                  <c:v>ATTITUDE TRACKING - BENCHMARKING - OCTOBER 2020</c:v>
                </c:pt>
                <c:pt idx="2">
                  <c:v>ATTITUDES DIP MAY 2021</c:v>
                </c:pt>
              </c:strCache>
              <c:extLst/>
            </c:strRef>
          </c:cat>
          <c:val>
            <c:numRef>
              <c:f>Sheet1!$B$5:$F$5</c:f>
              <c:numCache>
                <c:formatCode>0%</c:formatCode>
                <c:ptCount val="3"/>
                <c:pt idx="0">
                  <c:v>5.8336563184085997E-2</c:v>
                </c:pt>
                <c:pt idx="1">
                  <c:v>3.6161103826709E-2</c:v>
                </c:pt>
                <c:pt idx="2">
                  <c:v>4.9855159205155403E-2</c:v>
                </c:pt>
              </c:numCache>
              <c:extLst/>
            </c:numRef>
          </c:val>
          <c:extLst>
            <c:ext xmlns:c16="http://schemas.microsoft.com/office/drawing/2014/chart" uri="{C3380CC4-5D6E-409C-BE32-E72D297353CC}">
              <c16:uniqueId val="{00000006-5B06-40B0-8196-9C045F975BFD}"/>
            </c:ext>
          </c:extLst>
        </c:ser>
        <c:dLbls>
          <c:showLegendKey val="0"/>
          <c:showVal val="0"/>
          <c:showCatName val="0"/>
          <c:showSerName val="0"/>
          <c:showPercent val="0"/>
          <c:showBubbleSize val="0"/>
        </c:dLbls>
        <c:gapWidth val="50"/>
        <c:overlap val="100"/>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l"/>
      <c:layout>
        <c:manualLayout>
          <c:xMode val="edge"/>
          <c:yMode val="edge"/>
          <c:x val="9.8319624713218302E-3"/>
          <c:y val="7.6919215927108014E-2"/>
          <c:w val="0.32768237717966892"/>
          <c:h val="0.736237536648233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4705835217753804"/>
        </c:manualLayout>
      </c:layout>
      <c:barChart>
        <c:barDir val="col"/>
        <c:grouping val="clustered"/>
        <c:varyColors val="0"/>
        <c:ser>
          <c:idx val="0"/>
          <c:order val="0"/>
          <c:tx>
            <c:strRef>
              <c:f>Sheet1!$B$1</c:f>
              <c:strCache>
                <c:ptCount val="1"/>
                <c:pt idx="0">
                  <c:v>CAC 2019 PRE - SEPTEMBER 2019</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GOVERNMENT ARE BEST PLACED TO ERADICATE HOMELESSNESS</c:v>
                </c:pt>
                <c:pt idx="1">
                  <c:v>IF WE TAKE THE RIGHT STEPS AS A SOCIETY, WE CAN ERADICATE HOMELESSNESS TOGETHER</c:v>
                </c:pt>
                <c:pt idx="2">
                  <c:v>CHARITIES ARE BEST PLACED TO ERADICATE HOMELESSNESS</c:v>
                </c:pt>
                <c:pt idx="4">
                  <c:v>HOMELESSNESS WILL ALWAYS EXIST IN OUR SOCIETY, NO MATTER WHAT WE DO</c:v>
                </c:pt>
              </c:strCache>
            </c:strRef>
          </c:cat>
          <c:val>
            <c:numRef>
              <c:f>Sheet1!$B$2:$B$6</c:f>
              <c:numCache>
                <c:formatCode>0%</c:formatCode>
                <c:ptCount val="5"/>
                <c:pt idx="0">
                  <c:v>0.34</c:v>
                </c:pt>
                <c:pt idx="1">
                  <c:v>0.26</c:v>
                </c:pt>
                <c:pt idx="2">
                  <c:v>0.1</c:v>
                </c:pt>
                <c:pt idx="4">
                  <c:v>0.25</c:v>
                </c:pt>
              </c:numCache>
            </c:numRef>
          </c:val>
          <c:extLst>
            <c:ext xmlns:c16="http://schemas.microsoft.com/office/drawing/2014/chart" uri="{C3380CC4-5D6E-409C-BE32-E72D297353CC}">
              <c16:uniqueId val="{00000000-3C23-4B9B-B6DF-FAECFB50D4E2}"/>
            </c:ext>
          </c:extLst>
        </c:ser>
        <c:ser>
          <c:idx val="1"/>
          <c:order val="1"/>
          <c:tx>
            <c:strRef>
              <c:f>Sheet1!$C$1</c:f>
              <c:strCache>
                <c:ptCount val="1"/>
                <c:pt idx="0">
                  <c:v>CAC 2019 PEAK - NOV+DEC 2019</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GOVERNMENT ARE BEST PLACED TO ERADICATE HOMELESSNESS</c:v>
                </c:pt>
                <c:pt idx="1">
                  <c:v>IF WE TAKE THE RIGHT STEPS AS A SOCIETY, WE CAN ERADICATE HOMELESSNESS TOGETHER</c:v>
                </c:pt>
                <c:pt idx="2">
                  <c:v>CHARITIES ARE BEST PLACED TO ERADICATE HOMELESSNESS</c:v>
                </c:pt>
                <c:pt idx="4">
                  <c:v>HOMELESSNESS WILL ALWAYS EXIST IN OUR SOCIETY, NO MATTER WHAT WE DO</c:v>
                </c:pt>
              </c:strCache>
            </c:strRef>
          </c:cat>
          <c:val>
            <c:numRef>
              <c:f>Sheet1!$C$2:$C$6</c:f>
              <c:numCache>
                <c:formatCode>0%</c:formatCode>
                <c:ptCount val="5"/>
                <c:pt idx="0">
                  <c:v>0.35</c:v>
                </c:pt>
                <c:pt idx="1">
                  <c:v>0.26</c:v>
                </c:pt>
                <c:pt idx="2">
                  <c:v>7.0000000000000007E-2</c:v>
                </c:pt>
                <c:pt idx="4">
                  <c:v>0.25</c:v>
                </c:pt>
              </c:numCache>
            </c:numRef>
          </c:val>
          <c:extLst>
            <c:ext xmlns:c16="http://schemas.microsoft.com/office/drawing/2014/chart" uri="{C3380CC4-5D6E-409C-BE32-E72D297353CC}">
              <c16:uniqueId val="{00000001-3C23-4B9B-B6DF-FAECFB50D4E2}"/>
            </c:ext>
          </c:extLst>
        </c:ser>
        <c:ser>
          <c:idx val="2"/>
          <c:order val="2"/>
          <c:tx>
            <c:strRef>
              <c:f>Sheet1!$D$1</c:f>
              <c:strCache>
                <c:ptCount val="1"/>
                <c:pt idx="0">
                  <c:v>HFA PEAK - JULY 2020</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GOVERNMENT ARE BEST PLACED TO ERADICATE HOMELESSNESS</c:v>
                </c:pt>
                <c:pt idx="1">
                  <c:v>IF WE TAKE THE RIGHT STEPS AS A SOCIETY, WE CAN ERADICATE HOMELESSNESS TOGETHER</c:v>
                </c:pt>
                <c:pt idx="2">
                  <c:v>CHARITIES ARE BEST PLACED TO ERADICATE HOMELESSNESS</c:v>
                </c:pt>
                <c:pt idx="4">
                  <c:v>HOMELESSNESS WILL ALWAYS EXIST IN OUR SOCIETY, NO MATTER WHAT WE DO</c:v>
                </c:pt>
              </c:strCache>
            </c:strRef>
          </c:cat>
          <c:val>
            <c:numRef>
              <c:f>Sheet1!$D$2:$D$6</c:f>
              <c:numCache>
                <c:formatCode>0%</c:formatCode>
                <c:ptCount val="5"/>
                <c:pt idx="0">
                  <c:v>0.35</c:v>
                </c:pt>
                <c:pt idx="1">
                  <c:v>0.23</c:v>
                </c:pt>
                <c:pt idx="2">
                  <c:v>0.09</c:v>
                </c:pt>
                <c:pt idx="4">
                  <c:v>0.26</c:v>
                </c:pt>
              </c:numCache>
            </c:numRef>
          </c:val>
          <c:extLst>
            <c:ext xmlns:c16="http://schemas.microsoft.com/office/drawing/2014/chart" uri="{C3380CC4-5D6E-409C-BE32-E72D297353CC}">
              <c16:uniqueId val="{00000002-3C23-4B9B-B6DF-FAECFB50D4E2}"/>
            </c:ext>
          </c:extLst>
        </c:ser>
        <c:ser>
          <c:idx val="3"/>
          <c:order val="3"/>
          <c:tx>
            <c:strRef>
              <c:f>Sheet1!$E$1</c:f>
              <c:strCache>
                <c:ptCount val="1"/>
                <c:pt idx="0">
                  <c:v>ATTITUDE TRACKING - BENCHMARKING - OCTOBER 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GOVERNMENT ARE BEST PLACED TO ERADICATE HOMELESSNESS</c:v>
                </c:pt>
                <c:pt idx="1">
                  <c:v>IF WE TAKE THE RIGHT STEPS AS A SOCIETY, WE CAN ERADICATE HOMELESSNESS TOGETHER</c:v>
                </c:pt>
                <c:pt idx="2">
                  <c:v>CHARITIES ARE BEST PLACED TO ERADICATE HOMELESSNESS</c:v>
                </c:pt>
                <c:pt idx="4">
                  <c:v>HOMELESSNESS WILL ALWAYS EXIST IN OUR SOCIETY, NO MATTER WHAT WE DO</c:v>
                </c:pt>
              </c:strCache>
            </c:strRef>
          </c:cat>
          <c:val>
            <c:numRef>
              <c:f>Sheet1!$E$2:$E$6</c:f>
              <c:numCache>
                <c:formatCode>0%</c:formatCode>
                <c:ptCount val="5"/>
                <c:pt idx="0">
                  <c:v>0.32519179295334899</c:v>
                </c:pt>
                <c:pt idx="1">
                  <c:v>0.26206890397753901</c:v>
                </c:pt>
                <c:pt idx="2">
                  <c:v>7.7011951425675601E-2</c:v>
                </c:pt>
                <c:pt idx="4">
                  <c:v>0.288692953129282</c:v>
                </c:pt>
              </c:numCache>
            </c:numRef>
          </c:val>
          <c:extLst>
            <c:ext xmlns:c16="http://schemas.microsoft.com/office/drawing/2014/chart" uri="{C3380CC4-5D6E-409C-BE32-E72D297353CC}">
              <c16:uniqueId val="{00000003-3C23-4B9B-B6DF-FAECFB50D4E2}"/>
            </c:ext>
          </c:extLst>
        </c:ser>
        <c:ser>
          <c:idx val="4"/>
          <c:order val="4"/>
          <c:tx>
            <c:strRef>
              <c:f>Sheet1!$F$1</c:f>
              <c:strCache>
                <c:ptCount val="1"/>
                <c:pt idx="0">
                  <c:v>CAC 2020 PEAK - NOV+DEC 2020</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GOVERNMENT ARE BEST PLACED TO ERADICATE HOMELESSNESS</c:v>
                </c:pt>
                <c:pt idx="1">
                  <c:v>IF WE TAKE THE RIGHT STEPS AS A SOCIETY, WE CAN ERADICATE HOMELESSNESS TOGETHER</c:v>
                </c:pt>
                <c:pt idx="2">
                  <c:v>CHARITIES ARE BEST PLACED TO ERADICATE HOMELESSNESS</c:v>
                </c:pt>
                <c:pt idx="4">
                  <c:v>HOMELESSNESS WILL ALWAYS EXIST IN OUR SOCIETY, NO MATTER WHAT WE DO</c:v>
                </c:pt>
              </c:strCache>
            </c:strRef>
          </c:cat>
          <c:val>
            <c:numRef>
              <c:f>Sheet1!$F$2:$F$6</c:f>
              <c:numCache>
                <c:formatCode>0%</c:formatCode>
                <c:ptCount val="5"/>
                <c:pt idx="0">
                  <c:v>0.33705575982235603</c:v>
                </c:pt>
                <c:pt idx="1">
                  <c:v>0.25541061373447799</c:v>
                </c:pt>
                <c:pt idx="2">
                  <c:v>7.6001567879047105E-2</c:v>
                </c:pt>
                <c:pt idx="4">
                  <c:v>0.26</c:v>
                </c:pt>
              </c:numCache>
            </c:numRef>
          </c:val>
          <c:extLst>
            <c:ext xmlns:c16="http://schemas.microsoft.com/office/drawing/2014/chart" uri="{C3380CC4-5D6E-409C-BE32-E72D297353CC}">
              <c16:uniqueId val="{00000004-3C23-4B9B-B6DF-FAECFB50D4E2}"/>
            </c:ext>
          </c:extLst>
        </c:ser>
        <c:ser>
          <c:idx val="5"/>
          <c:order val="5"/>
          <c:tx>
            <c:strRef>
              <c:f>Sheet1!$G$1</c:f>
              <c:strCache>
                <c:ptCount val="1"/>
                <c:pt idx="0">
                  <c:v>ATTITUDES DIP 2 - MAY 2021 </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GOVERNMENT ARE BEST PLACED TO ERADICATE HOMELESSNESS</c:v>
                </c:pt>
                <c:pt idx="1">
                  <c:v>IF WE TAKE THE RIGHT STEPS AS A SOCIETY, WE CAN ERADICATE HOMELESSNESS TOGETHER</c:v>
                </c:pt>
                <c:pt idx="2">
                  <c:v>CHARITIES ARE BEST PLACED TO ERADICATE HOMELESSNESS</c:v>
                </c:pt>
                <c:pt idx="4">
                  <c:v>HOMELESSNESS WILL ALWAYS EXIST IN OUR SOCIETY, NO MATTER WHAT WE DO</c:v>
                </c:pt>
              </c:strCache>
            </c:strRef>
          </c:cat>
          <c:val>
            <c:numRef>
              <c:f>Sheet1!$G$2:$G$6</c:f>
              <c:numCache>
                <c:formatCode>0%</c:formatCode>
                <c:ptCount val="5"/>
                <c:pt idx="0">
                  <c:v>0.32664555227002201</c:v>
                </c:pt>
                <c:pt idx="1">
                  <c:v>0.248439107632941</c:v>
                </c:pt>
                <c:pt idx="2">
                  <c:v>9.9517067988959998E-2</c:v>
                </c:pt>
                <c:pt idx="4">
                  <c:v>0.29095155779214199</c:v>
                </c:pt>
              </c:numCache>
            </c:numRef>
          </c:val>
          <c:extLst>
            <c:ext xmlns:c16="http://schemas.microsoft.com/office/drawing/2014/chart" uri="{C3380CC4-5D6E-409C-BE32-E72D297353CC}">
              <c16:uniqueId val="{00000001-AF63-41C8-B930-6D0CEC6F84AB}"/>
            </c:ext>
          </c:extLst>
        </c:ser>
        <c:dLbls>
          <c:showLegendKey val="0"/>
          <c:showVal val="0"/>
          <c:showCatName val="0"/>
          <c:showSerName val="0"/>
          <c:showPercent val="0"/>
          <c:showBubbleSize val="0"/>
        </c:dLbls>
        <c:gapWidth val="15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1.0859905526437143E-2"/>
          <c:y val="0.90818458294073146"/>
          <c:w val="0.98860777544150247"/>
          <c:h val="9.181541705926853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4705835217753804"/>
        </c:manualLayout>
      </c:layout>
      <c:barChart>
        <c:barDir val="col"/>
        <c:grouping val="clustered"/>
        <c:varyColors val="0"/>
        <c:ser>
          <c:idx val="3"/>
          <c:order val="3"/>
          <c:tx>
            <c:strRef>
              <c:f>Sheet1!$E$1</c:f>
              <c:strCache>
                <c:ptCount val="1"/>
                <c:pt idx="0">
                  <c:v>ATTITUDE TRACKING - BENCHMARKING - OCTOBER 2020</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TAKING IMMEDIATE ACTION WILL GIVE US THE BEST CHANCE OF ERADICATING HOMELESSNESS</c:v>
                </c:pt>
                <c:pt idx="1">
                  <c:v>PLANNING NOW, AND THEN ACTING NEXT YEAR WILL GIVE US THE BEST CHANCE OF ERADICATING HOMELESSNESS</c:v>
                </c:pt>
                <c:pt idx="2">
                  <c:v>PLANNING OVER THE NEXT FEW YEARS AND THEN TAKING APPROPRIATE ACTION WILL GIVE US THE BEST CHANCE OF ERADICATING HOMELESSNESS</c:v>
                </c:pt>
                <c:pt idx="3">
                  <c:v>PLANNING OVER THE NEXT 6-10 YEARS AND THEN TAKING THE APPROPRIATE ACTION WILL GIVE US THE BEST CHANCE OF ERADICATING HOMELESSNESS</c:v>
                </c:pt>
                <c:pt idx="4">
                  <c:v>IT WILL TAKE MORE THAN 10 YEARS OF PLANNING BEFORE ANY ACTION IS LIKELY TO ERADICATE HOMELESSNESS</c:v>
                </c:pt>
              </c:strCache>
            </c:strRef>
          </c:cat>
          <c:val>
            <c:numRef>
              <c:f>Sheet1!$E$2:$E$6</c:f>
              <c:numCache>
                <c:formatCode>0%</c:formatCode>
                <c:ptCount val="5"/>
                <c:pt idx="0">
                  <c:v>0.30906912438955703</c:v>
                </c:pt>
                <c:pt idx="1">
                  <c:v>0.244798679316104</c:v>
                </c:pt>
                <c:pt idx="2">
                  <c:v>0.18191859003956501</c:v>
                </c:pt>
                <c:pt idx="3">
                  <c:v>8.3866661401178599E-2</c:v>
                </c:pt>
                <c:pt idx="4">
                  <c:v>7.4781318196685501E-2</c:v>
                </c:pt>
              </c:numCache>
            </c:numRef>
          </c:val>
          <c:extLst>
            <c:ext xmlns:c16="http://schemas.microsoft.com/office/drawing/2014/chart" uri="{C3380CC4-5D6E-409C-BE32-E72D297353CC}">
              <c16:uniqueId val="{00000003-3C23-4B9B-B6DF-FAECFB50D4E2}"/>
            </c:ext>
          </c:extLst>
        </c:ser>
        <c:ser>
          <c:idx val="5"/>
          <c:order val="5"/>
          <c:tx>
            <c:strRef>
              <c:f>Sheet1!$G$1</c:f>
              <c:strCache>
                <c:ptCount val="1"/>
                <c:pt idx="0">
                  <c:v>ATTITUDES TRACKING DIP 2 - MAY 2021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TAKING IMMEDIATE ACTION WILL GIVE US THE BEST CHANCE OF ERADICATING HOMELESSNESS</c:v>
                </c:pt>
                <c:pt idx="1">
                  <c:v>PLANNING NOW, AND THEN ACTING NEXT YEAR WILL GIVE US THE BEST CHANCE OF ERADICATING HOMELESSNESS</c:v>
                </c:pt>
                <c:pt idx="2">
                  <c:v>PLANNING OVER THE NEXT FEW YEARS AND THEN TAKING APPROPRIATE ACTION WILL GIVE US THE BEST CHANCE OF ERADICATING HOMELESSNESS</c:v>
                </c:pt>
                <c:pt idx="3">
                  <c:v>PLANNING OVER THE NEXT 6-10 YEARS AND THEN TAKING THE APPROPRIATE ACTION WILL GIVE US THE BEST CHANCE OF ERADICATING HOMELESSNESS</c:v>
                </c:pt>
                <c:pt idx="4">
                  <c:v>IT WILL TAKE MORE THAN 10 YEARS OF PLANNING BEFORE ANY ACTION IS LIKELY TO ERADICATE HOMELESSNESS</c:v>
                </c:pt>
              </c:strCache>
            </c:strRef>
          </c:cat>
          <c:val>
            <c:numRef>
              <c:f>Sheet1!$G$2:$G$6</c:f>
              <c:numCache>
                <c:formatCode>0%</c:formatCode>
                <c:ptCount val="5"/>
                <c:pt idx="0">
                  <c:v>0.38159743824433501</c:v>
                </c:pt>
                <c:pt idx="1">
                  <c:v>0.22191917813058101</c:v>
                </c:pt>
                <c:pt idx="2">
                  <c:v>0.19602606321247301</c:v>
                </c:pt>
                <c:pt idx="3">
                  <c:v>5.5077001925928598E-2</c:v>
                </c:pt>
                <c:pt idx="4">
                  <c:v>5.5742075723706902E-2</c:v>
                </c:pt>
              </c:numCache>
            </c:numRef>
          </c:val>
          <c:extLst>
            <c:ext xmlns:c16="http://schemas.microsoft.com/office/drawing/2014/chart" uri="{C3380CC4-5D6E-409C-BE32-E72D297353CC}">
              <c16:uniqueId val="{00000001-D287-4F9B-9DAF-B1C7DC29397A}"/>
            </c:ext>
          </c:extLst>
        </c:ser>
        <c:dLbls>
          <c:showLegendKey val="0"/>
          <c:showVal val="0"/>
          <c:showCatName val="0"/>
          <c:showSerName val="0"/>
          <c:showPercent val="0"/>
          <c:showBubbleSize val="0"/>
        </c:dLbls>
        <c:gapWidth val="150"/>
        <c:overlap val="-5"/>
        <c:axId val="956822216"/>
        <c:axId val="95682090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CAC 2019 PRE - SEPTEMBER 2019</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Sheet1!$A$2:$A$6</c15:sqref>
                        </c15:formulaRef>
                      </c:ext>
                    </c:extLst>
                    <c:strCache>
                      <c:ptCount val="5"/>
                      <c:pt idx="0">
                        <c:v>TAKING IMMEDIATE ACTION WILL GIVE US THE BEST CHANCE OF ERADICATING HOMELESSNESS</c:v>
                      </c:pt>
                      <c:pt idx="1">
                        <c:v>PLANNING NOW, AND THEN ACTING NEXT YEAR WILL GIVE US THE BEST CHANCE OF ERADICATING HOMELESSNESS</c:v>
                      </c:pt>
                      <c:pt idx="2">
                        <c:v>PLANNING OVER THE NEXT FEW YEARS AND THEN TAKING APPROPRIATE ACTION WILL GIVE US THE BEST CHANCE OF ERADICATING HOMELESSNESS</c:v>
                      </c:pt>
                      <c:pt idx="3">
                        <c:v>PLANNING OVER THE NEXT 6-10 YEARS AND THEN TAKING THE APPROPRIATE ACTION WILL GIVE US THE BEST CHANCE OF ERADICATING HOMELESSNESS</c:v>
                      </c:pt>
                      <c:pt idx="4">
                        <c:v>IT WILL TAKE MORE THAN 10 YEARS OF PLANNING BEFORE ANY ACTION IS LIKELY TO ERADICATE HOMELESSNESS</c:v>
                      </c:pt>
                    </c:strCache>
                  </c:strRef>
                </c:cat>
                <c:val>
                  <c:numRef>
                    <c:extLst>
                      <c:ext uri="{02D57815-91ED-43cb-92C2-25804820EDAC}">
                        <c15:formulaRef>
                          <c15:sqref>Sheet1!$B$2:$B$6</c15:sqref>
                        </c15:formulaRef>
                      </c:ext>
                    </c:extLst>
                    <c:numCache>
                      <c:formatCode>General</c:formatCode>
                      <c:ptCount val="5"/>
                    </c:numCache>
                  </c:numRef>
                </c:val>
                <c:extLst>
                  <c:ext xmlns:c16="http://schemas.microsoft.com/office/drawing/2014/chart" uri="{C3380CC4-5D6E-409C-BE32-E72D297353CC}">
                    <c16:uniqueId val="{00000000-3C23-4B9B-B6DF-FAECFB50D4E2}"/>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CAC 2019 PEAK - NOV+DEC 2019</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Sheet1!$A$2:$A$6</c15:sqref>
                        </c15:formulaRef>
                      </c:ext>
                    </c:extLst>
                    <c:strCache>
                      <c:ptCount val="5"/>
                      <c:pt idx="0">
                        <c:v>TAKING IMMEDIATE ACTION WILL GIVE US THE BEST CHANCE OF ERADICATING HOMELESSNESS</c:v>
                      </c:pt>
                      <c:pt idx="1">
                        <c:v>PLANNING NOW, AND THEN ACTING NEXT YEAR WILL GIVE US THE BEST CHANCE OF ERADICATING HOMELESSNESS</c:v>
                      </c:pt>
                      <c:pt idx="2">
                        <c:v>PLANNING OVER THE NEXT FEW YEARS AND THEN TAKING APPROPRIATE ACTION WILL GIVE US THE BEST CHANCE OF ERADICATING HOMELESSNESS</c:v>
                      </c:pt>
                      <c:pt idx="3">
                        <c:v>PLANNING OVER THE NEXT 6-10 YEARS AND THEN TAKING THE APPROPRIATE ACTION WILL GIVE US THE BEST CHANCE OF ERADICATING HOMELESSNESS</c:v>
                      </c:pt>
                      <c:pt idx="4">
                        <c:v>IT WILL TAKE MORE THAN 10 YEARS OF PLANNING BEFORE ANY ACTION IS LIKELY TO ERADICATE HOMELESSNESS</c:v>
                      </c:pt>
                    </c:strCache>
                  </c:strRef>
                </c:cat>
                <c:val>
                  <c:numRef>
                    <c:extLst xmlns:c15="http://schemas.microsoft.com/office/drawing/2012/chart">
                      <c:ext xmlns:c15="http://schemas.microsoft.com/office/drawing/2012/chart" uri="{02D57815-91ED-43cb-92C2-25804820EDAC}">
                        <c15:formulaRef>
                          <c15:sqref>Sheet1!$C$2:$C$6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1-3C23-4B9B-B6DF-FAECFB50D4E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HFA PEAK - JULY 20202</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Sheet1!$A$2:$A$6</c15:sqref>
                        </c15:formulaRef>
                      </c:ext>
                    </c:extLst>
                    <c:strCache>
                      <c:ptCount val="5"/>
                      <c:pt idx="0">
                        <c:v>TAKING IMMEDIATE ACTION WILL GIVE US THE BEST CHANCE OF ERADICATING HOMELESSNESS</c:v>
                      </c:pt>
                      <c:pt idx="1">
                        <c:v>PLANNING NOW, AND THEN ACTING NEXT YEAR WILL GIVE US THE BEST CHANCE OF ERADICATING HOMELESSNESS</c:v>
                      </c:pt>
                      <c:pt idx="2">
                        <c:v>PLANNING OVER THE NEXT FEW YEARS AND THEN TAKING APPROPRIATE ACTION WILL GIVE US THE BEST CHANCE OF ERADICATING HOMELESSNESS</c:v>
                      </c:pt>
                      <c:pt idx="3">
                        <c:v>PLANNING OVER THE NEXT 6-10 YEARS AND THEN TAKING THE APPROPRIATE ACTION WILL GIVE US THE BEST CHANCE OF ERADICATING HOMELESSNESS</c:v>
                      </c:pt>
                      <c:pt idx="4">
                        <c:v>IT WILL TAKE MORE THAN 10 YEARS OF PLANNING BEFORE ANY ACTION IS LIKELY TO ERADICATE HOMELESSNESS</c:v>
                      </c:pt>
                    </c:strCache>
                  </c:strRef>
                </c:cat>
                <c:val>
                  <c:numRef>
                    <c:extLst xmlns:c15="http://schemas.microsoft.com/office/drawing/2012/chart">
                      <c:ext xmlns:c15="http://schemas.microsoft.com/office/drawing/2012/chart" uri="{02D57815-91ED-43cb-92C2-25804820EDAC}">
                        <c15:formulaRef>
                          <c15:sqref>Sheet1!$D$2:$D$6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2-3C23-4B9B-B6DF-FAECFB50D4E2}"/>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ATTITUDES TRACKING BENCHMARK DIP - ALL WHO RECALL HOMELESSNESS BUZZ</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Sheet1!$A$2:$A$6</c15:sqref>
                        </c15:formulaRef>
                      </c:ext>
                    </c:extLst>
                    <c:strCache>
                      <c:ptCount val="5"/>
                      <c:pt idx="0">
                        <c:v>TAKING IMMEDIATE ACTION WILL GIVE US THE BEST CHANCE OF ERADICATING HOMELESSNESS</c:v>
                      </c:pt>
                      <c:pt idx="1">
                        <c:v>PLANNING NOW, AND THEN ACTING NEXT YEAR WILL GIVE US THE BEST CHANCE OF ERADICATING HOMELESSNESS</c:v>
                      </c:pt>
                      <c:pt idx="2">
                        <c:v>PLANNING OVER THE NEXT FEW YEARS AND THEN TAKING APPROPRIATE ACTION WILL GIVE US THE BEST CHANCE OF ERADICATING HOMELESSNESS</c:v>
                      </c:pt>
                      <c:pt idx="3">
                        <c:v>PLANNING OVER THE NEXT 6-10 YEARS AND THEN TAKING THE APPROPRIATE ACTION WILL GIVE US THE BEST CHANCE OF ERADICATING HOMELESSNESS</c:v>
                      </c:pt>
                      <c:pt idx="4">
                        <c:v>IT WILL TAKE MORE THAN 10 YEARS OF PLANNING BEFORE ANY ACTION IS LIKELY TO ERADICATE HOMELESSNESS</c:v>
                      </c:pt>
                    </c:strCache>
                  </c:strRef>
                </c:cat>
                <c:val>
                  <c:numRef>
                    <c:extLst xmlns:c15="http://schemas.microsoft.com/office/drawing/2012/chart">
                      <c:ext xmlns:c15="http://schemas.microsoft.com/office/drawing/2012/chart" uri="{02D57815-91ED-43cb-92C2-25804820EDAC}">
                        <c15:formulaRef>
                          <c15:sqref>Sheet1!$F$2:$F$6</c15:sqref>
                        </c15:formulaRef>
                      </c:ext>
                    </c:extLst>
                    <c:numCache>
                      <c:formatCode>0%</c:formatCode>
                      <c:ptCount val="5"/>
                      <c:pt idx="0">
                        <c:v>0.34074686555341699</c:v>
                      </c:pt>
                      <c:pt idx="1">
                        <c:v>0.25289328075874401</c:v>
                      </c:pt>
                      <c:pt idx="2">
                        <c:v>0.185488149731519</c:v>
                      </c:pt>
                      <c:pt idx="3">
                        <c:v>9.5501534423430998E-2</c:v>
                      </c:pt>
                      <c:pt idx="4">
                        <c:v>9.4870465289222994E-2</c:v>
                      </c:pt>
                    </c:numCache>
                  </c:numRef>
                </c:val>
                <c:extLst xmlns:c15="http://schemas.microsoft.com/office/drawing/2012/chart">
                  <c:ext xmlns:c16="http://schemas.microsoft.com/office/drawing/2014/chart" uri="{C3380CC4-5D6E-409C-BE32-E72D297353CC}">
                    <c16:uniqueId val="{00000004-3C23-4B9B-B6DF-FAECFB50D4E2}"/>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ATTITUDES TRACKING DIP 2- MAY 2021- ALL WHO RECALL HOMELESSNESS BUZZ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Sheet1!$A$2:$A$6</c15:sqref>
                        </c15:formulaRef>
                      </c:ext>
                    </c:extLst>
                    <c:strCache>
                      <c:ptCount val="5"/>
                      <c:pt idx="0">
                        <c:v>TAKING IMMEDIATE ACTION WILL GIVE US THE BEST CHANCE OF ERADICATING HOMELESSNESS</c:v>
                      </c:pt>
                      <c:pt idx="1">
                        <c:v>PLANNING NOW, AND THEN ACTING NEXT YEAR WILL GIVE US THE BEST CHANCE OF ERADICATING HOMELESSNESS</c:v>
                      </c:pt>
                      <c:pt idx="2">
                        <c:v>PLANNING OVER THE NEXT FEW YEARS AND THEN TAKING APPROPRIATE ACTION WILL GIVE US THE BEST CHANCE OF ERADICATING HOMELESSNESS</c:v>
                      </c:pt>
                      <c:pt idx="3">
                        <c:v>PLANNING OVER THE NEXT 6-10 YEARS AND THEN TAKING THE APPROPRIATE ACTION WILL GIVE US THE BEST CHANCE OF ERADICATING HOMELESSNESS</c:v>
                      </c:pt>
                      <c:pt idx="4">
                        <c:v>IT WILL TAKE MORE THAN 10 YEARS OF PLANNING BEFORE ANY ACTION IS LIKELY TO ERADICATE HOMELESSNESS</c:v>
                      </c:pt>
                    </c:strCache>
                  </c:strRef>
                </c:cat>
                <c:val>
                  <c:numRef>
                    <c:extLst xmlns:c15="http://schemas.microsoft.com/office/drawing/2012/chart">
                      <c:ext xmlns:c15="http://schemas.microsoft.com/office/drawing/2012/chart" uri="{02D57815-91ED-43cb-92C2-25804820EDAC}">
                        <c15:formulaRef>
                          <c15:sqref>Sheet1!$H$2:$H$6</c15:sqref>
                        </c15:formulaRef>
                      </c:ext>
                    </c:extLst>
                    <c:numCache>
                      <c:formatCode>0%</c:formatCode>
                      <c:ptCount val="5"/>
                      <c:pt idx="0">
                        <c:v>0.44500467756018502</c:v>
                      </c:pt>
                      <c:pt idx="1">
                        <c:v>0.25154549317970698</c:v>
                      </c:pt>
                      <c:pt idx="2">
                        <c:v>0.17792769436856001</c:v>
                      </c:pt>
                      <c:pt idx="3">
                        <c:v>3.8978277390474297E-2</c:v>
                      </c:pt>
                      <c:pt idx="4">
                        <c:v>4.6425112859950199E-2</c:v>
                      </c:pt>
                    </c:numCache>
                  </c:numRef>
                </c:val>
                <c:extLst xmlns:c15="http://schemas.microsoft.com/office/drawing/2012/chart">
                  <c:ext xmlns:c16="http://schemas.microsoft.com/office/drawing/2014/chart" uri="{C3380CC4-5D6E-409C-BE32-E72D297353CC}">
                    <c16:uniqueId val="{00000002-D287-4F9B-9DAF-B1C7DC29397A}"/>
                  </c:ext>
                </c:extLst>
              </c15:ser>
            </c15:filteredBarSeries>
          </c:ext>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1.0859905526437143E-2"/>
          <c:y val="0.90818458294073146"/>
          <c:w val="0.98901242749672935"/>
          <c:h val="9.181541705926853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52206533661633"/>
          <c:y val="3.8305118926246683E-2"/>
          <c:w val="0.79799639572126413"/>
          <c:h val="0.77518529563154048"/>
        </c:manualLayout>
      </c:layout>
      <c:barChart>
        <c:barDir val="col"/>
        <c:grouping val="stacked"/>
        <c:varyColors val="0"/>
        <c:ser>
          <c:idx val="0"/>
          <c:order val="0"/>
          <c:tx>
            <c:strRef>
              <c:f>Sheet1!$A$2</c:f>
              <c:strCache>
                <c:ptCount val="1"/>
                <c:pt idx="0">
                  <c:v>TAKING IMMEDIATE ACTION WILL GIVE US THE BEST CHANCE OF ERADICATING THIS</c:v>
                </c:pt>
              </c:strCache>
            </c:strRef>
          </c:tx>
          <c:spPr>
            <a:solidFill>
              <a:schemeClr val="bg1"/>
            </a:solidFill>
            <a:ln>
              <a:noFill/>
            </a:ln>
            <a:effectLst/>
          </c:spPr>
          <c:invertIfNegative val="0"/>
          <c:dPt>
            <c:idx val="4"/>
            <c:invertIfNegative val="0"/>
            <c:bubble3D val="0"/>
            <c:spPr>
              <a:solidFill>
                <a:schemeClr val="bg1"/>
              </a:solidFill>
              <a:ln>
                <a:noFill/>
              </a:ln>
              <a:effectLst/>
            </c:spPr>
            <c:extLst>
              <c:ext xmlns:c16="http://schemas.microsoft.com/office/drawing/2014/chart" uri="{C3380CC4-5D6E-409C-BE32-E72D297353CC}">
                <c16:uniqueId val="{00000001-908E-4CC2-A116-3102B6E63DFD}"/>
              </c:ext>
            </c:extLst>
          </c:dPt>
          <c:dPt>
            <c:idx val="5"/>
            <c:invertIfNegative val="0"/>
            <c:bubble3D val="0"/>
            <c:spPr>
              <a:solidFill>
                <a:schemeClr val="bg1"/>
              </a:solidFill>
              <a:ln>
                <a:noFill/>
              </a:ln>
              <a:effectLst/>
            </c:spPr>
            <c:extLst>
              <c:ext xmlns:c16="http://schemas.microsoft.com/office/drawing/2014/chart" uri="{C3380CC4-5D6E-409C-BE32-E72D297353CC}">
                <c16:uniqueId val="{00000003-908E-4CC2-A116-3102B6E63DFD}"/>
              </c:ext>
            </c:extLst>
          </c:dPt>
          <c:dPt>
            <c:idx val="6"/>
            <c:invertIfNegative val="0"/>
            <c:bubble3D val="0"/>
            <c:spPr>
              <a:solidFill>
                <a:schemeClr val="bg1"/>
              </a:solidFill>
              <a:ln>
                <a:noFill/>
              </a:ln>
              <a:effectLst/>
            </c:spPr>
            <c:extLst>
              <c:ext xmlns:c16="http://schemas.microsoft.com/office/drawing/2014/chart" uri="{C3380CC4-5D6E-409C-BE32-E72D297353CC}">
                <c16:uniqueId val="{00000005-908E-4CC2-A116-3102B6E63DF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COVID-19</c:v>
                </c:pt>
                <c:pt idx="1">
                  <c:v>CLIMATE CHANGE</c:v>
                </c:pt>
                <c:pt idx="2">
                  <c:v>CHILD POVERTY</c:v>
                </c:pt>
                <c:pt idx="3">
                  <c:v>MENTAL HEALTH STIGMA &amp; DISCRIMINATION</c:v>
                </c:pt>
                <c:pt idx="4">
                  <c:v>CANCER</c:v>
                </c:pt>
                <c:pt idx="5">
                  <c:v>RACISM</c:v>
                </c:pt>
                <c:pt idx="6">
                  <c:v>ANIMAL CRUELTY</c:v>
                </c:pt>
                <c:pt idx="7">
                  <c:v>HOMELESSNESS</c:v>
                </c:pt>
              </c:strCache>
            </c:strRef>
          </c:cat>
          <c:val>
            <c:numRef>
              <c:f>Sheet1!$B$2:$I$2</c:f>
              <c:numCache>
                <c:formatCode>0%</c:formatCode>
                <c:ptCount val="8"/>
                <c:pt idx="0">
                  <c:v>0.61422198210563395</c:v>
                </c:pt>
                <c:pt idx="1">
                  <c:v>0.44241630130436499</c:v>
                </c:pt>
                <c:pt idx="2">
                  <c:v>0.433368945564441</c:v>
                </c:pt>
                <c:pt idx="3">
                  <c:v>0.398368480985966</c:v>
                </c:pt>
                <c:pt idx="4">
                  <c:v>0.43986163648786503</c:v>
                </c:pt>
                <c:pt idx="5">
                  <c:v>0.38221081352175201</c:v>
                </c:pt>
                <c:pt idx="6">
                  <c:v>0.40656698141459702</c:v>
                </c:pt>
                <c:pt idx="7">
                  <c:v>0.38159743824433501</c:v>
                </c:pt>
              </c:numCache>
            </c:numRef>
          </c:val>
          <c:extLst>
            <c:ext xmlns:c16="http://schemas.microsoft.com/office/drawing/2014/chart" uri="{C3380CC4-5D6E-409C-BE32-E72D297353CC}">
              <c16:uniqueId val="{00000006-908E-4CC2-A116-3102B6E63DFD}"/>
            </c:ext>
          </c:extLst>
        </c:ser>
        <c:ser>
          <c:idx val="1"/>
          <c:order val="1"/>
          <c:tx>
            <c:strRef>
              <c:f>Sheet1!$A$3</c:f>
              <c:strCache>
                <c:ptCount val="1"/>
                <c:pt idx="0">
                  <c:v>PLANNING  NOW, AND THEN ACTING NEXT YEAR WILL GIVE US THE BEST CHANCE OF ERADICATING THIS </c:v>
                </c:pt>
              </c:strCache>
            </c:strRef>
          </c:tx>
          <c:spPr>
            <a:solidFill>
              <a:schemeClr val="bg1">
                <a:lumMod val="85000"/>
              </a:schemeClr>
            </a:solidFill>
            <a:ln>
              <a:noFill/>
            </a:ln>
            <a:effectLst/>
          </c:spPr>
          <c:invertIfNegative val="0"/>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8-908E-4CC2-A116-3102B6E63DFD}"/>
              </c:ext>
            </c:extLst>
          </c:dPt>
          <c:dPt>
            <c:idx val="7"/>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15-908E-4CC2-A116-3102B6E63DF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COVID-19</c:v>
                </c:pt>
                <c:pt idx="1">
                  <c:v>CLIMATE CHANGE</c:v>
                </c:pt>
                <c:pt idx="2">
                  <c:v>CHILD POVERTY</c:v>
                </c:pt>
                <c:pt idx="3">
                  <c:v>MENTAL HEALTH STIGMA &amp; DISCRIMINATION</c:v>
                </c:pt>
                <c:pt idx="4">
                  <c:v>CANCER</c:v>
                </c:pt>
                <c:pt idx="5">
                  <c:v>RACISM</c:v>
                </c:pt>
                <c:pt idx="6">
                  <c:v>ANIMAL CRUELTY</c:v>
                </c:pt>
                <c:pt idx="7">
                  <c:v>HOMELESSNESS</c:v>
                </c:pt>
              </c:strCache>
            </c:strRef>
          </c:cat>
          <c:val>
            <c:numRef>
              <c:f>Sheet1!$B$3:$I$3</c:f>
              <c:numCache>
                <c:formatCode>0%</c:formatCode>
                <c:ptCount val="8"/>
                <c:pt idx="0">
                  <c:v>0.14562428372168101</c:v>
                </c:pt>
                <c:pt idx="1">
                  <c:v>0.15768565750216801</c:v>
                </c:pt>
                <c:pt idx="2">
                  <c:v>0.18667966398997601</c:v>
                </c:pt>
                <c:pt idx="3">
                  <c:v>0.22619375805282099</c:v>
                </c:pt>
                <c:pt idx="4">
                  <c:v>0.15740217459561701</c:v>
                </c:pt>
                <c:pt idx="5">
                  <c:v>0.18074921188842299</c:v>
                </c:pt>
                <c:pt idx="6">
                  <c:v>0.18528161874066201</c:v>
                </c:pt>
                <c:pt idx="7">
                  <c:v>0.22191917813058101</c:v>
                </c:pt>
              </c:numCache>
            </c:numRef>
          </c:val>
          <c:extLst>
            <c:ext xmlns:c16="http://schemas.microsoft.com/office/drawing/2014/chart" uri="{C3380CC4-5D6E-409C-BE32-E72D297353CC}">
              <c16:uniqueId val="{00000009-908E-4CC2-A116-3102B6E63DFD}"/>
            </c:ext>
          </c:extLst>
        </c:ser>
        <c:ser>
          <c:idx val="2"/>
          <c:order val="2"/>
          <c:tx>
            <c:strRef>
              <c:f>Sheet1!$A$4</c:f>
              <c:strCache>
                <c:ptCount val="1"/>
                <c:pt idx="0">
                  <c:v>PLANNING OVER THE NEXT FEW YEARS AND THEN TAKING APPROPRIATE ACTION WILL GIVE THE BEST CHANCE OF ERADICATING THIS </c:v>
                </c:pt>
              </c:strCache>
            </c:strRef>
          </c:tx>
          <c:spPr>
            <a:solidFill>
              <a:schemeClr val="bg1">
                <a:lumMod val="75000"/>
              </a:schemeClr>
            </a:solidFill>
            <a:ln>
              <a:noFill/>
            </a:ln>
            <a:effectLst/>
          </c:spPr>
          <c:invertIfNegative val="0"/>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B-908E-4CC2-A116-3102B6E63DFD}"/>
              </c:ext>
            </c:extLst>
          </c:dPt>
          <c:dPt>
            <c:idx val="7"/>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14-908E-4CC2-A116-3102B6E63DF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COVID-19</c:v>
                </c:pt>
                <c:pt idx="1">
                  <c:v>CLIMATE CHANGE</c:v>
                </c:pt>
                <c:pt idx="2">
                  <c:v>CHILD POVERTY</c:v>
                </c:pt>
                <c:pt idx="3">
                  <c:v>MENTAL HEALTH STIGMA &amp; DISCRIMINATION</c:v>
                </c:pt>
                <c:pt idx="4">
                  <c:v>CANCER</c:v>
                </c:pt>
                <c:pt idx="5">
                  <c:v>RACISM</c:v>
                </c:pt>
                <c:pt idx="6">
                  <c:v>ANIMAL CRUELTY</c:v>
                </c:pt>
                <c:pt idx="7">
                  <c:v>HOMELESSNESS</c:v>
                </c:pt>
              </c:strCache>
            </c:strRef>
          </c:cat>
          <c:val>
            <c:numRef>
              <c:f>Sheet1!$B$4:$I$4</c:f>
              <c:numCache>
                <c:formatCode>0%</c:formatCode>
                <c:ptCount val="8"/>
                <c:pt idx="0">
                  <c:v>0.10329663485236899</c:v>
                </c:pt>
                <c:pt idx="1">
                  <c:v>0.16711443448153701</c:v>
                </c:pt>
                <c:pt idx="2">
                  <c:v>0.19317278774933</c:v>
                </c:pt>
                <c:pt idx="3">
                  <c:v>0.18824494087305299</c:v>
                </c:pt>
                <c:pt idx="4">
                  <c:v>0.16304299863983299</c:v>
                </c:pt>
                <c:pt idx="5">
                  <c:v>0.17005651780265801</c:v>
                </c:pt>
                <c:pt idx="6">
                  <c:v>0.180344701090979</c:v>
                </c:pt>
                <c:pt idx="7">
                  <c:v>0.19602606321247301</c:v>
                </c:pt>
              </c:numCache>
            </c:numRef>
          </c:val>
          <c:extLst>
            <c:ext xmlns:c16="http://schemas.microsoft.com/office/drawing/2014/chart" uri="{C3380CC4-5D6E-409C-BE32-E72D297353CC}">
              <c16:uniqueId val="{0000000C-908E-4CC2-A116-3102B6E63DFD}"/>
            </c:ext>
          </c:extLst>
        </c:ser>
        <c:ser>
          <c:idx val="3"/>
          <c:order val="3"/>
          <c:tx>
            <c:strRef>
              <c:f>Sheet1!$A$5</c:f>
              <c:strCache>
                <c:ptCount val="1"/>
                <c:pt idx="0">
                  <c:v>PLANNING OVER THE NEXT 6-10 YEARS AND THEN TAKING APPROPRIATE ACTION WILL GIVE US THE BEST CHANCE OF ERADICATING THIS </c:v>
                </c:pt>
              </c:strCache>
            </c:strRef>
          </c:tx>
          <c:spPr>
            <a:solidFill>
              <a:schemeClr val="bg1">
                <a:lumMod val="65000"/>
              </a:schemeClr>
            </a:solidFill>
            <a:ln>
              <a:noFill/>
            </a:ln>
            <a:effectLst/>
          </c:spPr>
          <c:invertIfNegative val="0"/>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E-908E-4CC2-A116-3102B6E63DFD}"/>
              </c:ext>
            </c:extLst>
          </c:dPt>
          <c:dPt>
            <c:idx val="7"/>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13-908E-4CC2-A116-3102B6E63DF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COVID-19</c:v>
                </c:pt>
                <c:pt idx="1">
                  <c:v>CLIMATE CHANGE</c:v>
                </c:pt>
                <c:pt idx="2">
                  <c:v>CHILD POVERTY</c:v>
                </c:pt>
                <c:pt idx="3">
                  <c:v>MENTAL HEALTH STIGMA &amp; DISCRIMINATION</c:v>
                </c:pt>
                <c:pt idx="4">
                  <c:v>CANCER</c:v>
                </c:pt>
                <c:pt idx="5">
                  <c:v>RACISM</c:v>
                </c:pt>
                <c:pt idx="6">
                  <c:v>ANIMAL CRUELTY</c:v>
                </c:pt>
                <c:pt idx="7">
                  <c:v>HOMELESSNESS</c:v>
                </c:pt>
              </c:strCache>
            </c:strRef>
          </c:cat>
          <c:val>
            <c:numRef>
              <c:f>Sheet1!$B$5:$I$5</c:f>
              <c:numCache>
                <c:formatCode>0%</c:formatCode>
                <c:ptCount val="8"/>
                <c:pt idx="0">
                  <c:v>3.4364674743225999E-2</c:v>
                </c:pt>
                <c:pt idx="1">
                  <c:v>6.0560912498158002E-2</c:v>
                </c:pt>
                <c:pt idx="2">
                  <c:v>5.1790587548746103E-2</c:v>
                </c:pt>
                <c:pt idx="3">
                  <c:v>4.7036692208408497E-2</c:v>
                </c:pt>
                <c:pt idx="4">
                  <c:v>7.7954986116629599E-2</c:v>
                </c:pt>
                <c:pt idx="5">
                  <c:v>6.1289184321654699E-2</c:v>
                </c:pt>
                <c:pt idx="6">
                  <c:v>6.1772068894871898E-2</c:v>
                </c:pt>
                <c:pt idx="7">
                  <c:v>5.5077001925928598E-2</c:v>
                </c:pt>
              </c:numCache>
            </c:numRef>
          </c:val>
          <c:extLst>
            <c:ext xmlns:c16="http://schemas.microsoft.com/office/drawing/2014/chart" uri="{C3380CC4-5D6E-409C-BE32-E72D297353CC}">
              <c16:uniqueId val="{0000000F-908E-4CC2-A116-3102B6E63DFD}"/>
            </c:ext>
          </c:extLst>
        </c:ser>
        <c:ser>
          <c:idx val="4"/>
          <c:order val="4"/>
          <c:tx>
            <c:strRef>
              <c:f>Sheet1!#REF!</c:f>
              <c:strCache>
                <c:ptCount val="1"/>
                <c:pt idx="0">
                  <c:v>#REF!</c:v>
                </c:pt>
              </c:strCache>
            </c:strRef>
          </c:tx>
          <c:spPr>
            <a:solidFill>
              <a:schemeClr val="bg1">
                <a:lumMod val="50000"/>
              </a:schemeClr>
            </a:solidFill>
            <a:ln>
              <a:noFill/>
            </a:ln>
            <a:effectLst/>
          </c:spPr>
          <c:invertIfNegative val="0"/>
          <c:dPt>
            <c:idx val="7"/>
            <c:invertIfNegative val="0"/>
            <c:bubble3D val="0"/>
            <c:spPr>
              <a:solidFill>
                <a:schemeClr val="accent5"/>
              </a:solidFill>
              <a:ln>
                <a:noFill/>
              </a:ln>
              <a:effectLst/>
            </c:spPr>
            <c:extLst>
              <c:ext xmlns:c16="http://schemas.microsoft.com/office/drawing/2014/chart" uri="{C3380CC4-5D6E-409C-BE32-E72D297353CC}">
                <c16:uniqueId val="{00000012-908E-4CC2-A116-3102B6E63DF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COVID-19</c:v>
                </c:pt>
                <c:pt idx="1">
                  <c:v>CLIMATE CHANGE</c:v>
                </c:pt>
                <c:pt idx="2">
                  <c:v>CHILD POVERTY</c:v>
                </c:pt>
                <c:pt idx="3">
                  <c:v>MENTAL HEALTH STIGMA &amp; DISCRIMINATION</c:v>
                </c:pt>
                <c:pt idx="4">
                  <c:v>CANCER</c:v>
                </c:pt>
                <c:pt idx="5">
                  <c:v>RACISM</c:v>
                </c:pt>
                <c:pt idx="6">
                  <c:v>ANIMAL CRUELTY</c:v>
                </c:pt>
                <c:pt idx="7">
                  <c:v>HOMELESSNESS</c:v>
                </c:pt>
              </c:strCache>
            </c:strRef>
          </c:cat>
          <c:val>
            <c:numRef>
              <c:f>Sheet1!$B$6:$I$6</c:f>
              <c:numCache>
                <c:formatCode>0%</c:formatCode>
                <c:ptCount val="8"/>
                <c:pt idx="0">
                  <c:v>2.5728765623371098E-2</c:v>
                </c:pt>
                <c:pt idx="1">
                  <c:v>8.3724956212967896E-2</c:v>
                </c:pt>
                <c:pt idx="2">
                  <c:v>5.2043667835770802E-2</c:v>
                </c:pt>
                <c:pt idx="3">
                  <c:v>5.6232307686817001E-2</c:v>
                </c:pt>
                <c:pt idx="4">
                  <c:v>7.7504557770415705E-2</c:v>
                </c:pt>
                <c:pt idx="5">
                  <c:v>8.8737165299347401E-2</c:v>
                </c:pt>
                <c:pt idx="6">
                  <c:v>6.4993442832941006E-2</c:v>
                </c:pt>
                <c:pt idx="7">
                  <c:v>5.5742075723706902E-2</c:v>
                </c:pt>
              </c:numCache>
            </c:numRef>
          </c:val>
          <c:extLst>
            <c:ext xmlns:c16="http://schemas.microsoft.com/office/drawing/2014/chart" uri="{C3380CC4-5D6E-409C-BE32-E72D297353CC}">
              <c16:uniqueId val="{00000011-908E-4CC2-A116-3102B6E63DFD}"/>
            </c:ext>
          </c:extLst>
        </c:ser>
        <c:dLbls>
          <c:showLegendKey val="0"/>
          <c:showVal val="0"/>
          <c:showCatName val="0"/>
          <c:showSerName val="0"/>
          <c:showPercent val="0"/>
          <c:showBubbleSize val="0"/>
        </c:dLbls>
        <c:gapWidth val="50"/>
        <c:overlap val="100"/>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l"/>
      <c:layout>
        <c:manualLayout>
          <c:xMode val="edge"/>
          <c:yMode val="edge"/>
          <c:x val="9.8320045697535222E-3"/>
          <c:y val="5.1921159673608053E-2"/>
          <c:w val="0.17556036691594618"/>
          <c:h val="0.8221481794230566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130159102451083E-2"/>
          <c:y val="3.9349270476402444E-2"/>
          <c:w val="0.9770833333333333"/>
          <c:h val="0.81786813191920382"/>
        </c:manualLayout>
      </c:layout>
      <c:barChart>
        <c:barDir val="bar"/>
        <c:grouping val="percentStacked"/>
        <c:varyColors val="0"/>
        <c:ser>
          <c:idx val="0"/>
          <c:order val="0"/>
          <c:tx>
            <c:strRef>
              <c:f>Sheet1!$A$2</c:f>
              <c:strCache>
                <c:ptCount val="1"/>
                <c:pt idx="0">
                  <c:v>EXTREMELY OPTIMISTIC </c:v>
                </c:pt>
              </c:strCache>
            </c:strRef>
          </c:tx>
          <c:spPr>
            <a:solidFill>
              <a:schemeClr val="accent5"/>
            </a:solidFill>
          </c:spPr>
          <c:invertIfNegative val="0"/>
          <c:dPt>
            <c:idx val="1"/>
            <c:invertIfNegative val="0"/>
            <c:bubble3D val="0"/>
            <c:extLst>
              <c:ext xmlns:c16="http://schemas.microsoft.com/office/drawing/2014/chart" uri="{C3380CC4-5D6E-409C-BE32-E72D297353CC}">
                <c16:uniqueId val="{00000003-E583-41CE-9A2E-A37BD7C702AA}"/>
              </c:ext>
            </c:extLst>
          </c:dPt>
          <c:dLbls>
            <c:dLbl>
              <c:idx val="1"/>
              <c:layout>
                <c:manualLayout>
                  <c:x val="1.080006463030802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83-41CE-9A2E-A37BD7C702AA}"/>
                </c:ext>
              </c:extLst>
            </c:dLbl>
            <c:dLbl>
              <c:idx val="2"/>
              <c:layout>
                <c:manualLayout>
                  <c:x val="1.0402106485717939E-2"/>
                  <c:y val="6.55821174606707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1D-428B-B9F6-7BDF85E54945}"/>
                </c:ext>
              </c:extLst>
            </c:dLbl>
            <c:spPr>
              <a:noFill/>
              <a:ln>
                <a:noFill/>
              </a:ln>
              <a:effectLst/>
            </c:spPr>
            <c:txPr>
              <a:bodyPr wrap="square" lIns="38100" tIns="19050" rIns="38100" bIns="19050" anchor="ctr">
                <a:spAutoFit/>
              </a:bodyPr>
              <a:lstStyle/>
              <a:p>
                <a:pPr>
                  <a:defRPr sz="2400" b="0">
                    <a:solidFill>
                      <a:schemeClr val="tx1"/>
                    </a:solidFill>
                    <a:latin typeface="Gill Sans Nova Light" panose="020B03020201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Sheet1!$B$1:$G$1</c:f>
              <c:strCache>
                <c:ptCount val="6"/>
                <c:pt idx="0">
                  <c:v>May-21</c:v>
                </c:pt>
                <c:pt idx="1">
                  <c:v>Dec-20</c:v>
                </c:pt>
                <c:pt idx="2">
                  <c:v>Nov-20</c:v>
                </c:pt>
                <c:pt idx="3">
                  <c:v>Jul-20</c:v>
                </c:pt>
                <c:pt idx="4">
                  <c:v>Dec-19</c:v>
                </c:pt>
                <c:pt idx="5">
                  <c:v>Sep-19</c:v>
                </c:pt>
              </c:strCache>
            </c:strRef>
          </c:cat>
          <c:val>
            <c:numRef>
              <c:f>Sheet1!$B$2:$G$2</c:f>
              <c:numCache>
                <c:formatCode>0%</c:formatCode>
                <c:ptCount val="6"/>
                <c:pt idx="0">
                  <c:v>8.1374516571800906E-2</c:v>
                </c:pt>
                <c:pt idx="1">
                  <c:v>0.05</c:v>
                </c:pt>
                <c:pt idx="2">
                  <c:v>0.05</c:v>
                </c:pt>
                <c:pt idx="3">
                  <c:v>7.7356915113277497E-2</c:v>
                </c:pt>
                <c:pt idx="4">
                  <c:v>9.3575830206061597E-2</c:v>
                </c:pt>
                <c:pt idx="5">
                  <c:v>8.64274310447192E-2</c:v>
                </c:pt>
              </c:numCache>
            </c:numRef>
          </c:val>
          <c:extLst>
            <c:ext xmlns:c16="http://schemas.microsoft.com/office/drawing/2014/chart" uri="{C3380CC4-5D6E-409C-BE32-E72D297353CC}">
              <c16:uniqueId val="{00000000-13BC-4A14-A28C-04721AA045A2}"/>
            </c:ext>
          </c:extLst>
        </c:ser>
        <c:ser>
          <c:idx val="1"/>
          <c:order val="1"/>
          <c:tx>
            <c:strRef>
              <c:f>Sheet1!$A$3</c:f>
              <c:strCache>
                <c:ptCount val="1"/>
                <c:pt idx="0">
                  <c:v>OPTIMISTIC </c:v>
                </c:pt>
              </c:strCache>
            </c:strRef>
          </c:tx>
          <c:spPr>
            <a:solidFill>
              <a:schemeClr val="accent5">
                <a:lumMod val="60000"/>
                <a:lumOff val="40000"/>
              </a:schemeClr>
            </a:solidFill>
          </c:spPr>
          <c:invertIfNegative val="0"/>
          <c:dPt>
            <c:idx val="1"/>
            <c:invertIfNegative val="0"/>
            <c:bubble3D val="0"/>
            <c:extLst>
              <c:ext xmlns:c16="http://schemas.microsoft.com/office/drawing/2014/chart" uri="{C3380CC4-5D6E-409C-BE32-E72D297353CC}">
                <c16:uniqueId val="{00000004-131D-428B-B9F6-7BDF85E54945}"/>
              </c:ext>
            </c:extLst>
          </c:dPt>
          <c:dLbls>
            <c:spPr>
              <a:noFill/>
              <a:ln>
                <a:noFill/>
              </a:ln>
              <a:effectLst/>
            </c:spPr>
            <c:txPr>
              <a:bodyPr/>
              <a:lstStyle/>
              <a:p>
                <a:pPr>
                  <a:defRPr sz="2400" b="0">
                    <a:solidFill>
                      <a:schemeClr val="tx1"/>
                    </a:solidFill>
                    <a:latin typeface="Gill Sans Nova Light" panose="020B03020201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May-21</c:v>
                </c:pt>
                <c:pt idx="1">
                  <c:v>Dec-20</c:v>
                </c:pt>
                <c:pt idx="2">
                  <c:v>Nov-20</c:v>
                </c:pt>
                <c:pt idx="3">
                  <c:v>Jul-20</c:v>
                </c:pt>
                <c:pt idx="4">
                  <c:v>Dec-19</c:v>
                </c:pt>
                <c:pt idx="5">
                  <c:v>Sep-19</c:v>
                </c:pt>
              </c:strCache>
            </c:strRef>
          </c:cat>
          <c:val>
            <c:numRef>
              <c:f>Sheet1!$B$3:$G$3</c:f>
              <c:numCache>
                <c:formatCode>0%</c:formatCode>
                <c:ptCount val="6"/>
                <c:pt idx="0">
                  <c:v>0.27064343717795197</c:v>
                </c:pt>
                <c:pt idx="1">
                  <c:v>0.25</c:v>
                </c:pt>
                <c:pt idx="2">
                  <c:v>0.26</c:v>
                </c:pt>
                <c:pt idx="3">
                  <c:v>0.309566774906673</c:v>
                </c:pt>
                <c:pt idx="4">
                  <c:v>0.28822129445989098</c:v>
                </c:pt>
                <c:pt idx="5">
                  <c:v>0.30184381571215901</c:v>
                </c:pt>
              </c:numCache>
            </c:numRef>
          </c:val>
          <c:extLst>
            <c:ext xmlns:c16="http://schemas.microsoft.com/office/drawing/2014/chart" uri="{C3380CC4-5D6E-409C-BE32-E72D297353CC}">
              <c16:uniqueId val="{00000001-13BC-4A14-A28C-04721AA045A2}"/>
            </c:ext>
          </c:extLst>
        </c:ser>
        <c:ser>
          <c:idx val="2"/>
          <c:order val="2"/>
          <c:tx>
            <c:strRef>
              <c:f>Sheet1!$A$4</c:f>
              <c:strCache>
                <c:ptCount val="1"/>
                <c:pt idx="0">
                  <c:v>NEITHER OPTIMISTIC NOR PESSIMISTIC </c:v>
                </c:pt>
              </c:strCache>
            </c:strRef>
          </c:tx>
          <c:spPr>
            <a:solidFill>
              <a:schemeClr val="bg1"/>
            </a:solidFill>
          </c:spPr>
          <c:invertIfNegative val="0"/>
          <c:dLbls>
            <c:spPr>
              <a:noFill/>
              <a:ln>
                <a:noFill/>
              </a:ln>
              <a:effectLst/>
            </c:spPr>
            <c:txPr>
              <a:bodyPr/>
              <a:lstStyle/>
              <a:p>
                <a:pPr algn="ctr">
                  <a:defRPr lang="en-GB" sz="2400" b="0" i="0" u="none" strike="noStrike" kern="1200" baseline="0">
                    <a:solidFill>
                      <a:schemeClr val="tx1"/>
                    </a:solidFill>
                    <a:latin typeface="Gill Sans Nova Light" panose="020B03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May-21</c:v>
                </c:pt>
                <c:pt idx="1">
                  <c:v>Dec-20</c:v>
                </c:pt>
                <c:pt idx="2">
                  <c:v>Nov-20</c:v>
                </c:pt>
                <c:pt idx="3">
                  <c:v>Jul-20</c:v>
                </c:pt>
                <c:pt idx="4">
                  <c:v>Dec-19</c:v>
                </c:pt>
                <c:pt idx="5">
                  <c:v>Sep-19</c:v>
                </c:pt>
              </c:strCache>
            </c:strRef>
          </c:cat>
          <c:val>
            <c:numRef>
              <c:f>Sheet1!$B$4:$G$4</c:f>
              <c:numCache>
                <c:formatCode>0%</c:formatCode>
                <c:ptCount val="6"/>
                <c:pt idx="0">
                  <c:v>0.32055189278944002</c:v>
                </c:pt>
                <c:pt idx="1">
                  <c:v>0.33</c:v>
                </c:pt>
                <c:pt idx="2">
                  <c:v>0.30951865675601897</c:v>
                </c:pt>
                <c:pt idx="3">
                  <c:v>0.31855915068255902</c:v>
                </c:pt>
                <c:pt idx="4">
                  <c:v>0.28020941524910797</c:v>
                </c:pt>
                <c:pt idx="5">
                  <c:v>0.32847499582712603</c:v>
                </c:pt>
              </c:numCache>
            </c:numRef>
          </c:val>
          <c:extLst>
            <c:ext xmlns:c16="http://schemas.microsoft.com/office/drawing/2014/chart" uri="{C3380CC4-5D6E-409C-BE32-E72D297353CC}">
              <c16:uniqueId val="{00000002-13BC-4A14-A28C-04721AA045A2}"/>
            </c:ext>
          </c:extLst>
        </c:ser>
        <c:ser>
          <c:idx val="3"/>
          <c:order val="3"/>
          <c:tx>
            <c:strRef>
              <c:f>Sheet1!$A$5</c:f>
              <c:strCache>
                <c:ptCount val="1"/>
                <c:pt idx="0">
                  <c:v>PESSIMISTIC </c:v>
                </c:pt>
              </c:strCache>
            </c:strRef>
          </c:tx>
          <c:spPr>
            <a:solidFill>
              <a:schemeClr val="bg1">
                <a:lumMod val="85000"/>
              </a:schemeClr>
            </a:solidFill>
          </c:spPr>
          <c:invertIfNegative val="0"/>
          <c:dLbls>
            <c:spPr>
              <a:noFill/>
              <a:ln>
                <a:noFill/>
              </a:ln>
              <a:effectLst/>
            </c:spPr>
            <c:txPr>
              <a:bodyPr wrap="square" lIns="38100" tIns="19050" rIns="38100" bIns="19050" anchor="ctr">
                <a:spAutoFit/>
              </a:bodyPr>
              <a:lstStyle/>
              <a:p>
                <a:pPr>
                  <a:defRPr sz="2400" b="0">
                    <a:solidFill>
                      <a:schemeClr val="tx1"/>
                    </a:solidFill>
                    <a:latin typeface="Gill Sans Nova Light" panose="020B03020201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Sheet1!$B$1:$G$1</c:f>
              <c:strCache>
                <c:ptCount val="6"/>
                <c:pt idx="0">
                  <c:v>May-21</c:v>
                </c:pt>
                <c:pt idx="1">
                  <c:v>Dec-20</c:v>
                </c:pt>
                <c:pt idx="2">
                  <c:v>Nov-20</c:v>
                </c:pt>
                <c:pt idx="3">
                  <c:v>Jul-20</c:v>
                </c:pt>
                <c:pt idx="4">
                  <c:v>Dec-19</c:v>
                </c:pt>
                <c:pt idx="5">
                  <c:v>Sep-19</c:v>
                </c:pt>
              </c:strCache>
            </c:strRef>
          </c:cat>
          <c:val>
            <c:numRef>
              <c:f>Sheet1!$B$5:$G$5</c:f>
              <c:numCache>
                <c:formatCode>0%</c:formatCode>
                <c:ptCount val="6"/>
                <c:pt idx="0">
                  <c:v>0.213124644841796</c:v>
                </c:pt>
                <c:pt idx="1">
                  <c:v>0.23</c:v>
                </c:pt>
                <c:pt idx="2">
                  <c:v>0.24312876039494999</c:v>
                </c:pt>
                <c:pt idx="3">
                  <c:v>0.19947126935520901</c:v>
                </c:pt>
                <c:pt idx="4">
                  <c:v>0.23581367602269099</c:v>
                </c:pt>
                <c:pt idx="5">
                  <c:v>0.19459638404381299</c:v>
                </c:pt>
              </c:numCache>
            </c:numRef>
          </c:val>
          <c:extLst>
            <c:ext xmlns:c16="http://schemas.microsoft.com/office/drawing/2014/chart" uri="{C3380CC4-5D6E-409C-BE32-E72D297353CC}">
              <c16:uniqueId val="{00000003-13BC-4A14-A28C-04721AA045A2}"/>
            </c:ext>
          </c:extLst>
        </c:ser>
        <c:ser>
          <c:idx val="4"/>
          <c:order val="4"/>
          <c:tx>
            <c:strRef>
              <c:f>Sheet1!$A$6</c:f>
              <c:strCache>
                <c:ptCount val="1"/>
                <c:pt idx="0">
                  <c:v>EXTREMELY PESSIMISTIC </c:v>
                </c:pt>
              </c:strCache>
            </c:strRef>
          </c:tx>
          <c:spPr>
            <a:solidFill>
              <a:schemeClr val="bg1">
                <a:lumMod val="65000"/>
              </a:schemeClr>
            </a:solidFill>
          </c:spPr>
          <c:invertIfNegative val="0"/>
          <c:dLbls>
            <c:spPr>
              <a:noFill/>
              <a:ln>
                <a:noFill/>
              </a:ln>
              <a:effectLst/>
            </c:spPr>
            <c:txPr>
              <a:bodyPr wrap="square" lIns="38100" tIns="19050" rIns="38100" bIns="19050" anchor="ctr">
                <a:spAutoFit/>
              </a:bodyPr>
              <a:lstStyle/>
              <a:p>
                <a:pPr>
                  <a:defRPr sz="2400" b="0">
                    <a:solidFill>
                      <a:schemeClr val="tx1"/>
                    </a:solidFill>
                    <a:latin typeface="Gill Sans Nova Light" panose="020B03020201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Sheet1!$B$1:$G$1</c:f>
              <c:strCache>
                <c:ptCount val="6"/>
                <c:pt idx="0">
                  <c:v>May-21</c:v>
                </c:pt>
                <c:pt idx="1">
                  <c:v>Dec-20</c:v>
                </c:pt>
                <c:pt idx="2">
                  <c:v>Nov-20</c:v>
                </c:pt>
                <c:pt idx="3">
                  <c:v>Jul-20</c:v>
                </c:pt>
                <c:pt idx="4">
                  <c:v>Dec-19</c:v>
                </c:pt>
                <c:pt idx="5">
                  <c:v>Sep-19</c:v>
                </c:pt>
              </c:strCache>
            </c:strRef>
          </c:cat>
          <c:val>
            <c:numRef>
              <c:f>Sheet1!$B$6:$G$6</c:f>
              <c:numCache>
                <c:formatCode>0%</c:formatCode>
                <c:ptCount val="6"/>
                <c:pt idx="0">
                  <c:v>7.9720692651705102E-2</c:v>
                </c:pt>
                <c:pt idx="1">
                  <c:v>0.09</c:v>
                </c:pt>
                <c:pt idx="2">
                  <c:v>9.9637562751710707E-2</c:v>
                </c:pt>
                <c:pt idx="3">
                  <c:v>6.5845822119965897E-2</c:v>
                </c:pt>
                <c:pt idx="4">
                  <c:v>7.6311469111308997E-2</c:v>
                </c:pt>
                <c:pt idx="5">
                  <c:v>5.4641987020874298E-2</c:v>
                </c:pt>
              </c:numCache>
            </c:numRef>
          </c:val>
          <c:extLst>
            <c:ext xmlns:c16="http://schemas.microsoft.com/office/drawing/2014/chart" uri="{C3380CC4-5D6E-409C-BE32-E72D297353CC}">
              <c16:uniqueId val="{00000004-13BC-4A14-A28C-04721AA045A2}"/>
            </c:ext>
          </c:extLst>
        </c:ser>
        <c:dLbls>
          <c:dLblPos val="ctr"/>
          <c:showLegendKey val="0"/>
          <c:showVal val="1"/>
          <c:showCatName val="0"/>
          <c:showSerName val="0"/>
          <c:showPercent val="0"/>
          <c:showBubbleSize val="0"/>
        </c:dLbls>
        <c:gapWidth val="10"/>
        <c:overlap val="100"/>
        <c:axId val="198073728"/>
        <c:axId val="198100096"/>
      </c:barChart>
      <c:catAx>
        <c:axId val="198073728"/>
        <c:scaling>
          <c:orientation val="minMax"/>
        </c:scaling>
        <c:delete val="1"/>
        <c:axPos val="l"/>
        <c:numFmt formatCode="General" sourceLinked="0"/>
        <c:majorTickMark val="out"/>
        <c:minorTickMark val="none"/>
        <c:tickLblPos val="nextTo"/>
        <c:crossAx val="198100096"/>
        <c:crosses val="autoZero"/>
        <c:auto val="1"/>
        <c:lblAlgn val="ctr"/>
        <c:lblOffset val="100"/>
        <c:noMultiLvlLbl val="0"/>
      </c:catAx>
      <c:valAx>
        <c:axId val="198100096"/>
        <c:scaling>
          <c:orientation val="minMax"/>
        </c:scaling>
        <c:delete val="1"/>
        <c:axPos val="b"/>
        <c:numFmt formatCode="0%" sourceLinked="1"/>
        <c:majorTickMark val="out"/>
        <c:minorTickMark val="none"/>
        <c:tickLblPos val="nextTo"/>
        <c:crossAx val="198073728"/>
        <c:crosses val="autoZero"/>
        <c:crossBetween val="between"/>
      </c:valAx>
    </c:plotArea>
    <c:legend>
      <c:legendPos val="b"/>
      <c:layout>
        <c:manualLayout>
          <c:xMode val="edge"/>
          <c:yMode val="edge"/>
          <c:x val="9.6350750731366442E-3"/>
          <c:y val="0.87297735537960397"/>
          <c:w val="0.98072984985372658"/>
          <c:h val="0.10952900557845059"/>
        </c:manualLayout>
      </c:layout>
      <c:overlay val="0"/>
      <c:txPr>
        <a:bodyPr/>
        <a:lstStyle/>
        <a:p>
          <a:pPr>
            <a:defRPr sz="900">
              <a:solidFill>
                <a:schemeClr val="bg2">
                  <a:lumMod val="25000"/>
                </a:schemeClr>
              </a:solidFill>
              <a:latin typeface="Gill Sans Nova Light" panose="020B0302020104020203" pitchFamily="34" charset="0"/>
            </a:defRPr>
          </a:pPr>
          <a:endParaRPr lang="en-US"/>
        </a:p>
      </c:txPr>
    </c:legend>
    <c:plotVisOnly val="1"/>
    <c:dispBlanksAs val="gap"/>
    <c:showDLblsOverMax val="0"/>
  </c:chart>
  <c:txPr>
    <a:bodyPr/>
    <a:lstStyle/>
    <a:p>
      <a:pPr>
        <a:defRPr sz="1800">
          <a:latin typeface="Film4" panose="02000503030000020004" pitchFamily="2" charset="0"/>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2995977186758"/>
          <c:y val="3.8305118926246683E-2"/>
          <c:w val="0.79909553177439296"/>
          <c:h val="0.62293433917908481"/>
        </c:manualLayout>
      </c:layout>
      <c:barChart>
        <c:barDir val="col"/>
        <c:grouping val="clustered"/>
        <c:varyColors val="0"/>
        <c:ser>
          <c:idx val="0"/>
          <c:order val="0"/>
          <c:tx>
            <c:strRef>
              <c:f>Sheet1!$B$1</c:f>
              <c:strCache>
                <c:ptCount val="1"/>
                <c:pt idx="0">
                  <c:v>CAC 2019 PRE - SEPTEMBER 2019</c:v>
                </c:pt>
              </c:strCache>
            </c:strRef>
          </c:tx>
          <c:spPr>
            <a:solidFill>
              <a:schemeClr val="bg1">
                <a:lumMod val="85000"/>
              </a:schemeClr>
            </a:solidFill>
            <a:ln>
              <a:noFill/>
            </a:ln>
            <a:effectLst/>
          </c:spPr>
          <c:invertIfNegative val="0"/>
          <c:dPt>
            <c:idx val="6"/>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4-5774-4DD3-BE37-63516CCFDD4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MENTAL HEALTH STIGMA &amp; DISCRIMINATION</c:v>
                </c:pt>
                <c:pt idx="1">
                  <c:v>COVID-19</c:v>
                </c:pt>
                <c:pt idx="2">
                  <c:v>CHILD POVERTY</c:v>
                </c:pt>
                <c:pt idx="3">
                  <c:v>CANCER</c:v>
                </c:pt>
                <c:pt idx="4">
                  <c:v>ANIMAL CRUELTY</c:v>
                </c:pt>
                <c:pt idx="5">
                  <c:v>RACISM</c:v>
                </c:pt>
                <c:pt idx="6">
                  <c:v>HOMELESSNESS</c:v>
                </c:pt>
                <c:pt idx="7">
                  <c:v>CLIMATE CHANGE</c:v>
                </c:pt>
              </c:strCache>
            </c:strRef>
          </c:cat>
          <c:val>
            <c:numRef>
              <c:f>Sheet1!$B$2:$B$9</c:f>
              <c:numCache>
                <c:formatCode>General</c:formatCode>
                <c:ptCount val="8"/>
                <c:pt idx="0" formatCode="0.00">
                  <c:v>3.3</c:v>
                </c:pt>
                <c:pt idx="2" formatCode="0.00">
                  <c:v>3.25</c:v>
                </c:pt>
                <c:pt idx="3" formatCode="0.00">
                  <c:v>3.31</c:v>
                </c:pt>
                <c:pt idx="4" formatCode="0.00">
                  <c:v>3.23</c:v>
                </c:pt>
                <c:pt idx="5" formatCode="0.00">
                  <c:v>3.11</c:v>
                </c:pt>
                <c:pt idx="6" formatCode="0.00">
                  <c:v>3.18</c:v>
                </c:pt>
                <c:pt idx="7" formatCode="0.00">
                  <c:v>2.96</c:v>
                </c:pt>
              </c:numCache>
            </c:numRef>
          </c:val>
          <c:extLst>
            <c:ext xmlns:c16="http://schemas.microsoft.com/office/drawing/2014/chart" uri="{C3380CC4-5D6E-409C-BE32-E72D297353CC}">
              <c16:uniqueId val="{00000000-C7C2-4A51-8E08-B2A8DCA3A41A}"/>
            </c:ext>
          </c:extLst>
        </c:ser>
        <c:ser>
          <c:idx val="1"/>
          <c:order val="1"/>
          <c:tx>
            <c:strRef>
              <c:f>Sheet1!$C$1</c:f>
              <c:strCache>
                <c:ptCount val="1"/>
                <c:pt idx="0">
                  <c:v>CAC 2019 PEAK - NOV+DEC 2019</c:v>
                </c:pt>
              </c:strCache>
            </c:strRef>
          </c:tx>
          <c:spPr>
            <a:solidFill>
              <a:schemeClr val="bg1">
                <a:lumMod val="75000"/>
              </a:schemeClr>
            </a:solidFill>
            <a:ln>
              <a:noFill/>
            </a:ln>
            <a:effectLst/>
          </c:spPr>
          <c:invertIfNegative val="0"/>
          <c:dPt>
            <c:idx val="6"/>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5774-4DD3-BE37-63516CCFDD4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MENTAL HEALTH STIGMA &amp; DISCRIMINATION</c:v>
                </c:pt>
                <c:pt idx="1">
                  <c:v>COVID-19</c:v>
                </c:pt>
                <c:pt idx="2">
                  <c:v>CHILD POVERTY</c:v>
                </c:pt>
                <c:pt idx="3">
                  <c:v>CANCER</c:v>
                </c:pt>
                <c:pt idx="4">
                  <c:v>ANIMAL CRUELTY</c:v>
                </c:pt>
                <c:pt idx="5">
                  <c:v>RACISM</c:v>
                </c:pt>
                <c:pt idx="6">
                  <c:v>HOMELESSNESS</c:v>
                </c:pt>
                <c:pt idx="7">
                  <c:v>CLIMATE CHANGE</c:v>
                </c:pt>
              </c:strCache>
            </c:strRef>
          </c:cat>
          <c:val>
            <c:numRef>
              <c:f>Sheet1!$C$2:$C$9</c:f>
              <c:numCache>
                <c:formatCode>General</c:formatCode>
                <c:ptCount val="8"/>
                <c:pt idx="0" formatCode="0.00">
                  <c:v>3.23</c:v>
                </c:pt>
                <c:pt idx="2" formatCode="0.00">
                  <c:v>3.18</c:v>
                </c:pt>
                <c:pt idx="3" formatCode="0.00">
                  <c:v>3.25</c:v>
                </c:pt>
                <c:pt idx="4" formatCode="0.00">
                  <c:v>3.16</c:v>
                </c:pt>
                <c:pt idx="5" formatCode="0.00">
                  <c:v>3.02</c:v>
                </c:pt>
                <c:pt idx="6" formatCode="0.00">
                  <c:v>3.09</c:v>
                </c:pt>
                <c:pt idx="7" formatCode="0.00">
                  <c:v>2.98</c:v>
                </c:pt>
              </c:numCache>
            </c:numRef>
          </c:val>
          <c:extLst>
            <c:ext xmlns:c16="http://schemas.microsoft.com/office/drawing/2014/chart" uri="{C3380CC4-5D6E-409C-BE32-E72D297353CC}">
              <c16:uniqueId val="{00000002-C7C2-4A51-8E08-B2A8DCA3A41A}"/>
            </c:ext>
          </c:extLst>
        </c:ser>
        <c:ser>
          <c:idx val="2"/>
          <c:order val="2"/>
          <c:tx>
            <c:strRef>
              <c:f>Sheet1!$D$1</c:f>
              <c:strCache>
                <c:ptCount val="1"/>
                <c:pt idx="0">
                  <c:v>HFA PEAK - JULY 2020</c:v>
                </c:pt>
              </c:strCache>
            </c:strRef>
          </c:tx>
          <c:spPr>
            <a:solidFill>
              <a:schemeClr val="bg1">
                <a:lumMod val="65000"/>
              </a:schemeClr>
            </a:solidFill>
            <a:ln>
              <a:noFill/>
            </a:ln>
            <a:effectLst/>
          </c:spPr>
          <c:invertIfNegative val="0"/>
          <c:dPt>
            <c:idx val="6"/>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6-5774-4DD3-BE37-63516CCFDD4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MENTAL HEALTH STIGMA &amp; DISCRIMINATION</c:v>
                </c:pt>
                <c:pt idx="1">
                  <c:v>COVID-19</c:v>
                </c:pt>
                <c:pt idx="2">
                  <c:v>CHILD POVERTY</c:v>
                </c:pt>
                <c:pt idx="3">
                  <c:v>CANCER</c:v>
                </c:pt>
                <c:pt idx="4">
                  <c:v>ANIMAL CRUELTY</c:v>
                </c:pt>
                <c:pt idx="5">
                  <c:v>RACISM</c:v>
                </c:pt>
                <c:pt idx="6">
                  <c:v>HOMELESSNESS</c:v>
                </c:pt>
                <c:pt idx="7">
                  <c:v>CLIMATE CHANGE</c:v>
                </c:pt>
              </c:strCache>
            </c:strRef>
          </c:cat>
          <c:val>
            <c:numRef>
              <c:f>Sheet1!$D$2:$D$9</c:f>
              <c:numCache>
                <c:formatCode>General</c:formatCode>
                <c:ptCount val="8"/>
                <c:pt idx="0" formatCode="0.00">
                  <c:v>3.32</c:v>
                </c:pt>
                <c:pt idx="2" formatCode="0.00">
                  <c:v>3.23</c:v>
                </c:pt>
                <c:pt idx="3" formatCode="0.00">
                  <c:v>3.17</c:v>
                </c:pt>
                <c:pt idx="4" formatCode="0.00">
                  <c:v>3.24</c:v>
                </c:pt>
                <c:pt idx="5" formatCode="0.00">
                  <c:v>3.09</c:v>
                </c:pt>
                <c:pt idx="6" formatCode="0.00">
                  <c:v>3.14</c:v>
                </c:pt>
                <c:pt idx="7" formatCode="0.00">
                  <c:v>3.12</c:v>
                </c:pt>
              </c:numCache>
            </c:numRef>
          </c:val>
          <c:extLst>
            <c:ext xmlns:c16="http://schemas.microsoft.com/office/drawing/2014/chart" uri="{C3380CC4-5D6E-409C-BE32-E72D297353CC}">
              <c16:uniqueId val="{00000001-5774-4DD3-BE37-63516CCFDD4B}"/>
            </c:ext>
          </c:extLst>
        </c:ser>
        <c:ser>
          <c:idx val="3"/>
          <c:order val="3"/>
          <c:tx>
            <c:strRef>
              <c:f>Sheet1!$E$1</c:f>
              <c:strCache>
                <c:ptCount val="1"/>
                <c:pt idx="0">
                  <c:v>ATTITUDE TRACKING - BENCHMARKING - OCTOBER 2020</c:v>
                </c:pt>
              </c:strCache>
            </c:strRef>
          </c:tx>
          <c:spPr>
            <a:solidFill>
              <a:schemeClr val="bg1">
                <a:lumMod val="50000"/>
              </a:schemeClr>
            </a:solidFill>
            <a:ln>
              <a:noFill/>
            </a:ln>
            <a:effectLst/>
          </c:spPr>
          <c:invertIfNegative val="0"/>
          <c:dPt>
            <c:idx val="6"/>
            <c:invertIfNegative val="0"/>
            <c:bubble3D val="0"/>
            <c:spPr>
              <a:solidFill>
                <a:schemeClr val="accent5"/>
              </a:solidFill>
              <a:ln>
                <a:noFill/>
              </a:ln>
              <a:effectLst/>
            </c:spPr>
            <c:extLst>
              <c:ext xmlns:c16="http://schemas.microsoft.com/office/drawing/2014/chart" uri="{C3380CC4-5D6E-409C-BE32-E72D297353CC}">
                <c16:uniqueId val="{00000007-5774-4DD3-BE37-63516CCFDD4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MENTAL HEALTH STIGMA &amp; DISCRIMINATION</c:v>
                </c:pt>
                <c:pt idx="1">
                  <c:v>COVID-19</c:v>
                </c:pt>
                <c:pt idx="2">
                  <c:v>CHILD POVERTY</c:v>
                </c:pt>
                <c:pt idx="3">
                  <c:v>CANCER</c:v>
                </c:pt>
                <c:pt idx="4">
                  <c:v>ANIMAL CRUELTY</c:v>
                </c:pt>
                <c:pt idx="5">
                  <c:v>RACISM</c:v>
                </c:pt>
                <c:pt idx="6">
                  <c:v>HOMELESSNESS</c:v>
                </c:pt>
                <c:pt idx="7">
                  <c:v>CLIMATE CHANGE</c:v>
                </c:pt>
              </c:strCache>
            </c:strRef>
          </c:cat>
          <c:val>
            <c:numRef>
              <c:f>Sheet1!$E$2:$E$9</c:f>
              <c:numCache>
                <c:formatCode>0.00</c:formatCode>
                <c:ptCount val="8"/>
                <c:pt idx="0">
                  <c:v>3.07</c:v>
                </c:pt>
                <c:pt idx="1">
                  <c:v>3.04</c:v>
                </c:pt>
                <c:pt idx="2">
                  <c:v>3.03</c:v>
                </c:pt>
                <c:pt idx="3">
                  <c:v>3</c:v>
                </c:pt>
                <c:pt idx="4">
                  <c:v>2.98</c:v>
                </c:pt>
                <c:pt idx="5">
                  <c:v>2.96</c:v>
                </c:pt>
                <c:pt idx="6">
                  <c:v>2.91</c:v>
                </c:pt>
                <c:pt idx="7">
                  <c:v>2.83</c:v>
                </c:pt>
              </c:numCache>
            </c:numRef>
          </c:val>
          <c:extLst>
            <c:ext xmlns:c16="http://schemas.microsoft.com/office/drawing/2014/chart" uri="{C3380CC4-5D6E-409C-BE32-E72D297353CC}">
              <c16:uniqueId val="{00000002-5774-4DD3-BE37-63516CCFDD4B}"/>
            </c:ext>
          </c:extLst>
        </c:ser>
        <c:ser>
          <c:idx val="4"/>
          <c:order val="4"/>
          <c:tx>
            <c:strRef>
              <c:f>Sheet1!$F$1</c:f>
              <c:strCache>
                <c:ptCount val="1"/>
                <c:pt idx="0">
                  <c:v>CAC 2020 PEAK - NOV+DEC 2020</c:v>
                </c:pt>
              </c:strCache>
            </c:strRef>
          </c:tx>
          <c:spPr>
            <a:solidFill>
              <a:srgbClr val="5A5A5A"/>
            </a:solidFill>
            <a:ln>
              <a:noFill/>
            </a:ln>
            <a:effectLst/>
          </c:spPr>
          <c:invertIfNegative val="0"/>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9-F350-4603-B35F-074756D03E8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MENTAL HEALTH STIGMA &amp; DISCRIMINATION</c:v>
                </c:pt>
                <c:pt idx="1">
                  <c:v>COVID-19</c:v>
                </c:pt>
                <c:pt idx="2">
                  <c:v>CHILD POVERTY</c:v>
                </c:pt>
                <c:pt idx="3">
                  <c:v>CANCER</c:v>
                </c:pt>
                <c:pt idx="4">
                  <c:v>ANIMAL CRUELTY</c:v>
                </c:pt>
                <c:pt idx="5">
                  <c:v>RACISM</c:v>
                </c:pt>
                <c:pt idx="6">
                  <c:v>HOMELESSNESS</c:v>
                </c:pt>
                <c:pt idx="7">
                  <c:v>CLIMATE CHANGE</c:v>
                </c:pt>
              </c:strCache>
            </c:strRef>
          </c:cat>
          <c:val>
            <c:numRef>
              <c:f>Sheet1!$F$2:$F$9</c:f>
              <c:numCache>
                <c:formatCode>General</c:formatCode>
                <c:ptCount val="8"/>
                <c:pt idx="0" formatCode="0.00">
                  <c:v>3.11</c:v>
                </c:pt>
                <c:pt idx="2" formatCode="0.00">
                  <c:v>3.09</c:v>
                </c:pt>
                <c:pt idx="3" formatCode="0.00">
                  <c:v>3.12</c:v>
                </c:pt>
                <c:pt idx="4" formatCode="0.00">
                  <c:v>3.02</c:v>
                </c:pt>
                <c:pt idx="5" formatCode="0.00">
                  <c:v>2.97</c:v>
                </c:pt>
                <c:pt idx="6" formatCode="0.00">
                  <c:v>2.94</c:v>
                </c:pt>
                <c:pt idx="7" formatCode="0.00">
                  <c:v>2.96</c:v>
                </c:pt>
              </c:numCache>
            </c:numRef>
          </c:val>
          <c:extLst xmlns:c15="http://schemas.microsoft.com/office/drawing/2012/chart">
            <c:ext xmlns:c16="http://schemas.microsoft.com/office/drawing/2014/chart" uri="{C3380CC4-5D6E-409C-BE32-E72D297353CC}">
              <c16:uniqueId val="{00000003-5774-4DD3-BE37-63516CCFDD4B}"/>
            </c:ext>
          </c:extLst>
        </c:ser>
        <c:ser>
          <c:idx val="5"/>
          <c:order val="5"/>
          <c:tx>
            <c:strRef>
              <c:f>Sheet1!$G$1</c:f>
              <c:strCache>
                <c:ptCount val="1"/>
                <c:pt idx="0">
                  <c:v>ATTITUDES DIP 2 - MAY 2021 </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MENTAL HEALTH STIGMA &amp; DISCRIMINATION</c:v>
                </c:pt>
                <c:pt idx="1">
                  <c:v>COVID-19</c:v>
                </c:pt>
                <c:pt idx="2">
                  <c:v>CHILD POVERTY</c:v>
                </c:pt>
                <c:pt idx="3">
                  <c:v>CANCER</c:v>
                </c:pt>
                <c:pt idx="4">
                  <c:v>ANIMAL CRUELTY</c:v>
                </c:pt>
                <c:pt idx="5">
                  <c:v>RACISM</c:v>
                </c:pt>
                <c:pt idx="6">
                  <c:v>HOMELESSNESS</c:v>
                </c:pt>
                <c:pt idx="7">
                  <c:v>CLIMATE CHANGE</c:v>
                </c:pt>
              </c:strCache>
            </c:strRef>
          </c:cat>
          <c:val>
            <c:numRef>
              <c:f>Sheet1!$G$2:$G$9</c:f>
              <c:numCache>
                <c:formatCode>0.00</c:formatCode>
                <c:ptCount val="8"/>
                <c:pt idx="0">
                  <c:v>3.1431138704870798</c:v>
                </c:pt>
                <c:pt idx="1">
                  <c:v>3.35704268396512</c:v>
                </c:pt>
                <c:pt idx="2">
                  <c:v>3.1391894480237199</c:v>
                </c:pt>
                <c:pt idx="3">
                  <c:v>3.0846223461813</c:v>
                </c:pt>
                <c:pt idx="4">
                  <c:v>3.0656125284336802</c:v>
                </c:pt>
                <c:pt idx="5">
                  <c:v>3.0264175529673101</c:v>
                </c:pt>
                <c:pt idx="6">
                  <c:v>3.0630054728601501</c:v>
                </c:pt>
                <c:pt idx="7">
                  <c:v>3.0245426589491702</c:v>
                </c:pt>
              </c:numCache>
            </c:numRef>
          </c:val>
          <c:extLst>
            <c:ext xmlns:c16="http://schemas.microsoft.com/office/drawing/2014/chart" uri="{C3380CC4-5D6E-409C-BE32-E72D297353CC}">
              <c16:uniqueId val="{0000000B-F656-46DA-BDC2-9426853D71AC}"/>
            </c:ext>
          </c:extLst>
        </c:ser>
        <c:dLbls>
          <c:showLegendKey val="0"/>
          <c:showVal val="0"/>
          <c:showCatName val="0"/>
          <c:showSerName val="0"/>
          <c:showPercent val="0"/>
          <c:showBubbleSize val="0"/>
        </c:dLbls>
        <c:gapWidth val="10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7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5"/>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crossAx val="956822216"/>
        <c:crosses val="autoZero"/>
        <c:crossBetween val="between"/>
        <c:majorUnit val="1"/>
        <c:minorUnit val="0.2"/>
      </c:valAx>
      <c:spPr>
        <a:noFill/>
        <a:ln>
          <a:noFill/>
        </a:ln>
        <a:effectLst/>
      </c:spPr>
    </c:plotArea>
    <c:legend>
      <c:legendPos val="b"/>
      <c:layout>
        <c:manualLayout>
          <c:xMode val="edge"/>
          <c:yMode val="edge"/>
          <c:x val="3.9386691982925832E-2"/>
          <c:y val="0.8216551458147282"/>
          <c:w val="0.94933679604206689"/>
          <c:h val="0.1608512191594331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273684030538526E-3"/>
          <c:y val="4.6649693402236569E-4"/>
          <c:w val="0.99403977408282806"/>
          <c:h val="0.56417179576066323"/>
        </c:manualLayout>
      </c:layout>
      <c:barChart>
        <c:barDir val="col"/>
        <c:grouping val="clustered"/>
        <c:varyColors val="0"/>
        <c:ser>
          <c:idx val="0"/>
          <c:order val="0"/>
          <c:tx>
            <c:strRef>
              <c:f>Sheet1!$B$1</c:f>
              <c:strCache>
                <c:ptCount val="1"/>
                <c:pt idx="0">
                  <c:v>ATTITUDES TRACKING DIP 2, MAY 2021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INCREASED GOVERNMENT SPENDING ON LONG-TERM HOUSING</c:v>
                </c:pt>
                <c:pt idx="1">
                  <c:v>INCREASED FUNDING FOR COUNCILS TO STOP HOMELESSNESS HAPPENING IN THE FIRST PLACE </c:v>
                </c:pt>
                <c:pt idx="2">
                  <c:v>INCREASED GOVERNMENT SPENDING ON SOCIAL HOUSING</c:v>
                </c:pt>
                <c:pt idx="3">
                  <c:v>PEOPLE WHO HAVE EXPERIENCED DOMESTIC VIOLENCE SHOULD AUTOMATICALLY QUALIFY FOR SECURE SOCIAL HOUSING</c:v>
                </c:pt>
                <c:pt idx="4">
                  <c:v>INITIATIVES TO HELP PEOPLE WHO ARE HOMELESS MOVE ON  INTO PERMANENT HOUSING</c:v>
                </c:pt>
                <c:pt idx="5">
                  <c:v>BENEFITS SHOULD BE SUFFICIENT TO HELP PEOPLE COVER THE COSTS OF RENTING</c:v>
                </c:pt>
                <c:pt idx="6">
                  <c:v>TEMPORARY ACCOMMODATION </c:v>
                </c:pt>
                <c:pt idx="7">
                  <c:v>REGULATING PRIVATE RENTING TO MAKE IT MORE SECURE AND AFFORDABLE </c:v>
                </c:pt>
                <c:pt idx="8">
                  <c:v>JOB CENTRES PROVIDING PERSONALISED SUPPORT</c:v>
                </c:pt>
                <c:pt idx="9">
                  <c:v>EMERGENCY FOOD AND ESSENTIALS PACKAGES </c:v>
                </c:pt>
                <c:pt idx="10">
                  <c:v>EMERGENCY ACCOMMODATION BEING PROVIDED FOR PEOPLE EXPERIENCING HOMELESSNESS REGARDLESS OF THEIR IMMIGRATION STATUS</c:v>
                </c:pt>
                <c:pt idx="11">
                  <c:v>REMOVING LEGAL TESTS WHICH CAN STOP PEOPLE FROM ACCESSING ASSISTANCE </c:v>
                </c:pt>
              </c:strCache>
            </c:strRef>
          </c:cat>
          <c:val>
            <c:numRef>
              <c:f>Sheet1!$B$2:$B$14</c:f>
              <c:numCache>
                <c:formatCode>0%</c:formatCode>
                <c:ptCount val="12"/>
                <c:pt idx="0">
                  <c:v>0.35</c:v>
                </c:pt>
                <c:pt idx="1">
                  <c:v>0.34</c:v>
                </c:pt>
                <c:pt idx="2">
                  <c:v>0.33</c:v>
                </c:pt>
                <c:pt idx="3">
                  <c:v>0.33</c:v>
                </c:pt>
                <c:pt idx="4">
                  <c:v>0.31</c:v>
                </c:pt>
                <c:pt idx="5">
                  <c:v>0.28000000000000003</c:v>
                </c:pt>
                <c:pt idx="6">
                  <c:v>0.28000000000000003</c:v>
                </c:pt>
                <c:pt idx="7">
                  <c:v>0.28000000000000003</c:v>
                </c:pt>
                <c:pt idx="8">
                  <c:v>0.26</c:v>
                </c:pt>
                <c:pt idx="9">
                  <c:v>0.24</c:v>
                </c:pt>
                <c:pt idx="10">
                  <c:v>0.24</c:v>
                </c:pt>
                <c:pt idx="11">
                  <c:v>0.18</c:v>
                </c:pt>
              </c:numCache>
            </c:numRef>
          </c:val>
          <c:extLst>
            <c:ext xmlns:c16="http://schemas.microsoft.com/office/drawing/2014/chart" uri="{C3380CC4-5D6E-409C-BE32-E72D297353CC}">
              <c16:uniqueId val="{00000000-C7C2-4A51-8E08-B2A8DCA3A41A}"/>
            </c:ext>
          </c:extLst>
        </c:ser>
        <c:dLbls>
          <c:showLegendKey val="0"/>
          <c:showVal val="0"/>
          <c:showCatName val="0"/>
          <c:showSerName val="0"/>
          <c:showPercent val="0"/>
          <c:showBubbleSize val="0"/>
        </c:dLbls>
        <c:gapWidth val="10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1"/>
        <c:axPos val="l"/>
        <c:numFmt formatCode="#,##0" sourceLinked="0"/>
        <c:majorTickMark val="out"/>
        <c:minorTickMark val="none"/>
        <c:tickLblPos val="nextTo"/>
        <c:crossAx val="956822216"/>
        <c:crosses val="autoZero"/>
        <c:crossBetween val="between"/>
        <c:majorUnit val="1"/>
        <c:min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459372571040458"/>
          <c:y val="1.4294254506019562E-2"/>
          <c:w val="0.42636968802998415"/>
          <c:h val="0.96031201351872042"/>
        </c:manualLayout>
      </c:layout>
      <c:barChart>
        <c:barDir val="bar"/>
        <c:grouping val="clustered"/>
        <c:varyColors val="0"/>
        <c:ser>
          <c:idx val="0"/>
          <c:order val="0"/>
          <c:tx>
            <c:strRef>
              <c:f>Sheet1!$B$1</c:f>
              <c:strCache>
                <c:ptCount val="1"/>
                <c:pt idx="0">
                  <c:v>ATTITUDES TRACKING BENCHMARK DIP - ALL WHO RECALL HOMELESSNESS BUZZ</c:v>
                </c:pt>
              </c:strCache>
            </c:strRef>
          </c:tx>
          <c:spPr>
            <a:solidFill>
              <a:schemeClr val="accent5">
                <a:lumMod val="20000"/>
                <a:lumOff val="80000"/>
              </a:schemeClr>
            </a:solidFill>
            <a:ln>
              <a:noFill/>
            </a:ln>
            <a:effectLst/>
          </c:spPr>
          <c:invertIfNegative val="0"/>
          <c:dLbls>
            <c:dLbl>
              <c:idx val="2"/>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FF57-4FAD-87D5-15FE42234AC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EMERGENCY FOOD AND ESSENTIALS PACKAGES </c:v>
                </c:pt>
                <c:pt idx="1">
                  <c:v>DONATIONS OF MONEY, CLOTHES AND OTHER LIFESTYLE ESSENTIALS </c:v>
                </c:pt>
                <c:pt idx="2">
                  <c:v>TEMPORARY ACCOMMODATION </c:v>
                </c:pt>
                <c:pt idx="4">
                  <c:v>A BAN ON EVICTIONS TO HELP PEOPLE STAY IN THEIR HOMES</c:v>
                </c:pt>
                <c:pt idx="5">
                  <c:v>GOVERNMENT INVESTMENT IN SOCIAL HOUSING</c:v>
                </c:pt>
                <c:pt idx="6">
                  <c:v>LONG TERM HOUSING FOR PEOPLE WHO ARE HOMELESS</c:v>
                </c:pt>
                <c:pt idx="7">
                  <c:v>RENT OR MORTGAGE HOLIDAYS TO HELP PEOPLE STAY IN THEIR HOMES</c:v>
                </c:pt>
                <c:pt idx="8">
                  <c:v>IMPROVEMENTS TO HOUSING BENEFITS TO HELP PEOPLE STAY IN THEIR HOMES</c:v>
                </c:pt>
                <c:pt idx="10">
                  <c:v>SUPPORT FOR THOSE WHO HAVE EXPERIENCED DOMESTIC VIOLENCE</c:v>
                </c:pt>
                <c:pt idx="11">
                  <c:v>SUPPORT FOR THOSE WHO HAVE STRUGGLED WITH MENTAL HEALTH PROBLEMS</c:v>
                </c:pt>
                <c:pt idx="12">
                  <c:v>SUPPORT FOR THOSE WHO STRUGGLE WITH ADDICTION</c:v>
                </c:pt>
                <c:pt idx="14">
                  <c:v>SUPPORT TO HELP PEOPLE WHO ARE HOMELESS FIND RELIABLE JOBS</c:v>
                </c:pt>
              </c:strCache>
            </c:strRef>
          </c:cat>
          <c:val>
            <c:numRef>
              <c:f>Sheet1!$B$2:$B$16</c:f>
              <c:numCache>
                <c:formatCode>0%</c:formatCode>
                <c:ptCount val="15"/>
                <c:pt idx="0">
                  <c:v>0.36754875934312897</c:v>
                </c:pt>
                <c:pt idx="1">
                  <c:v>0.31652124333722798</c:v>
                </c:pt>
                <c:pt idx="2">
                  <c:v>0.31031640179368303</c:v>
                </c:pt>
                <c:pt idx="4">
                  <c:v>0.29992735970365397</c:v>
                </c:pt>
                <c:pt idx="5">
                  <c:v>0.22042848675826701</c:v>
                </c:pt>
                <c:pt idx="6">
                  <c:v>0.22223197738337</c:v>
                </c:pt>
                <c:pt idx="7">
                  <c:v>0.20860083779966701</c:v>
                </c:pt>
                <c:pt idx="8">
                  <c:v>0.16852136052491101</c:v>
                </c:pt>
                <c:pt idx="10">
                  <c:v>0.28236780450450399</c:v>
                </c:pt>
                <c:pt idx="11">
                  <c:v>0.26869998780766502</c:v>
                </c:pt>
                <c:pt idx="12">
                  <c:v>0.19909093589250701</c:v>
                </c:pt>
                <c:pt idx="14">
                  <c:v>0.208894785351388</c:v>
                </c:pt>
              </c:numCache>
            </c:numRef>
          </c:val>
          <c:extLst>
            <c:ext xmlns:c16="http://schemas.microsoft.com/office/drawing/2014/chart" uri="{C3380CC4-5D6E-409C-BE32-E72D297353CC}">
              <c16:uniqueId val="{00000000-B482-4F54-BEBC-52C53895D80E}"/>
            </c:ext>
          </c:extLst>
        </c:ser>
        <c:ser>
          <c:idx val="1"/>
          <c:order val="1"/>
          <c:tx>
            <c:strRef>
              <c:f>Sheet1!$C$1</c:f>
              <c:strCache>
                <c:ptCount val="1"/>
                <c:pt idx="0">
                  <c:v>ATTITUDES TRACKING DIP 2, MAY 2021 - ALL WHO RECALL HOMELESSNESS BUZZ</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EMERGENCY FOOD AND ESSENTIALS PACKAGES </c:v>
                </c:pt>
                <c:pt idx="1">
                  <c:v>DONATIONS OF MONEY, CLOTHES AND OTHER LIFESTYLE ESSENTIALS </c:v>
                </c:pt>
                <c:pt idx="2">
                  <c:v>TEMPORARY ACCOMMODATION </c:v>
                </c:pt>
                <c:pt idx="4">
                  <c:v>A BAN ON EVICTIONS TO HELP PEOPLE STAY IN THEIR HOMES</c:v>
                </c:pt>
                <c:pt idx="5">
                  <c:v>GOVERNMENT INVESTMENT IN SOCIAL HOUSING</c:v>
                </c:pt>
                <c:pt idx="6">
                  <c:v>LONG TERM HOUSING FOR PEOPLE WHO ARE HOMELESS</c:v>
                </c:pt>
                <c:pt idx="7">
                  <c:v>RENT OR MORTGAGE HOLIDAYS TO HELP PEOPLE STAY IN THEIR HOMES</c:v>
                </c:pt>
                <c:pt idx="8">
                  <c:v>IMPROVEMENTS TO HOUSING BENEFITS TO HELP PEOPLE STAY IN THEIR HOMES</c:v>
                </c:pt>
                <c:pt idx="10">
                  <c:v>SUPPORT FOR THOSE WHO HAVE EXPERIENCED DOMESTIC VIOLENCE</c:v>
                </c:pt>
                <c:pt idx="11">
                  <c:v>SUPPORT FOR THOSE WHO HAVE STRUGGLED WITH MENTAL HEALTH PROBLEMS</c:v>
                </c:pt>
                <c:pt idx="12">
                  <c:v>SUPPORT FOR THOSE WHO STRUGGLE WITH ADDICTION</c:v>
                </c:pt>
                <c:pt idx="14">
                  <c:v>SUPPORT TO HELP PEOPLE WHO ARE HOMELESS FIND RELIABLE JOBS</c:v>
                </c:pt>
              </c:strCache>
            </c:strRef>
          </c:cat>
          <c:val>
            <c:numRef>
              <c:f>Sheet1!$C$2:$C$16</c:f>
              <c:numCache>
                <c:formatCode>0%</c:formatCode>
                <c:ptCount val="15"/>
                <c:pt idx="0">
                  <c:v>0.34711596426420399</c:v>
                </c:pt>
                <c:pt idx="1">
                  <c:v>0.33473051329297299</c:v>
                </c:pt>
                <c:pt idx="2">
                  <c:v>0.32289631519979101</c:v>
                </c:pt>
                <c:pt idx="4">
                  <c:v>0.25991424275254099</c:v>
                </c:pt>
                <c:pt idx="5">
                  <c:v>0.21588131127436899</c:v>
                </c:pt>
                <c:pt idx="6">
                  <c:v>0.23435991047847801</c:v>
                </c:pt>
                <c:pt idx="7">
                  <c:v>0.22172671299940999</c:v>
                </c:pt>
                <c:pt idx="8">
                  <c:v>0.20554162290126199</c:v>
                </c:pt>
                <c:pt idx="10">
                  <c:v>0.30780369129546598</c:v>
                </c:pt>
                <c:pt idx="11">
                  <c:v>0.33648979070579399</c:v>
                </c:pt>
                <c:pt idx="12">
                  <c:v>0.26873946893546302</c:v>
                </c:pt>
                <c:pt idx="14">
                  <c:v>0.22794048640210501</c:v>
                </c:pt>
              </c:numCache>
            </c:numRef>
          </c:val>
          <c:extLst>
            <c:ext xmlns:c16="http://schemas.microsoft.com/office/drawing/2014/chart" uri="{C3380CC4-5D6E-409C-BE32-E72D297353CC}">
              <c16:uniqueId val="{00000001-FF57-4FAD-87D5-15FE42234AC3}"/>
            </c:ext>
          </c:extLst>
        </c:ser>
        <c:dLbls>
          <c:showLegendKey val="0"/>
          <c:showVal val="0"/>
          <c:showCatName val="0"/>
          <c:showSerName val="0"/>
          <c:showPercent val="0"/>
          <c:showBubbleSize val="0"/>
        </c:dLbls>
        <c:gapWidth val="50"/>
        <c:axId val="956822216"/>
        <c:axId val="956820904"/>
        <c:extLst/>
      </c:barChart>
      <c:catAx>
        <c:axId val="956822216"/>
        <c:scaling>
          <c:orientation val="maxMin"/>
        </c:scaling>
        <c:delete val="0"/>
        <c:axPos val="l"/>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0.8"/>
          <c:min val="0"/>
        </c:scaling>
        <c:delete val="0"/>
        <c:axPos val="t"/>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r"/>
      <c:layout>
        <c:manualLayout>
          <c:xMode val="edge"/>
          <c:yMode val="edge"/>
          <c:x val="0.85343439849855618"/>
          <c:y val="5.9306749683898138E-2"/>
          <c:w val="0.13509498065769923"/>
          <c:h val="0.878201443076393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6007718761595702"/>
        </c:manualLayout>
      </c:layout>
      <c:barChart>
        <c:barDir val="col"/>
        <c:grouping val="clustered"/>
        <c:varyColors val="0"/>
        <c:ser>
          <c:idx val="0"/>
          <c:order val="0"/>
          <c:tx>
            <c:strRef>
              <c:f>Sheet1!$B$1</c:f>
              <c:strCache>
                <c:ptCount val="1"/>
                <c:pt idx="0">
                  <c:v>CAC 2019 PRE - SEPTEMBER 2019</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NEWS</c:v>
                </c:pt>
                <c:pt idx="1">
                  <c:v>LOCAL COMMUNITY</c:v>
                </c:pt>
                <c:pt idx="2">
                  <c:v>ADVERTISING</c:v>
                </c:pt>
                <c:pt idx="3">
                  <c:v>SOCIAL MEDIA</c:v>
                </c:pt>
                <c:pt idx="4">
                  <c:v>TOTAL HOMELSSNESS BUZZ</c:v>
                </c:pt>
              </c:strCache>
            </c:strRef>
          </c:cat>
          <c:val>
            <c:numRef>
              <c:f>Sheet1!$B$2:$B$6</c:f>
              <c:numCache>
                <c:formatCode>0%</c:formatCode>
                <c:ptCount val="5"/>
                <c:pt idx="0">
                  <c:v>0.19</c:v>
                </c:pt>
                <c:pt idx="1">
                  <c:v>0.16</c:v>
                </c:pt>
                <c:pt idx="2">
                  <c:v>0.12</c:v>
                </c:pt>
                <c:pt idx="3">
                  <c:v>0.14000000000000001</c:v>
                </c:pt>
                <c:pt idx="4">
                  <c:v>0.37</c:v>
                </c:pt>
              </c:numCache>
            </c:numRef>
          </c:val>
          <c:extLst>
            <c:ext xmlns:c16="http://schemas.microsoft.com/office/drawing/2014/chart" uri="{C3380CC4-5D6E-409C-BE32-E72D297353CC}">
              <c16:uniqueId val="{00000000-DB8A-481D-8248-0D9399FF0050}"/>
            </c:ext>
          </c:extLst>
        </c:ser>
        <c:ser>
          <c:idx val="1"/>
          <c:order val="1"/>
          <c:tx>
            <c:strRef>
              <c:f>Sheet1!$C$1</c:f>
              <c:strCache>
                <c:ptCount val="1"/>
                <c:pt idx="0">
                  <c:v>CAC 2019 PEAK - NOV+DEC 2019</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NEWS</c:v>
                </c:pt>
                <c:pt idx="1">
                  <c:v>LOCAL COMMUNITY</c:v>
                </c:pt>
                <c:pt idx="2">
                  <c:v>ADVERTISING</c:v>
                </c:pt>
                <c:pt idx="3">
                  <c:v>SOCIAL MEDIA</c:v>
                </c:pt>
                <c:pt idx="4">
                  <c:v>TOTAL HOMELSSNESS BUZZ</c:v>
                </c:pt>
              </c:strCache>
            </c:strRef>
          </c:cat>
          <c:val>
            <c:numRef>
              <c:f>Sheet1!$C$2:$C$6</c:f>
              <c:numCache>
                <c:formatCode>0%</c:formatCode>
                <c:ptCount val="5"/>
                <c:pt idx="0">
                  <c:v>0.34</c:v>
                </c:pt>
                <c:pt idx="1">
                  <c:v>0.2</c:v>
                </c:pt>
                <c:pt idx="2">
                  <c:v>0.31</c:v>
                </c:pt>
                <c:pt idx="3">
                  <c:v>0.23</c:v>
                </c:pt>
                <c:pt idx="4">
                  <c:v>0.53</c:v>
                </c:pt>
              </c:numCache>
            </c:numRef>
          </c:val>
          <c:extLst>
            <c:ext xmlns:c16="http://schemas.microsoft.com/office/drawing/2014/chart" uri="{C3380CC4-5D6E-409C-BE32-E72D297353CC}">
              <c16:uniqueId val="{00000001-DB8A-481D-8248-0D9399FF0050}"/>
            </c:ext>
          </c:extLst>
        </c:ser>
        <c:ser>
          <c:idx val="2"/>
          <c:order val="2"/>
          <c:tx>
            <c:strRef>
              <c:f>Sheet1!$D$1</c:f>
              <c:strCache>
                <c:ptCount val="1"/>
                <c:pt idx="0">
                  <c:v>HFA PEAK - JULY 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NEWS</c:v>
                </c:pt>
                <c:pt idx="1">
                  <c:v>LOCAL COMMUNITY</c:v>
                </c:pt>
                <c:pt idx="2">
                  <c:v>ADVERTISING</c:v>
                </c:pt>
                <c:pt idx="3">
                  <c:v>SOCIAL MEDIA</c:v>
                </c:pt>
                <c:pt idx="4">
                  <c:v>TOTAL HOMELSSNESS BUZZ</c:v>
                </c:pt>
              </c:strCache>
            </c:strRef>
          </c:cat>
          <c:val>
            <c:numRef>
              <c:f>Sheet1!$D$2:$D$6</c:f>
              <c:numCache>
                <c:formatCode>0%</c:formatCode>
                <c:ptCount val="5"/>
                <c:pt idx="0">
                  <c:v>0.22</c:v>
                </c:pt>
                <c:pt idx="1">
                  <c:v>0.16</c:v>
                </c:pt>
                <c:pt idx="2">
                  <c:v>0.16</c:v>
                </c:pt>
                <c:pt idx="3">
                  <c:v>0.17</c:v>
                </c:pt>
                <c:pt idx="4">
                  <c:v>0.37</c:v>
                </c:pt>
              </c:numCache>
            </c:numRef>
          </c:val>
          <c:extLst>
            <c:ext xmlns:c16="http://schemas.microsoft.com/office/drawing/2014/chart" uri="{C3380CC4-5D6E-409C-BE32-E72D297353CC}">
              <c16:uniqueId val="{00000002-DB8A-481D-8248-0D9399FF0050}"/>
            </c:ext>
          </c:extLst>
        </c:ser>
        <c:ser>
          <c:idx val="3"/>
          <c:order val="3"/>
          <c:tx>
            <c:strRef>
              <c:f>Sheet1!$E$1</c:f>
              <c:strCache>
                <c:ptCount val="1"/>
                <c:pt idx="0">
                  <c:v>ATTITUDE TRACKING - BENCHMARKING - OCTOBER 2020</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NEWS</c:v>
                </c:pt>
                <c:pt idx="1">
                  <c:v>LOCAL COMMUNITY</c:v>
                </c:pt>
                <c:pt idx="2">
                  <c:v>ADVERTISING</c:v>
                </c:pt>
                <c:pt idx="3">
                  <c:v>SOCIAL MEDIA</c:v>
                </c:pt>
                <c:pt idx="4">
                  <c:v>TOTAL HOMELSSNESS BUZZ</c:v>
                </c:pt>
              </c:strCache>
            </c:strRef>
          </c:cat>
          <c:val>
            <c:numRef>
              <c:f>Sheet1!$E$2:$E$6</c:f>
              <c:numCache>
                <c:formatCode>0%</c:formatCode>
                <c:ptCount val="5"/>
                <c:pt idx="0">
                  <c:v>0.17</c:v>
                </c:pt>
                <c:pt idx="1">
                  <c:v>0.15</c:v>
                </c:pt>
                <c:pt idx="2">
                  <c:v>0.12</c:v>
                </c:pt>
                <c:pt idx="3">
                  <c:v>0.13</c:v>
                </c:pt>
                <c:pt idx="4">
                  <c:v>0.33</c:v>
                </c:pt>
              </c:numCache>
            </c:numRef>
          </c:val>
          <c:extLst>
            <c:ext xmlns:c16="http://schemas.microsoft.com/office/drawing/2014/chart" uri="{C3380CC4-5D6E-409C-BE32-E72D297353CC}">
              <c16:uniqueId val="{00000003-DB8A-481D-8248-0D9399FF0050}"/>
            </c:ext>
          </c:extLst>
        </c:ser>
        <c:ser>
          <c:idx val="4"/>
          <c:order val="4"/>
          <c:tx>
            <c:strRef>
              <c:f>Sheet1!$F$1</c:f>
              <c:strCache>
                <c:ptCount val="1"/>
                <c:pt idx="0">
                  <c:v>CAC 2020 PEAK - NOV+DEC 2019</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NEWS</c:v>
                </c:pt>
                <c:pt idx="1">
                  <c:v>LOCAL COMMUNITY</c:v>
                </c:pt>
                <c:pt idx="2">
                  <c:v>ADVERTISING</c:v>
                </c:pt>
                <c:pt idx="3">
                  <c:v>SOCIAL MEDIA</c:v>
                </c:pt>
                <c:pt idx="4">
                  <c:v>TOTAL HOMELSSNESS BUZZ</c:v>
                </c:pt>
              </c:strCache>
            </c:strRef>
          </c:cat>
          <c:val>
            <c:numRef>
              <c:f>Sheet1!$F$2:$F$6</c:f>
              <c:numCache>
                <c:formatCode>0%</c:formatCode>
                <c:ptCount val="5"/>
                <c:pt idx="0">
                  <c:v>0.21</c:v>
                </c:pt>
                <c:pt idx="1">
                  <c:v>0.13</c:v>
                </c:pt>
                <c:pt idx="2">
                  <c:v>0.19</c:v>
                </c:pt>
                <c:pt idx="3">
                  <c:v>0.15</c:v>
                </c:pt>
                <c:pt idx="4">
                  <c:v>0.36</c:v>
                </c:pt>
              </c:numCache>
            </c:numRef>
          </c:val>
          <c:extLst>
            <c:ext xmlns:c16="http://schemas.microsoft.com/office/drawing/2014/chart" uri="{C3380CC4-5D6E-409C-BE32-E72D297353CC}">
              <c16:uniqueId val="{00000001-C608-48D9-AF31-A8BF3E888F23}"/>
            </c:ext>
          </c:extLst>
        </c:ser>
        <c:ser>
          <c:idx val="5"/>
          <c:order val="5"/>
          <c:tx>
            <c:strRef>
              <c:f>Sheet1!$G$1</c:f>
              <c:strCache>
                <c:ptCount val="1"/>
                <c:pt idx="0">
                  <c:v>ATTITUDES TRACKING DIP 2- MAY 2021</c:v>
                </c:pt>
              </c:strCache>
            </c:strRef>
          </c:tx>
          <c:spPr>
            <a:solidFill>
              <a:schemeClr val="tx1">
                <a:lumMod val="90000"/>
                <a:lumOff val="1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NEWS</c:v>
                </c:pt>
                <c:pt idx="1">
                  <c:v>LOCAL COMMUNITY</c:v>
                </c:pt>
                <c:pt idx="2">
                  <c:v>ADVERTISING</c:v>
                </c:pt>
                <c:pt idx="3">
                  <c:v>SOCIAL MEDIA</c:v>
                </c:pt>
                <c:pt idx="4">
                  <c:v>TOTAL HOMELSSNESS BUZZ</c:v>
                </c:pt>
              </c:strCache>
            </c:strRef>
          </c:cat>
          <c:val>
            <c:numRef>
              <c:f>Sheet1!$G$2:$G$6</c:f>
              <c:numCache>
                <c:formatCode>0%</c:formatCode>
                <c:ptCount val="5"/>
                <c:pt idx="0">
                  <c:v>0.194931998014128</c:v>
                </c:pt>
                <c:pt idx="1">
                  <c:v>0.18732345730980801</c:v>
                </c:pt>
                <c:pt idx="2">
                  <c:v>0.183427335442193</c:v>
                </c:pt>
                <c:pt idx="3">
                  <c:v>0.17886106925314699</c:v>
                </c:pt>
                <c:pt idx="4">
                  <c:v>0.38200868287430501</c:v>
                </c:pt>
              </c:numCache>
            </c:numRef>
          </c:val>
          <c:extLst>
            <c:ext xmlns:c16="http://schemas.microsoft.com/office/drawing/2014/chart" uri="{C3380CC4-5D6E-409C-BE32-E72D297353CC}">
              <c16:uniqueId val="{00000001-7243-4558-BEFF-9E5ECD782B5D}"/>
            </c:ext>
          </c:extLst>
        </c:ser>
        <c:dLbls>
          <c:showLegendKey val="0"/>
          <c:showVal val="0"/>
          <c:showCatName val="0"/>
          <c:showSerName val="0"/>
          <c:showPercent val="0"/>
          <c:showBubbleSize val="0"/>
        </c:dLbls>
        <c:gapWidth val="10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1.6399638101156196E-2"/>
          <c:y val="0.85077875910552103"/>
          <c:w val="0.96613623953450689"/>
          <c:h val="0.1237679013096499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40044943170731E-2"/>
          <c:y val="4.0914490799658608E-2"/>
          <c:w val="0.96677846538104262"/>
          <c:h val="0.66007718761595702"/>
        </c:manualLayout>
      </c:layout>
      <c:barChart>
        <c:barDir val="col"/>
        <c:grouping val="clustered"/>
        <c:varyColors val="0"/>
        <c:ser>
          <c:idx val="0"/>
          <c:order val="0"/>
          <c:spPr>
            <a:solidFill>
              <a:schemeClr val="bg1">
                <a:lumMod val="85000"/>
              </a:schemeClr>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0-E110-441A-BCCB-3A9A9107DD9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HOMELESSNESS</c:v>
                </c:pt>
                <c:pt idx="1">
                  <c:v>MENTAL HEALTH</c:v>
                </c:pt>
                <c:pt idx="2">
                  <c:v>DISEASE CURE &amp; PREVENTION</c:v>
                </c:pt>
                <c:pt idx="3">
                  <c:v>RACIAL EQUALITY</c:v>
                </c:pt>
              </c:strCache>
            </c:strRef>
          </c:cat>
          <c:val>
            <c:numRef>
              <c:f>Sheet1!$B$2:$B$5</c:f>
              <c:numCache>
                <c:formatCode>0%</c:formatCode>
                <c:ptCount val="4"/>
                <c:pt idx="0">
                  <c:v>0.37</c:v>
                </c:pt>
                <c:pt idx="1">
                  <c:v>0.52</c:v>
                </c:pt>
                <c:pt idx="2">
                  <c:v>0.25</c:v>
                </c:pt>
                <c:pt idx="3">
                  <c:v>0.21</c:v>
                </c:pt>
              </c:numCache>
            </c:numRef>
          </c:val>
          <c:extLst>
            <c:ext xmlns:c16="http://schemas.microsoft.com/office/drawing/2014/chart" uri="{C3380CC4-5D6E-409C-BE32-E72D297353CC}">
              <c16:uniqueId val="{00000000-DB8A-481D-8248-0D9399FF0050}"/>
            </c:ext>
          </c:extLst>
        </c:ser>
        <c:ser>
          <c:idx val="1"/>
          <c:order val="1"/>
          <c:spPr>
            <a:solidFill>
              <a:schemeClr val="bg1">
                <a:lumMod val="75000"/>
              </a:schemeClr>
            </a:solidFill>
            <a:ln>
              <a:noFill/>
            </a:ln>
            <a:effectLst/>
          </c:spPr>
          <c:invertIfNegative val="0"/>
          <c:dPt>
            <c:idx val="0"/>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E110-441A-BCCB-3A9A9107DD9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HOMELESSNESS</c:v>
                </c:pt>
                <c:pt idx="1">
                  <c:v>MENTAL HEALTH</c:v>
                </c:pt>
                <c:pt idx="2">
                  <c:v>DISEASE CURE &amp; PREVENTION</c:v>
                </c:pt>
                <c:pt idx="3">
                  <c:v>RACIAL EQUALITY</c:v>
                </c:pt>
              </c:strCache>
            </c:strRef>
          </c:cat>
          <c:val>
            <c:numRef>
              <c:f>Sheet1!$C$2:$C$5</c:f>
              <c:numCache>
                <c:formatCode>0%</c:formatCode>
                <c:ptCount val="4"/>
                <c:pt idx="0">
                  <c:v>0.53</c:v>
                </c:pt>
                <c:pt idx="1">
                  <c:v>0.56000000000000005</c:v>
                </c:pt>
                <c:pt idx="2">
                  <c:v>0.27</c:v>
                </c:pt>
                <c:pt idx="3">
                  <c:v>0.28999999999999998</c:v>
                </c:pt>
              </c:numCache>
            </c:numRef>
          </c:val>
          <c:extLst>
            <c:ext xmlns:c16="http://schemas.microsoft.com/office/drawing/2014/chart" uri="{C3380CC4-5D6E-409C-BE32-E72D297353CC}">
              <c16:uniqueId val="{00000001-DB8A-481D-8248-0D9399FF0050}"/>
            </c:ext>
          </c:extLst>
        </c:ser>
        <c:ser>
          <c:idx val="2"/>
          <c:order val="2"/>
          <c:spPr>
            <a:solidFill>
              <a:schemeClr val="bg1">
                <a:lumMod val="65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2-E110-441A-BCCB-3A9A9107DD9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HOMELESSNESS</c:v>
                </c:pt>
                <c:pt idx="1">
                  <c:v>MENTAL HEALTH</c:v>
                </c:pt>
                <c:pt idx="2">
                  <c:v>DISEASE CURE &amp; PREVENTION</c:v>
                </c:pt>
                <c:pt idx="3">
                  <c:v>RACIAL EQUALITY</c:v>
                </c:pt>
              </c:strCache>
            </c:strRef>
          </c:cat>
          <c:val>
            <c:numRef>
              <c:f>Sheet1!$D$2:$D$5</c:f>
              <c:numCache>
                <c:formatCode>0%</c:formatCode>
                <c:ptCount val="4"/>
                <c:pt idx="0">
                  <c:v>0.37</c:v>
                </c:pt>
                <c:pt idx="1">
                  <c:v>0.57999999999999996</c:v>
                </c:pt>
                <c:pt idx="2">
                  <c:v>0.35</c:v>
                </c:pt>
                <c:pt idx="3">
                  <c:v>0.57999999999999996</c:v>
                </c:pt>
              </c:numCache>
            </c:numRef>
          </c:val>
          <c:extLst>
            <c:ext xmlns:c16="http://schemas.microsoft.com/office/drawing/2014/chart" uri="{C3380CC4-5D6E-409C-BE32-E72D297353CC}">
              <c16:uniqueId val="{00000002-DB8A-481D-8248-0D9399FF0050}"/>
            </c:ext>
          </c:extLst>
        </c:ser>
        <c:ser>
          <c:idx val="3"/>
          <c:order val="3"/>
          <c:spPr>
            <a:solidFill>
              <a:schemeClr val="bg1">
                <a:lumMod val="50000"/>
              </a:schemeClr>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3-E110-441A-BCCB-3A9A9107DD98}"/>
              </c:ext>
            </c:extLst>
          </c:dPt>
          <c:dLbls>
            <c:spPr>
              <a:noFill/>
              <a:ln>
                <a:noFill/>
              </a:ln>
              <a:effectLst/>
            </c:spPr>
            <c:txPr>
              <a:bodyPr rot="0" spcFirstLastPara="1" vertOverflow="ellipsis" vert="horz" wrap="square" lIns="38100" tIns="19050" rIns="38100" bIns="19050" anchor="ctr" anchorCtr="0">
                <a:spAutoFit/>
              </a:bodyPr>
              <a:lstStyle/>
              <a:p>
                <a:pPr algn="ctr">
                  <a:defRPr lang="en-GB"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HOMELESSNESS</c:v>
                </c:pt>
                <c:pt idx="1">
                  <c:v>MENTAL HEALTH</c:v>
                </c:pt>
                <c:pt idx="2">
                  <c:v>DISEASE CURE &amp; PREVENTION</c:v>
                </c:pt>
                <c:pt idx="3">
                  <c:v>RACIAL EQUALITY</c:v>
                </c:pt>
              </c:strCache>
            </c:strRef>
          </c:cat>
          <c:val>
            <c:numRef>
              <c:f>Sheet1!$E$2:$E$5</c:f>
              <c:numCache>
                <c:formatCode>0%</c:formatCode>
                <c:ptCount val="4"/>
                <c:pt idx="0">
                  <c:v>0.33</c:v>
                </c:pt>
                <c:pt idx="1">
                  <c:v>0.62</c:v>
                </c:pt>
                <c:pt idx="2">
                  <c:v>0.42</c:v>
                </c:pt>
                <c:pt idx="3">
                  <c:v>0.56999999999999995</c:v>
                </c:pt>
              </c:numCache>
            </c:numRef>
          </c:val>
          <c:extLst>
            <c:ext xmlns:c16="http://schemas.microsoft.com/office/drawing/2014/chart" uri="{C3380CC4-5D6E-409C-BE32-E72D297353CC}">
              <c16:uniqueId val="{00000003-DB8A-481D-8248-0D9399FF0050}"/>
            </c:ext>
          </c:extLst>
        </c:ser>
        <c:ser>
          <c:idx val="4"/>
          <c:order val="4"/>
          <c:spPr>
            <a:solidFill>
              <a:srgbClr val="5A5A5A"/>
            </a:solidFill>
            <a:ln>
              <a:noFill/>
            </a:ln>
            <a:effectLst/>
          </c:spPr>
          <c:invertIfNegative val="0"/>
          <c:dPt>
            <c:idx val="0"/>
            <c:invertIfNegative val="0"/>
            <c:bubble3D val="0"/>
            <c:spPr>
              <a:solidFill>
                <a:schemeClr val="accent2">
                  <a:lumMod val="50000"/>
                </a:schemeClr>
              </a:solidFill>
              <a:ln>
                <a:noFill/>
              </a:ln>
              <a:effectLst/>
            </c:spPr>
            <c:extLst>
              <c:ext xmlns:c16="http://schemas.microsoft.com/office/drawing/2014/chart" uri="{C3380CC4-5D6E-409C-BE32-E72D297353CC}">
                <c16:uniqueId val="{0000000A-161C-4167-A32D-F17D6A1DBBCF}"/>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HOMELESSNESS</c:v>
                </c:pt>
                <c:pt idx="1">
                  <c:v>MENTAL HEALTH</c:v>
                </c:pt>
                <c:pt idx="2">
                  <c:v>DISEASE CURE &amp; PREVENTION</c:v>
                </c:pt>
                <c:pt idx="3">
                  <c:v>RACIAL EQUALITY</c:v>
                </c:pt>
              </c:strCache>
            </c:strRef>
          </c:cat>
          <c:val>
            <c:numRef>
              <c:f>Sheet1!$F$2:$F$5</c:f>
              <c:numCache>
                <c:formatCode>0%</c:formatCode>
                <c:ptCount val="4"/>
                <c:pt idx="0">
                  <c:v>0.36</c:v>
                </c:pt>
                <c:pt idx="1">
                  <c:v>0.55000000000000004</c:v>
                </c:pt>
                <c:pt idx="2">
                  <c:v>0.36</c:v>
                </c:pt>
                <c:pt idx="3">
                  <c:v>0.46</c:v>
                </c:pt>
              </c:numCache>
            </c:numRef>
          </c:val>
          <c:extLst>
            <c:ext xmlns:c16="http://schemas.microsoft.com/office/drawing/2014/chart" uri="{C3380CC4-5D6E-409C-BE32-E72D297353CC}">
              <c16:uniqueId val="{00000009-161C-4167-A32D-F17D6A1DBBCF}"/>
            </c:ext>
          </c:extLst>
        </c:ser>
        <c:ser>
          <c:idx val="5"/>
          <c:order val="5"/>
          <c:spPr>
            <a:solidFill>
              <a:schemeClr val="bg2">
                <a:lumMod val="25000"/>
              </a:schemeClr>
            </a:solidFill>
            <a:ln>
              <a:noFill/>
            </a:ln>
            <a:effectLst/>
          </c:spPr>
          <c:invertIfNegative val="0"/>
          <c:dPt>
            <c:idx val="0"/>
            <c:invertIfNegative val="0"/>
            <c:bubble3D val="0"/>
            <c:spPr>
              <a:solidFill>
                <a:schemeClr val="tx2">
                  <a:lumMod val="75000"/>
                </a:schemeClr>
              </a:solidFill>
              <a:ln>
                <a:noFill/>
              </a:ln>
              <a:effectLst/>
            </c:spPr>
            <c:extLst>
              <c:ext xmlns:c16="http://schemas.microsoft.com/office/drawing/2014/chart" uri="{C3380CC4-5D6E-409C-BE32-E72D297353CC}">
                <c16:uniqueId val="{0000000C-1EB8-4C37-BFC2-5508D8B3A215}"/>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HOMELESSNESS</c:v>
                </c:pt>
                <c:pt idx="1">
                  <c:v>MENTAL HEALTH</c:v>
                </c:pt>
                <c:pt idx="2">
                  <c:v>DISEASE CURE &amp; PREVENTION</c:v>
                </c:pt>
                <c:pt idx="3">
                  <c:v>RACIAL EQUALITY</c:v>
                </c:pt>
              </c:strCache>
            </c:strRef>
          </c:cat>
          <c:val>
            <c:numRef>
              <c:f>Sheet1!$G$2:$G$5</c:f>
              <c:numCache>
                <c:formatCode>0%</c:formatCode>
                <c:ptCount val="4"/>
                <c:pt idx="0">
                  <c:v>0.38200868287430501</c:v>
                </c:pt>
                <c:pt idx="1">
                  <c:v>0.65606043445985396</c:v>
                </c:pt>
                <c:pt idx="2">
                  <c:v>0.37298984443005201</c:v>
                </c:pt>
                <c:pt idx="3">
                  <c:v>0.55784631530344597</c:v>
                </c:pt>
              </c:numCache>
            </c:numRef>
          </c:val>
          <c:extLst>
            <c:ext xmlns:c16="http://schemas.microsoft.com/office/drawing/2014/chart" uri="{C3380CC4-5D6E-409C-BE32-E72D297353CC}">
              <c16:uniqueId val="{0000000B-1EB8-4C37-BFC2-5508D8B3A215}"/>
            </c:ext>
          </c:extLst>
        </c:ser>
        <c:dLbls>
          <c:showLegendKey val="0"/>
          <c:showVal val="0"/>
          <c:showCatName val="0"/>
          <c:showSerName val="0"/>
          <c:showPercent val="0"/>
          <c:showBubbleSize val="0"/>
        </c:dLbls>
        <c:gapWidth val="100"/>
        <c:overlap val="-5"/>
        <c:axId val="956822216"/>
        <c:axId val="956820904"/>
        <c:extLst/>
      </c:barChart>
      <c:catAx>
        <c:axId val="956822216"/>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601051303219041"/>
        </c:manualLayout>
      </c:layout>
      <c:barChart>
        <c:barDir val="col"/>
        <c:grouping val="clustered"/>
        <c:varyColors val="0"/>
        <c:ser>
          <c:idx val="0"/>
          <c:order val="0"/>
          <c:tx>
            <c:strRef>
              <c:f>Sheet1!$B$1</c:f>
              <c:strCache>
                <c:ptCount val="1"/>
                <c:pt idx="0">
                  <c:v>ATTITUDES TRACKING BENCHMARK DIP </c:v>
                </c:pt>
              </c:strCache>
            </c:strRef>
          </c:tx>
          <c:spPr>
            <a:solidFill>
              <a:srgbClr val="B2C2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NEWS MONTAGE </c:v>
                </c:pt>
                <c:pt idx="1">
                  <c:v>HOME FOR ALL </c:v>
                </c:pt>
                <c:pt idx="2">
                  <c:v>RECOGNISE ANY MILESTONE</c:v>
                </c:pt>
              </c:strCache>
            </c:strRef>
          </c:cat>
          <c:val>
            <c:numRef>
              <c:f>Sheet1!$B$2:$B$4</c:f>
              <c:numCache>
                <c:formatCode>0%</c:formatCode>
                <c:ptCount val="3"/>
                <c:pt idx="0">
                  <c:v>0.25</c:v>
                </c:pt>
                <c:pt idx="1">
                  <c:v>0.17</c:v>
                </c:pt>
                <c:pt idx="2">
                  <c:v>0.31</c:v>
                </c:pt>
              </c:numCache>
            </c:numRef>
          </c:val>
          <c:extLst xmlns:c15="http://schemas.microsoft.com/office/drawing/2012/chart">
            <c:ext xmlns:c16="http://schemas.microsoft.com/office/drawing/2014/chart" uri="{C3380CC4-5D6E-409C-BE32-E72D297353CC}">
              <c16:uniqueId val="{00000001-DDB7-4343-B5FF-92962275CA42}"/>
            </c:ext>
          </c:extLst>
        </c:ser>
        <c:dLbls>
          <c:showLegendKey val="0"/>
          <c:showVal val="0"/>
          <c:showCatName val="0"/>
          <c:showSerName val="0"/>
          <c:showPercent val="0"/>
          <c:showBubbleSize val="0"/>
        </c:dLbls>
        <c:gapWidth val="5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4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3.4490638814062717E-2"/>
          <c:y val="0.88215329210908477"/>
          <c:w val="0.96550936118593733"/>
          <c:h val="9.557843313448784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6601051303219041"/>
        </c:manualLayout>
      </c:layout>
      <c:barChart>
        <c:barDir val="col"/>
        <c:grouping val="clustered"/>
        <c:varyColors val="0"/>
        <c:ser>
          <c:idx val="0"/>
          <c:order val="0"/>
          <c:tx>
            <c:strRef>
              <c:f>Sheet1!$B$1</c:f>
              <c:strCache>
                <c:ptCount val="1"/>
                <c:pt idx="0">
                  <c:v>ATTITUDES TRACKING DIP 2- MAY 2021 </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NEWS MONTAGE </c:v>
                </c:pt>
                <c:pt idx="1">
                  <c:v>XMAS MEDIA (CRISIS/ SA) </c:v>
                </c:pt>
                <c:pt idx="2">
                  <c:v>RECOGNISE ANY MILESTONE</c:v>
                </c:pt>
              </c:strCache>
            </c:strRef>
          </c:cat>
          <c:val>
            <c:numRef>
              <c:f>Sheet1!$B$2:$B$4</c:f>
              <c:numCache>
                <c:formatCode>0%</c:formatCode>
                <c:ptCount val="3"/>
                <c:pt idx="0">
                  <c:v>0.28000000000000003</c:v>
                </c:pt>
                <c:pt idx="1">
                  <c:v>0.3</c:v>
                </c:pt>
                <c:pt idx="2">
                  <c:v>0.39</c:v>
                </c:pt>
              </c:numCache>
            </c:numRef>
          </c:val>
          <c:extLst xmlns:c15="http://schemas.microsoft.com/office/drawing/2012/chart">
            <c:ext xmlns:c16="http://schemas.microsoft.com/office/drawing/2014/chart" uri="{C3380CC4-5D6E-409C-BE32-E72D297353CC}">
              <c16:uniqueId val="{00000001-DDB7-4343-B5FF-92962275CA42}"/>
            </c:ext>
          </c:extLst>
        </c:ser>
        <c:dLbls>
          <c:showLegendKey val="0"/>
          <c:showVal val="0"/>
          <c:showCatName val="0"/>
          <c:showSerName val="0"/>
          <c:showPercent val="0"/>
          <c:showBubbleSize val="0"/>
        </c:dLbls>
        <c:gapWidth val="5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4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3.4490638814062717E-2"/>
          <c:y val="0.88215329210908477"/>
          <c:w val="0.9234593003177235"/>
          <c:h val="9.557843313448784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78243671684013E-2"/>
          <c:y val="3.8305091749753772E-2"/>
          <c:w val="0.96202836196113473"/>
          <c:h val="0.52380374069933222"/>
        </c:manualLayout>
      </c:layout>
      <c:barChart>
        <c:barDir val="col"/>
        <c:grouping val="clustered"/>
        <c:varyColors val="0"/>
        <c:ser>
          <c:idx val="0"/>
          <c:order val="0"/>
          <c:tx>
            <c:strRef>
              <c:f>Sheet1!$B$1</c:f>
              <c:strCache>
                <c:ptCount val="1"/>
                <c:pt idx="0">
                  <c:v>ATTITUDES BENCHMARKING- NOVEMBER 2020</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9"/>
                <c:pt idx="0">
                  <c:v>TOTAL SAMPLE</c:v>
                </c:pt>
                <c:pt idx="2">
                  <c:v>18-29YO</c:v>
                </c:pt>
                <c:pt idx="3">
                  <c:v>30-44YO</c:v>
                </c:pt>
                <c:pt idx="4">
                  <c:v>45-59YO</c:v>
                </c:pt>
                <c:pt idx="5">
                  <c:v>60+YO</c:v>
                </c:pt>
                <c:pt idx="7">
                  <c:v>WOMEN</c:v>
                </c:pt>
                <c:pt idx="8">
                  <c:v>MEN</c:v>
                </c:pt>
              </c:strCache>
            </c:strRef>
          </c:cat>
          <c:val>
            <c:numRef>
              <c:f>Sheet1!$B$2:$B$18</c:f>
              <c:numCache>
                <c:formatCode>General</c:formatCode>
                <c:ptCount val="9"/>
                <c:pt idx="0" formatCode="0%">
                  <c:v>0.33</c:v>
                </c:pt>
                <c:pt idx="2" formatCode="0%">
                  <c:v>0.4</c:v>
                </c:pt>
                <c:pt idx="3" formatCode="0%">
                  <c:v>0.31</c:v>
                </c:pt>
                <c:pt idx="4" formatCode="0%">
                  <c:v>0.3</c:v>
                </c:pt>
                <c:pt idx="5" formatCode="0%">
                  <c:v>0.3</c:v>
                </c:pt>
                <c:pt idx="7" formatCode="0%">
                  <c:v>0.34</c:v>
                </c:pt>
                <c:pt idx="8" formatCode="0%">
                  <c:v>0.32</c:v>
                </c:pt>
              </c:numCache>
            </c:numRef>
          </c:val>
          <c:extLst>
            <c:ext xmlns:c16="http://schemas.microsoft.com/office/drawing/2014/chart" uri="{C3380CC4-5D6E-409C-BE32-E72D297353CC}">
              <c16:uniqueId val="{00000000-565F-4BE7-B20F-A86CB3B700AF}"/>
            </c:ext>
          </c:extLst>
        </c:ser>
        <c:ser>
          <c:idx val="1"/>
          <c:order val="1"/>
          <c:tx>
            <c:strRef>
              <c:f>Sheet1!$C$1</c:f>
              <c:strCache>
                <c:ptCount val="1"/>
                <c:pt idx="0">
                  <c:v>ATTITUDES TRACKING DIP 2- MAY 2021</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9"/>
                <c:pt idx="0">
                  <c:v>TOTAL SAMPLE</c:v>
                </c:pt>
                <c:pt idx="2">
                  <c:v>18-29YO</c:v>
                </c:pt>
                <c:pt idx="3">
                  <c:v>30-44YO</c:v>
                </c:pt>
                <c:pt idx="4">
                  <c:v>45-59YO</c:v>
                </c:pt>
                <c:pt idx="5">
                  <c:v>60+YO</c:v>
                </c:pt>
                <c:pt idx="7">
                  <c:v>WOMEN</c:v>
                </c:pt>
                <c:pt idx="8">
                  <c:v>MEN</c:v>
                </c:pt>
              </c:strCache>
            </c:strRef>
          </c:cat>
          <c:val>
            <c:numRef>
              <c:f>Sheet1!$C$2:$C$18</c:f>
              <c:numCache>
                <c:formatCode>General</c:formatCode>
                <c:ptCount val="9"/>
                <c:pt idx="0" formatCode="0%">
                  <c:v>0.38200868287430501</c:v>
                </c:pt>
                <c:pt idx="2" formatCode="0%">
                  <c:v>0.520526158366445</c:v>
                </c:pt>
                <c:pt idx="3" formatCode="0%">
                  <c:v>0.43555920372701701</c:v>
                </c:pt>
                <c:pt idx="4" formatCode="0%">
                  <c:v>0.32772953829375601</c:v>
                </c:pt>
                <c:pt idx="5" formatCode="0%">
                  <c:v>0.26086960204797099</c:v>
                </c:pt>
                <c:pt idx="7" formatCode="0%">
                  <c:v>0.37329717966304499</c:v>
                </c:pt>
                <c:pt idx="8" formatCode="0%">
                  <c:v>0.39107576521794402</c:v>
                </c:pt>
              </c:numCache>
            </c:numRef>
          </c:val>
          <c:extLst>
            <c:ext xmlns:c16="http://schemas.microsoft.com/office/drawing/2014/chart" uri="{C3380CC4-5D6E-409C-BE32-E72D297353CC}">
              <c16:uniqueId val="{00000001-E205-4769-84E4-968714CFA3A0}"/>
            </c:ext>
          </c:extLst>
        </c:ser>
        <c:dLbls>
          <c:showLegendKey val="0"/>
          <c:showVal val="0"/>
          <c:showCatName val="0"/>
          <c:showSerName val="0"/>
          <c:showPercent val="0"/>
          <c:showBubbleSize val="0"/>
        </c:dLbls>
        <c:gapWidth val="1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0.60000000000000009"/>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r"/>
      <c:layout>
        <c:manualLayout>
          <c:xMode val="edge"/>
          <c:yMode val="edge"/>
          <c:x val="0.19713939597102514"/>
          <c:y val="0.85352845700170099"/>
          <c:w val="0.54156084860325659"/>
          <c:h val="8.856003507910015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9983266751197E-2"/>
          <c:y val="3.8305118926246683E-2"/>
          <c:w val="0.96677846538104262"/>
          <c:h val="0.57945570406139857"/>
        </c:manualLayout>
      </c:layout>
      <c:barChart>
        <c:barDir val="col"/>
        <c:grouping val="clustered"/>
        <c:varyColors val="0"/>
        <c:ser>
          <c:idx val="0"/>
          <c:order val="0"/>
          <c:tx>
            <c:strRef>
              <c:f>Sheet1!$B$1</c:f>
              <c:strCache>
                <c:ptCount val="1"/>
                <c:pt idx="0">
                  <c:v>ATTITUDES TRACKING BENCHMARK DIP - ALL WHO RECALL HOMELESSNESS BUZZ</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4"/>
                <c:pt idx="0">
                  <c:v>...HOW COMMON HOMELESSNESS IS </c:v>
                </c:pt>
                <c:pt idx="1">
                  <c:v>...HOW DANGEROUS AND DAMAGING HOMELESSNESS IS</c:v>
                </c:pt>
                <c:pt idx="2">
                  <c:v>...HELPING PEOPLE OUT OF HOMELESSNESS</c:v>
                </c:pt>
                <c:pt idx="3">
                  <c:v>...PREVENTING HOMELESSNESS</c:v>
                </c:pt>
              </c:strCache>
              <c:extLst/>
            </c:strRef>
          </c:cat>
          <c:val>
            <c:numRef>
              <c:f>Sheet1!$B$2:$B$7</c:f>
              <c:numCache>
                <c:formatCode>0%</c:formatCode>
                <c:ptCount val="4"/>
                <c:pt idx="0">
                  <c:v>0.482702253764212</c:v>
                </c:pt>
                <c:pt idx="1">
                  <c:v>0.41280188101707499</c:v>
                </c:pt>
                <c:pt idx="2">
                  <c:v>0.39348856674325799</c:v>
                </c:pt>
                <c:pt idx="3">
                  <c:v>0.22617327661410999</c:v>
                </c:pt>
              </c:numCache>
              <c:extLst/>
            </c:numRef>
          </c:val>
          <c:extLst xmlns:c15="http://schemas.microsoft.com/office/drawing/2012/chart">
            <c:ext xmlns:c16="http://schemas.microsoft.com/office/drawing/2014/chart" uri="{C3380CC4-5D6E-409C-BE32-E72D297353CC}">
              <c16:uniqueId val="{00000000-0670-4FC9-BA23-EA81281A45DD}"/>
            </c:ext>
          </c:extLst>
        </c:ser>
        <c:ser>
          <c:idx val="1"/>
          <c:order val="1"/>
          <c:tx>
            <c:strRef>
              <c:f>Sheet1!$C$1</c:f>
              <c:strCache>
                <c:ptCount val="1"/>
                <c:pt idx="0">
                  <c:v>ATTITUDES TRACKING DIP 2- MAY 2021 - ALL WHO RECALL HOMELESSNESS BUZZ</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2">
                        <a:lumMod val="50000"/>
                      </a:schemeClr>
                    </a:solidFill>
                    <a:latin typeface="Gill Sans Nova Light" panose="020B03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4"/>
                <c:pt idx="0">
                  <c:v>...HOW COMMON HOMELESSNESS IS </c:v>
                </c:pt>
                <c:pt idx="1">
                  <c:v>...HOW DANGEROUS AND DAMAGING HOMELESSNESS IS</c:v>
                </c:pt>
                <c:pt idx="2">
                  <c:v>...HELPING PEOPLE OUT OF HOMELESSNESS</c:v>
                </c:pt>
                <c:pt idx="3">
                  <c:v>...PREVENTING HOMELESSNESS</c:v>
                </c:pt>
              </c:strCache>
              <c:extLst/>
            </c:strRef>
          </c:cat>
          <c:val>
            <c:numRef>
              <c:f>Sheet1!$C$2:$C$7</c:f>
              <c:numCache>
                <c:formatCode>0%</c:formatCode>
                <c:ptCount val="4"/>
                <c:pt idx="0">
                  <c:v>0.49931669212130197</c:v>
                </c:pt>
                <c:pt idx="1">
                  <c:v>0.35522937587682402</c:v>
                </c:pt>
                <c:pt idx="2">
                  <c:v>0.44</c:v>
                </c:pt>
                <c:pt idx="3">
                  <c:v>0.29045862851138798</c:v>
                </c:pt>
              </c:numCache>
              <c:extLst/>
            </c:numRef>
          </c:val>
          <c:extLst>
            <c:ext xmlns:c16="http://schemas.microsoft.com/office/drawing/2014/chart" uri="{C3380CC4-5D6E-409C-BE32-E72D297353CC}">
              <c16:uniqueId val="{00000001-9D4A-4E8A-AAD1-907851AD522F}"/>
            </c:ext>
          </c:extLst>
        </c:ser>
        <c:dLbls>
          <c:showLegendKey val="0"/>
          <c:showVal val="0"/>
          <c:showCatName val="0"/>
          <c:showSerName val="0"/>
          <c:showPercent val="0"/>
          <c:showBubbleSize val="0"/>
        </c:dLbls>
        <c:gapWidth val="50"/>
        <c:overlap val="-5"/>
        <c:axId val="956822216"/>
        <c:axId val="956820904"/>
        <c:extLst/>
      </c:barChart>
      <c:catAx>
        <c:axId val="956822216"/>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4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crossAx val="956820904"/>
        <c:crosses val="autoZero"/>
        <c:auto val="1"/>
        <c:lblAlgn val="ctr"/>
        <c:lblOffset val="100"/>
        <c:noMultiLvlLbl val="0"/>
      </c:catAx>
      <c:valAx>
        <c:axId val="956820904"/>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6822216"/>
        <c:crosses val="autoZero"/>
        <c:crossBetween val="between"/>
        <c:majorUnit val="0.30000000000000004"/>
        <c:minorUnit val="0.2"/>
      </c:valAx>
      <c:spPr>
        <a:noFill/>
        <a:ln>
          <a:noFill/>
        </a:ln>
        <a:effectLst/>
      </c:spPr>
    </c:plotArea>
    <c:legend>
      <c:legendPos val="b"/>
      <c:layout>
        <c:manualLayout>
          <c:xMode val="edge"/>
          <c:yMode val="edge"/>
          <c:x val="0.16127242447364112"/>
          <c:y val="0.87696346775300882"/>
          <c:w val="0.73842647549963081"/>
          <c:h val="0.1007681367201343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Gill Sans Nova Light" panose="020B03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0B92B-40A4-4B8A-A9E3-8157E20E5378}" type="datetimeFigureOut">
              <a:rPr lang="en-GB" smtClean="0"/>
              <a:t>28/09/2021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B972E-D8C6-446F-BB2F-EFA89971271B}" type="slidenum">
              <a:rPr lang="en-GB" smtClean="0"/>
              <a:t>‹#›</a:t>
            </a:fld>
            <a:endParaRPr lang="en-GB" dirty="0"/>
          </a:p>
        </p:txBody>
      </p:sp>
    </p:spTree>
    <p:extLst>
      <p:ext uri="{BB962C8B-B14F-4D97-AF65-F5344CB8AC3E}">
        <p14:creationId xmlns:p14="http://schemas.microsoft.com/office/powerpoint/2010/main" val="104325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50252F-8534-4504-9B03-8A12D67B7F78}" type="slidenum">
              <a:rPr lang="en-GB" smtClean="0"/>
              <a:t>1</a:t>
            </a:fld>
            <a:endParaRPr lang="en-GB"/>
          </a:p>
        </p:txBody>
      </p:sp>
    </p:spTree>
    <p:extLst>
      <p:ext uri="{BB962C8B-B14F-4D97-AF65-F5344CB8AC3E}">
        <p14:creationId xmlns:p14="http://schemas.microsoft.com/office/powerpoint/2010/main" val="757087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People can hold different views at the same time. It is important to remember that the one that is helpful to us from a framing perspective is the former – and this is where we should focus our attention in comms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F5E8C-0268-4613-ABE7-A1B12891E8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318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People can hold different views at the same time. It is important to remember that the one that is helpful to us from a framing perspective is the former – and this is where we should focus our attention in comms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F5E8C-0268-4613-ABE7-A1B12891E8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108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People can hold different views at the same time. It is important to remember that the one that is helpful to us from a framing perspective is the former – and this is where we should focus our attention in comms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F5E8C-0268-4613-ABE7-A1B12891E8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29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media impact on optimism and compassion is clear</a:t>
            </a:r>
          </a:p>
          <a:p>
            <a:pPr marL="171450" indent="-171450">
              <a:buFont typeface="Arial" panose="020B0604020202020204" pitchFamily="34" charset="0"/>
              <a:buChar char="•"/>
            </a:pPr>
            <a:r>
              <a:rPr lang="en-US" dirty="0"/>
              <a:t>Even though we see people’s emotive reaction to buzz about homelessness being sadness, the coverage does drive optimism</a:t>
            </a:r>
          </a:p>
          <a:p>
            <a:pPr marL="171450" indent="-171450">
              <a:buFont typeface="Arial" panose="020B0604020202020204" pitchFamily="34" charset="0"/>
              <a:buChar char="•"/>
            </a:pPr>
            <a:r>
              <a:rPr lang="en-US" dirty="0"/>
              <a:t>This build in optimism suggests that there must be some constructive / positive framing within the fabric of the discourse</a:t>
            </a:r>
          </a:p>
          <a:p>
            <a:pPr marL="171450" indent="-171450">
              <a:buFont typeface="Arial" panose="020B0604020202020204" pitchFamily="34" charset="0"/>
              <a:buChar char="•"/>
            </a:pPr>
            <a:r>
              <a:rPr lang="en-US" dirty="0"/>
              <a:t>So whilst media buzz is generally greeted with sadness, the framing is having a positive impact – so it’s encouraging that we should feel confident to continue saying what we’re saying </a:t>
            </a:r>
            <a:endParaRPr lang="en-GB" dirty="0"/>
          </a:p>
        </p:txBody>
      </p:sp>
      <p:sp>
        <p:nvSpPr>
          <p:cNvPr id="4" name="Slide Number Placeholder 3"/>
          <p:cNvSpPr>
            <a:spLocks noGrp="1"/>
          </p:cNvSpPr>
          <p:nvPr>
            <p:ph type="sldNum" sz="quarter" idx="5"/>
          </p:nvPr>
        </p:nvSpPr>
        <p:spPr/>
        <p:txBody>
          <a:bodyPr/>
          <a:lstStyle/>
          <a:p>
            <a:fld id="{8B8B972E-D8C6-446F-BB2F-EFA89971271B}" type="slidenum">
              <a:rPr lang="en-GB" smtClean="0"/>
              <a:t>50</a:t>
            </a:fld>
            <a:endParaRPr lang="en-GB" dirty="0"/>
          </a:p>
        </p:txBody>
      </p:sp>
    </p:spTree>
    <p:extLst>
      <p:ext uri="{BB962C8B-B14F-4D97-AF65-F5344CB8AC3E}">
        <p14:creationId xmlns:p14="http://schemas.microsoft.com/office/powerpoint/2010/main" val="414060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8B972E-D8C6-446F-BB2F-EFA89971271B}" type="slidenum">
              <a:rPr lang="en-GB" smtClean="0"/>
              <a:t>51</a:t>
            </a:fld>
            <a:endParaRPr lang="en-GB" dirty="0"/>
          </a:p>
        </p:txBody>
      </p:sp>
    </p:spTree>
    <p:extLst>
      <p:ext uri="{BB962C8B-B14F-4D97-AF65-F5344CB8AC3E}">
        <p14:creationId xmlns:p14="http://schemas.microsoft.com/office/powerpoint/2010/main" val="131868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0252F-8534-4504-9B03-8A12D67B7F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73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50252F-8534-4504-9B03-8A12D67B7F78}" type="slidenum">
              <a:rPr lang="en-GB" smtClean="0"/>
              <a:t>3</a:t>
            </a:fld>
            <a:endParaRPr lang="en-GB"/>
          </a:p>
        </p:txBody>
      </p:sp>
    </p:spTree>
    <p:extLst>
      <p:ext uri="{BB962C8B-B14F-4D97-AF65-F5344CB8AC3E}">
        <p14:creationId xmlns:p14="http://schemas.microsoft.com/office/powerpoint/2010/main" val="290369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8B972E-D8C6-446F-BB2F-EFA89971271B}" type="slidenum">
              <a:rPr lang="en-GB" smtClean="0"/>
              <a:t>14</a:t>
            </a:fld>
            <a:endParaRPr lang="en-GB" dirty="0"/>
          </a:p>
        </p:txBody>
      </p:sp>
    </p:spTree>
    <p:extLst>
      <p:ext uri="{BB962C8B-B14F-4D97-AF65-F5344CB8AC3E}">
        <p14:creationId xmlns:p14="http://schemas.microsoft.com/office/powerpoint/2010/main" val="322694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B8B972E-D8C6-446F-BB2F-EFA89971271B}" type="slidenum">
              <a:rPr lang="en-GB" smtClean="0"/>
              <a:t>19</a:t>
            </a:fld>
            <a:endParaRPr lang="en-GB" dirty="0"/>
          </a:p>
        </p:txBody>
      </p:sp>
    </p:spTree>
    <p:extLst>
      <p:ext uri="{BB962C8B-B14F-4D97-AF65-F5344CB8AC3E}">
        <p14:creationId xmlns:p14="http://schemas.microsoft.com/office/powerpoint/2010/main" val="3402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Priority is very closely linked to importance – people need to feel something is important to them to </a:t>
            </a:r>
            <a:r>
              <a:rPr lang="en-US" dirty="0" err="1"/>
              <a:t>prioritise</a:t>
            </a:r>
            <a:r>
              <a:rPr lang="en-US" dirty="0"/>
              <a:t> it</a:t>
            </a:r>
            <a:endParaRPr lang="en-GB" dirty="0"/>
          </a:p>
        </p:txBody>
      </p:sp>
      <p:sp>
        <p:nvSpPr>
          <p:cNvPr id="4" name="Slide Number Placeholder 3"/>
          <p:cNvSpPr>
            <a:spLocks noGrp="1"/>
          </p:cNvSpPr>
          <p:nvPr>
            <p:ph type="sldNum" sz="quarter" idx="5"/>
          </p:nvPr>
        </p:nvSpPr>
        <p:spPr/>
        <p:txBody>
          <a:bodyPr/>
          <a:lstStyle/>
          <a:p>
            <a:fld id="{8B8B972E-D8C6-446F-BB2F-EFA89971271B}" type="slidenum">
              <a:rPr lang="en-GB" smtClean="0"/>
              <a:t>24</a:t>
            </a:fld>
            <a:endParaRPr lang="en-GB" dirty="0"/>
          </a:p>
        </p:txBody>
      </p:sp>
    </p:spTree>
    <p:extLst>
      <p:ext uri="{BB962C8B-B14F-4D97-AF65-F5344CB8AC3E}">
        <p14:creationId xmlns:p14="http://schemas.microsoft.com/office/powerpoint/2010/main" val="371073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F5E8C-0268-4613-ABE7-A1B12891E8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19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earlier theory that homelessness could be more salient because people see it more still holds true</a:t>
            </a:r>
            <a:endParaRPr lang="en-GB" dirty="0"/>
          </a:p>
        </p:txBody>
      </p:sp>
      <p:sp>
        <p:nvSpPr>
          <p:cNvPr id="4" name="Slide Number Placeholder 3"/>
          <p:cNvSpPr>
            <a:spLocks noGrp="1"/>
          </p:cNvSpPr>
          <p:nvPr>
            <p:ph type="sldNum" sz="quarter" idx="5"/>
          </p:nvPr>
        </p:nvSpPr>
        <p:spPr/>
        <p:txBody>
          <a:bodyPr/>
          <a:lstStyle/>
          <a:p>
            <a:fld id="{8B8B972E-D8C6-446F-BB2F-EFA89971271B}" type="slidenum">
              <a:rPr lang="en-GB" smtClean="0"/>
              <a:t>33</a:t>
            </a:fld>
            <a:endParaRPr lang="en-GB" dirty="0"/>
          </a:p>
        </p:txBody>
      </p:sp>
    </p:spTree>
    <p:extLst>
      <p:ext uri="{BB962C8B-B14F-4D97-AF65-F5344CB8AC3E}">
        <p14:creationId xmlns:p14="http://schemas.microsoft.com/office/powerpoint/2010/main" val="88344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top two causes here reflect people’s recall of what they’ve seen about homelessness in the media</a:t>
            </a:r>
            <a:endParaRPr lang="en-GB" dirty="0"/>
          </a:p>
        </p:txBody>
      </p:sp>
      <p:sp>
        <p:nvSpPr>
          <p:cNvPr id="4" name="Slide Number Placeholder 3"/>
          <p:cNvSpPr>
            <a:spLocks noGrp="1"/>
          </p:cNvSpPr>
          <p:nvPr>
            <p:ph type="sldNum" sz="quarter" idx="5"/>
          </p:nvPr>
        </p:nvSpPr>
        <p:spPr/>
        <p:txBody>
          <a:bodyPr/>
          <a:lstStyle/>
          <a:p>
            <a:fld id="{8B8B972E-D8C6-446F-BB2F-EFA89971271B}" type="slidenum">
              <a:rPr lang="en-GB" smtClean="0"/>
              <a:t>43</a:t>
            </a:fld>
            <a:endParaRPr lang="en-GB" dirty="0"/>
          </a:p>
        </p:txBody>
      </p:sp>
    </p:spTree>
    <p:extLst>
      <p:ext uri="{BB962C8B-B14F-4D97-AF65-F5344CB8AC3E}">
        <p14:creationId xmlns:p14="http://schemas.microsoft.com/office/powerpoint/2010/main" val="1006951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ntent_No Sideba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4" y="0"/>
            <a:ext cx="12189630" cy="6858000"/>
          </a:xfrm>
          <a:prstGeom prst="rect">
            <a:avLst/>
          </a:prstGeom>
        </p:spPr>
      </p:pic>
      <p:sp>
        <p:nvSpPr>
          <p:cNvPr id="2" name="Title 1">
            <a:extLst>
              <a:ext uri="{FF2B5EF4-FFF2-40B4-BE49-F238E27FC236}">
                <a16:creationId xmlns:a16="http://schemas.microsoft.com/office/drawing/2014/main" id="{D38AF1D7-C227-46CD-90A4-19A20FFB4043}"/>
              </a:ext>
            </a:extLst>
          </p:cNvPr>
          <p:cNvSpPr>
            <a:spLocks noGrp="1"/>
          </p:cNvSpPr>
          <p:nvPr>
            <p:ph type="title"/>
          </p:nvPr>
        </p:nvSpPr>
        <p:spPr>
          <a:xfrm>
            <a:off x="167529" y="232243"/>
            <a:ext cx="3019618" cy="380848"/>
          </a:xfrm>
        </p:spPr>
        <p:txBody>
          <a:bodyPr anchor="t">
            <a:normAutofit/>
          </a:bodyPr>
          <a:lstStyle>
            <a:lvl1pPr>
              <a:defRPr sz="1300" b="1">
                <a:latin typeface="+mn-lt"/>
              </a:defRPr>
            </a:lvl1pPr>
          </a:lstStyle>
          <a:p>
            <a:endParaRPr lang="en-GB" dirty="0"/>
          </a:p>
        </p:txBody>
      </p:sp>
      <p:sp>
        <p:nvSpPr>
          <p:cNvPr id="3" name="Content Placeholder 2">
            <a:extLst>
              <a:ext uri="{FF2B5EF4-FFF2-40B4-BE49-F238E27FC236}">
                <a16:creationId xmlns:a16="http://schemas.microsoft.com/office/drawing/2014/main" id="{6B152F37-422F-4DE3-9FC0-F9FFA40AC7EE}"/>
              </a:ext>
            </a:extLst>
          </p:cNvPr>
          <p:cNvSpPr>
            <a:spLocks noGrp="1"/>
          </p:cNvSpPr>
          <p:nvPr>
            <p:ph idx="1"/>
          </p:nvPr>
        </p:nvSpPr>
        <p:spPr>
          <a:xfrm>
            <a:off x="167529" y="613090"/>
            <a:ext cx="3019618" cy="866576"/>
          </a:xfrm>
        </p:spPr>
        <p:txBody>
          <a:bodyPr>
            <a:normAutofit/>
          </a:bodyPr>
          <a:lstStyle>
            <a:lvl1pPr marL="0" indent="0">
              <a:buNone/>
              <a:defRPr sz="2000">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4" name="Content Placeholder 13">
            <a:extLst>
              <a:ext uri="{FF2B5EF4-FFF2-40B4-BE49-F238E27FC236}">
                <a16:creationId xmlns:a16="http://schemas.microsoft.com/office/drawing/2014/main" id="{E3E3554E-8B7E-402F-963C-D26E42427AB0}"/>
              </a:ext>
            </a:extLst>
          </p:cNvPr>
          <p:cNvSpPr>
            <a:spLocks noGrp="1"/>
          </p:cNvSpPr>
          <p:nvPr>
            <p:ph sz="quarter" idx="10"/>
          </p:nvPr>
        </p:nvSpPr>
        <p:spPr>
          <a:xfrm>
            <a:off x="642850" y="1990898"/>
            <a:ext cx="10906298" cy="4355870"/>
          </a:xfrm>
        </p:spPr>
        <p:txBody>
          <a:bodyPr anchor="ctr"/>
          <a:lstStyle>
            <a:lvl1pPr marL="0" indent="0" algn="ctr">
              <a:buNone/>
              <a:defRPr/>
            </a:lvl1pPr>
          </a:lstStyle>
          <a:p>
            <a:pPr lvl="0"/>
            <a:endParaRPr lang="en-GB" dirty="0"/>
          </a:p>
        </p:txBody>
      </p:sp>
      <p:sp>
        <p:nvSpPr>
          <p:cNvPr id="18" name="Text Placeholder 17">
            <a:extLst>
              <a:ext uri="{FF2B5EF4-FFF2-40B4-BE49-F238E27FC236}">
                <a16:creationId xmlns:a16="http://schemas.microsoft.com/office/drawing/2014/main" id="{E554A961-665D-48A8-B367-683CFE10D3DE}"/>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0" name="Text Placeholder 19">
            <a:extLst>
              <a:ext uri="{FF2B5EF4-FFF2-40B4-BE49-F238E27FC236}">
                <a16:creationId xmlns:a16="http://schemas.microsoft.com/office/drawing/2014/main" id="{F621A5AA-CB99-4FD1-80B5-81FCD0A50516}"/>
              </a:ext>
            </a:extLst>
          </p:cNvPr>
          <p:cNvSpPr>
            <a:spLocks noGrp="1"/>
          </p:cNvSpPr>
          <p:nvPr>
            <p:ph type="body" sz="quarter" idx="12"/>
          </p:nvPr>
        </p:nvSpPr>
        <p:spPr>
          <a:xfrm>
            <a:off x="1252177" y="6420111"/>
            <a:ext cx="5459413"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9" name="Text Placeholder 19">
            <a:extLst>
              <a:ext uri="{FF2B5EF4-FFF2-40B4-BE49-F238E27FC236}">
                <a16:creationId xmlns:a16="http://schemas.microsoft.com/office/drawing/2014/main" id="{FC8F1B07-72BC-4865-AE5A-4CCFE5D6D40B}"/>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16B270A0-18F9-4E33-AD5F-35BAB84031A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06215-92C3-4B43-A2B5-5772D486D7EF}"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spTree>
    <p:extLst>
      <p:ext uri="{BB962C8B-B14F-4D97-AF65-F5344CB8AC3E}">
        <p14:creationId xmlns:p14="http://schemas.microsoft.com/office/powerpoint/2010/main" val="4025949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_No Sideba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5" y="0"/>
            <a:ext cx="12189628" cy="6857999"/>
          </a:xfrm>
          <a:prstGeom prst="rect">
            <a:avLst/>
          </a:prstGeom>
        </p:spPr>
      </p:pic>
      <p:sp>
        <p:nvSpPr>
          <p:cNvPr id="9" name="Title 1">
            <a:extLst>
              <a:ext uri="{FF2B5EF4-FFF2-40B4-BE49-F238E27FC236}">
                <a16:creationId xmlns:a16="http://schemas.microsoft.com/office/drawing/2014/main" id="{93D44FB5-4387-4669-8417-A397BCD101CC}"/>
              </a:ext>
            </a:extLst>
          </p:cNvPr>
          <p:cNvSpPr>
            <a:spLocks noGrp="1"/>
          </p:cNvSpPr>
          <p:nvPr>
            <p:ph type="title"/>
          </p:nvPr>
        </p:nvSpPr>
        <p:spPr>
          <a:xfrm>
            <a:off x="167529" y="232243"/>
            <a:ext cx="3019618" cy="380848"/>
          </a:xfrm>
        </p:spPr>
        <p:txBody>
          <a:bodyPr anchor="t">
            <a:normAutofit/>
          </a:bodyPr>
          <a:lstStyle>
            <a:lvl1pPr>
              <a:defRPr sz="1300" b="1">
                <a:latin typeface="+mn-lt"/>
              </a:defRPr>
            </a:lvl1pPr>
          </a:lstStyle>
          <a:p>
            <a:endParaRPr lang="en-GB" dirty="0"/>
          </a:p>
        </p:txBody>
      </p:sp>
      <p:sp>
        <p:nvSpPr>
          <p:cNvPr id="10" name="Content Placeholder 2">
            <a:extLst>
              <a:ext uri="{FF2B5EF4-FFF2-40B4-BE49-F238E27FC236}">
                <a16:creationId xmlns:a16="http://schemas.microsoft.com/office/drawing/2014/main" id="{B037E14D-6552-434B-AEF2-A1CAB6F4EED6}"/>
              </a:ext>
            </a:extLst>
          </p:cNvPr>
          <p:cNvSpPr>
            <a:spLocks noGrp="1"/>
          </p:cNvSpPr>
          <p:nvPr>
            <p:ph idx="1"/>
          </p:nvPr>
        </p:nvSpPr>
        <p:spPr>
          <a:xfrm>
            <a:off x="167529" y="613090"/>
            <a:ext cx="3019618" cy="866576"/>
          </a:xfrm>
        </p:spPr>
        <p:txBody>
          <a:bodyPr>
            <a:normAutofit/>
          </a:bodyPr>
          <a:lstStyle>
            <a:lvl1pPr marL="0" indent="0">
              <a:buNone/>
              <a:defRPr sz="2000">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Content Placeholder 13">
            <a:extLst>
              <a:ext uri="{FF2B5EF4-FFF2-40B4-BE49-F238E27FC236}">
                <a16:creationId xmlns:a16="http://schemas.microsoft.com/office/drawing/2014/main" id="{5443E6D3-BF02-45C4-B243-CC87EB6E4867}"/>
              </a:ext>
            </a:extLst>
          </p:cNvPr>
          <p:cNvSpPr>
            <a:spLocks noGrp="1"/>
          </p:cNvSpPr>
          <p:nvPr>
            <p:ph sz="quarter" idx="10"/>
          </p:nvPr>
        </p:nvSpPr>
        <p:spPr>
          <a:xfrm>
            <a:off x="642850" y="1990898"/>
            <a:ext cx="10906298" cy="4355870"/>
          </a:xfrm>
        </p:spPr>
        <p:txBody>
          <a:bodyPr anchor="ctr"/>
          <a:lstStyle>
            <a:lvl1pPr marL="0" indent="0" algn="ctr">
              <a:buNone/>
              <a:defRPr/>
            </a:lvl1pPr>
          </a:lstStyle>
          <a:p>
            <a:pPr lvl="0"/>
            <a:endParaRPr lang="en-GB" dirty="0"/>
          </a:p>
        </p:txBody>
      </p:sp>
      <p:sp>
        <p:nvSpPr>
          <p:cNvPr id="13" name="Text Placeholder 19">
            <a:extLst>
              <a:ext uri="{FF2B5EF4-FFF2-40B4-BE49-F238E27FC236}">
                <a16:creationId xmlns:a16="http://schemas.microsoft.com/office/drawing/2014/main" id="{76290821-B623-416A-8993-D031B381A649}"/>
              </a:ext>
            </a:extLst>
          </p:cNvPr>
          <p:cNvSpPr>
            <a:spLocks noGrp="1"/>
          </p:cNvSpPr>
          <p:nvPr>
            <p:ph type="body" sz="quarter" idx="12"/>
          </p:nvPr>
        </p:nvSpPr>
        <p:spPr>
          <a:xfrm>
            <a:off x="1252177" y="6420111"/>
            <a:ext cx="5459413"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Text Placeholder 19">
            <a:extLst>
              <a:ext uri="{FF2B5EF4-FFF2-40B4-BE49-F238E27FC236}">
                <a16:creationId xmlns:a16="http://schemas.microsoft.com/office/drawing/2014/main" id="{01A57409-772E-44BB-B302-A634C1A1EDF7}"/>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7">
            <a:extLst>
              <a:ext uri="{FF2B5EF4-FFF2-40B4-BE49-F238E27FC236}">
                <a16:creationId xmlns:a16="http://schemas.microsoft.com/office/drawing/2014/main" id="{0DD7B2BD-A78B-4158-99B6-C23638D346A3}"/>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E2EADE43-530C-4D92-8E20-E6316E281CC4}"/>
              </a:ext>
            </a:extLst>
          </p:cNvPr>
          <p:cNvSpPr>
            <a:spLocks noGrp="1"/>
          </p:cNvSpPr>
          <p:nvPr>
            <p:ph type="sldNum" sz="quarter" idx="14"/>
          </p:nvPr>
        </p:nvSpPr>
        <p:spPr/>
        <p:txBody>
          <a:bodyPr/>
          <a:lstStyle/>
          <a:p>
            <a:fld id="{76806215-92C3-4B43-A2B5-5772D486D7EF}" type="slidenum">
              <a:rPr lang="en-GB" smtClean="0"/>
              <a:pPr/>
              <a:t>‹#›</a:t>
            </a:fld>
            <a:endParaRPr lang="en-GB" dirty="0"/>
          </a:p>
        </p:txBody>
      </p:sp>
    </p:spTree>
    <p:extLst>
      <p:ext uri="{BB962C8B-B14F-4D97-AF65-F5344CB8AC3E}">
        <p14:creationId xmlns:p14="http://schemas.microsoft.com/office/powerpoint/2010/main" val="220000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_Sidebar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6" y="0"/>
            <a:ext cx="12189626" cy="6857997"/>
          </a:xfrm>
          <a:prstGeom prst="rect">
            <a:avLst/>
          </a:prstGeom>
        </p:spPr>
      </p:pic>
      <p:sp>
        <p:nvSpPr>
          <p:cNvPr id="9" name="Title 1">
            <a:extLst>
              <a:ext uri="{FF2B5EF4-FFF2-40B4-BE49-F238E27FC236}">
                <a16:creationId xmlns:a16="http://schemas.microsoft.com/office/drawing/2014/main" id="{57ECD1C1-5D17-4B38-AD36-4860867779F1}"/>
              </a:ext>
            </a:extLst>
          </p:cNvPr>
          <p:cNvSpPr>
            <a:spLocks noGrp="1"/>
          </p:cNvSpPr>
          <p:nvPr>
            <p:ph type="title"/>
          </p:nvPr>
        </p:nvSpPr>
        <p:spPr>
          <a:xfrm>
            <a:off x="167529" y="232243"/>
            <a:ext cx="3019618" cy="380848"/>
          </a:xfrm>
        </p:spPr>
        <p:txBody>
          <a:bodyPr anchor="t">
            <a:normAutofit/>
          </a:bodyPr>
          <a:lstStyle>
            <a:lvl1pPr>
              <a:defRPr sz="1300" b="1">
                <a:solidFill>
                  <a:schemeClr val="bg1"/>
                </a:solidFill>
                <a:latin typeface="+mn-lt"/>
              </a:defRPr>
            </a:lvl1pPr>
          </a:lstStyle>
          <a:p>
            <a:endParaRPr lang="en-GB" dirty="0"/>
          </a:p>
        </p:txBody>
      </p:sp>
      <p:sp>
        <p:nvSpPr>
          <p:cNvPr id="10" name="Content Placeholder 2">
            <a:extLst>
              <a:ext uri="{FF2B5EF4-FFF2-40B4-BE49-F238E27FC236}">
                <a16:creationId xmlns:a16="http://schemas.microsoft.com/office/drawing/2014/main" id="{2463514A-F079-4F1C-8C9B-BC950DFBA1A1}"/>
              </a:ext>
            </a:extLst>
          </p:cNvPr>
          <p:cNvSpPr>
            <a:spLocks noGrp="1"/>
          </p:cNvSpPr>
          <p:nvPr>
            <p:ph idx="1"/>
          </p:nvPr>
        </p:nvSpPr>
        <p:spPr>
          <a:xfrm>
            <a:off x="167529" y="613090"/>
            <a:ext cx="3019618" cy="866576"/>
          </a:xfrm>
        </p:spPr>
        <p:txBody>
          <a:bodyPr>
            <a:normAutofit/>
          </a:bodyPr>
          <a:lstStyle>
            <a:lvl1pPr marL="0" indent="0">
              <a:buNone/>
              <a:defRPr sz="2000">
                <a:solidFill>
                  <a:schemeClr val="bg1"/>
                </a:solidFill>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3" name="Text Placeholder 19">
            <a:extLst>
              <a:ext uri="{FF2B5EF4-FFF2-40B4-BE49-F238E27FC236}">
                <a16:creationId xmlns:a16="http://schemas.microsoft.com/office/drawing/2014/main" id="{A74D7A98-9082-4041-B083-833BFFE28948}"/>
              </a:ext>
            </a:extLst>
          </p:cNvPr>
          <p:cNvSpPr>
            <a:spLocks noGrp="1"/>
          </p:cNvSpPr>
          <p:nvPr>
            <p:ph type="body" sz="quarter" idx="12"/>
          </p:nvPr>
        </p:nvSpPr>
        <p:spPr>
          <a:xfrm>
            <a:off x="3798916" y="6420111"/>
            <a:ext cx="6600306"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9">
            <a:extLst>
              <a:ext uri="{FF2B5EF4-FFF2-40B4-BE49-F238E27FC236}">
                <a16:creationId xmlns:a16="http://schemas.microsoft.com/office/drawing/2014/main" id="{327709E5-6AAD-4C99-85F3-E21469E60247}"/>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solidFill>
                  <a:schemeClr val="bg1"/>
                </a:solidFill>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Content Placeholder 13">
            <a:extLst>
              <a:ext uri="{FF2B5EF4-FFF2-40B4-BE49-F238E27FC236}">
                <a16:creationId xmlns:a16="http://schemas.microsoft.com/office/drawing/2014/main" id="{EBF8114C-D08B-450F-92FD-4C7B6B7895A7}"/>
              </a:ext>
            </a:extLst>
          </p:cNvPr>
          <p:cNvSpPr>
            <a:spLocks noGrp="1"/>
          </p:cNvSpPr>
          <p:nvPr>
            <p:ph sz="quarter" idx="10"/>
          </p:nvPr>
        </p:nvSpPr>
        <p:spPr>
          <a:xfrm>
            <a:off x="3798916" y="1479666"/>
            <a:ext cx="7750232" cy="4867102"/>
          </a:xfrm>
        </p:spPr>
        <p:txBody>
          <a:bodyPr anchor="ctr"/>
          <a:lstStyle>
            <a:lvl1pPr marL="0" indent="0" algn="ctr">
              <a:buNone/>
              <a:defRPr/>
            </a:lvl1pPr>
          </a:lstStyle>
          <a:p>
            <a:pPr lvl="0"/>
            <a:endParaRPr lang="en-GB" dirty="0"/>
          </a:p>
        </p:txBody>
      </p:sp>
      <p:sp>
        <p:nvSpPr>
          <p:cNvPr id="11" name="Text Placeholder 17">
            <a:extLst>
              <a:ext uri="{FF2B5EF4-FFF2-40B4-BE49-F238E27FC236}">
                <a16:creationId xmlns:a16="http://schemas.microsoft.com/office/drawing/2014/main" id="{856B9697-C01C-422B-BF4A-0D0E3CEF79A2}"/>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58894C8E-0EF3-481F-8BCA-14814DF08B18}"/>
              </a:ext>
            </a:extLst>
          </p:cNvPr>
          <p:cNvSpPr>
            <a:spLocks noGrp="1"/>
          </p:cNvSpPr>
          <p:nvPr>
            <p:ph type="sldNum" sz="quarter" idx="14"/>
          </p:nvPr>
        </p:nvSpPr>
        <p:spPr>
          <a:xfrm>
            <a:off x="2468879" y="6381798"/>
            <a:ext cx="718267"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806215-92C3-4B43-A2B5-5772D486D7EF}" type="slidenum">
              <a:rPr kumimoji="0" lang="en-GB" sz="800" b="0" i="0" u="none" strike="noStrike" kern="1200" cap="none" spc="0" normalizeH="0" baseline="0" noProof="0" smtClean="0">
                <a:ln>
                  <a:noFill/>
                </a:ln>
                <a:solidFill>
                  <a:srgbClr val="FFFFFF"/>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Gill Sans Nova Light" panose="020B0302020104020203" pitchFamily="34" charset="0"/>
              <a:ea typeface="+mn-ea"/>
              <a:cs typeface="+mn-cs"/>
            </a:endParaRPr>
          </a:p>
        </p:txBody>
      </p:sp>
    </p:spTree>
    <p:extLst>
      <p:ext uri="{BB962C8B-B14F-4D97-AF65-F5344CB8AC3E}">
        <p14:creationId xmlns:p14="http://schemas.microsoft.com/office/powerpoint/2010/main" val="525588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1">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453201" y="4640224"/>
            <a:ext cx="11179495" cy="388977"/>
          </a:xfrm>
        </p:spPr>
        <p:txBody>
          <a:bodyPr>
            <a:noAutofit/>
          </a:bodyPr>
          <a:lstStyle>
            <a:lvl1pPr marL="0" indent="0" algn="l">
              <a:buNone/>
              <a:defRPr sz="2800" spc="0">
                <a:solidFill>
                  <a:schemeClr val="tx2"/>
                </a:solidFill>
                <a:latin typeface="Museo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pic>
        <p:nvPicPr>
          <p:cNvPr id="8" name="Picture 7"/>
          <p:cNvPicPr>
            <a:picLocks noChangeAspect="1"/>
          </p:cNvPicPr>
          <p:nvPr userDrawn="1"/>
        </p:nvPicPr>
        <p:blipFill rotWithShape="1">
          <a:blip r:embed="rId2"/>
          <a:srcRect r="51781"/>
          <a:stretch/>
        </p:blipFill>
        <p:spPr>
          <a:xfrm>
            <a:off x="453202" y="278580"/>
            <a:ext cx="1122355" cy="1115936"/>
          </a:xfrm>
          <a:prstGeom prst="rect">
            <a:avLst/>
          </a:prstGeom>
        </p:spPr>
      </p:pic>
      <p:sp>
        <p:nvSpPr>
          <p:cNvPr id="9" name="Title 1"/>
          <p:cNvSpPr>
            <a:spLocks noGrp="1"/>
          </p:cNvSpPr>
          <p:nvPr>
            <p:ph type="ctrTitle" hasCustomPrompt="1"/>
          </p:nvPr>
        </p:nvSpPr>
        <p:spPr>
          <a:xfrm>
            <a:off x="453201" y="2531222"/>
            <a:ext cx="11179495" cy="1806317"/>
          </a:xfrm>
        </p:spPr>
        <p:txBody>
          <a:bodyPr>
            <a:noAutofit/>
          </a:bodyPr>
          <a:lstStyle>
            <a:lvl1pPr algn="l">
              <a:defRPr sz="7000" spc="0"/>
            </a:lvl1pPr>
          </a:lstStyle>
          <a:p>
            <a:r>
              <a:rPr lang="en-US"/>
              <a:t>Presentation title</a:t>
            </a:r>
          </a:p>
        </p:txBody>
      </p:sp>
      <p:pic>
        <p:nvPicPr>
          <p:cNvPr id="10" name="Picture 9"/>
          <p:cNvPicPr>
            <a:picLocks noChangeAspect="1"/>
          </p:cNvPicPr>
          <p:nvPr userDrawn="1"/>
        </p:nvPicPr>
        <p:blipFill rotWithShape="1">
          <a:blip r:embed="rId2"/>
          <a:srcRect l="50930"/>
          <a:stretch/>
        </p:blipFill>
        <p:spPr>
          <a:xfrm>
            <a:off x="10490533" y="5383160"/>
            <a:ext cx="1142163" cy="1115936"/>
          </a:xfrm>
          <a:prstGeom prst="rect">
            <a:avLst/>
          </a:prstGeom>
        </p:spPr>
      </p:pic>
    </p:spTree>
    <p:extLst>
      <p:ext uri="{BB962C8B-B14F-4D97-AF65-F5344CB8AC3E}">
        <p14:creationId xmlns:p14="http://schemas.microsoft.com/office/powerpoint/2010/main" val="361930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32F1C-D59B-4F75-A226-BB4FED19B6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46B5DA-74AA-4443-B4DA-A3A3CA0AAB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9EB67B-2B8F-4A2F-936C-BDE96CE9B6E4}"/>
              </a:ext>
            </a:extLst>
          </p:cNvPr>
          <p:cNvSpPr>
            <a:spLocks noGrp="1"/>
          </p:cNvSpPr>
          <p:nvPr>
            <p:ph type="dt" sz="half" idx="10"/>
          </p:nvPr>
        </p:nvSpPr>
        <p:spPr/>
        <p:txBody>
          <a:bodyPr/>
          <a:lstStyle/>
          <a:p>
            <a:fld id="{6A1D41D3-88C0-4B37-AE8F-EC6496325838}" type="datetimeFigureOut">
              <a:rPr lang="en-GB" smtClean="0"/>
              <a:t>28/09/2021</a:t>
            </a:fld>
            <a:endParaRPr lang="en-GB"/>
          </a:p>
        </p:txBody>
      </p:sp>
      <p:sp>
        <p:nvSpPr>
          <p:cNvPr id="5" name="Footer Placeholder 4">
            <a:extLst>
              <a:ext uri="{FF2B5EF4-FFF2-40B4-BE49-F238E27FC236}">
                <a16:creationId xmlns:a16="http://schemas.microsoft.com/office/drawing/2014/main" id="{61D26ABF-AFFA-4B89-8EA1-8083E750FC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638ADE-BF49-4770-80DF-46DBA67DEC78}"/>
              </a:ext>
            </a:extLst>
          </p:cNvPr>
          <p:cNvSpPr>
            <a:spLocks noGrp="1"/>
          </p:cNvSpPr>
          <p:nvPr>
            <p:ph type="sldNum" sz="quarter" idx="12"/>
          </p:nvPr>
        </p:nvSpPr>
        <p:spPr/>
        <p:txBody>
          <a:bodyPr/>
          <a:lstStyle/>
          <a:p>
            <a:fld id="{C93F3376-B83A-47C0-8E06-7E47AFCD2260}" type="slidenum">
              <a:rPr lang="en-GB" smtClean="0"/>
              <a:t>‹#›</a:t>
            </a:fld>
            <a:endParaRPr lang="en-GB"/>
          </a:p>
        </p:txBody>
      </p:sp>
    </p:spTree>
    <p:extLst>
      <p:ext uri="{BB962C8B-B14F-4D97-AF65-F5344CB8AC3E}">
        <p14:creationId xmlns:p14="http://schemas.microsoft.com/office/powerpoint/2010/main" val="3041716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8"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257380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_No Sidebar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5" y="0"/>
            <a:ext cx="12189628" cy="6857998"/>
          </a:xfrm>
          <a:prstGeom prst="rect">
            <a:avLst/>
          </a:prstGeom>
        </p:spPr>
      </p:pic>
      <p:sp>
        <p:nvSpPr>
          <p:cNvPr id="9" name="Title 1">
            <a:extLst>
              <a:ext uri="{FF2B5EF4-FFF2-40B4-BE49-F238E27FC236}">
                <a16:creationId xmlns:a16="http://schemas.microsoft.com/office/drawing/2014/main" id="{9CC70869-0DBE-4F12-A601-A7A31BBA5649}"/>
              </a:ext>
            </a:extLst>
          </p:cNvPr>
          <p:cNvSpPr>
            <a:spLocks noGrp="1"/>
          </p:cNvSpPr>
          <p:nvPr>
            <p:ph type="title"/>
          </p:nvPr>
        </p:nvSpPr>
        <p:spPr>
          <a:xfrm>
            <a:off x="167529" y="232243"/>
            <a:ext cx="3019618" cy="380848"/>
          </a:xfrm>
        </p:spPr>
        <p:txBody>
          <a:bodyPr anchor="t">
            <a:normAutofit/>
          </a:bodyPr>
          <a:lstStyle>
            <a:lvl1pPr>
              <a:defRPr sz="1300" b="1">
                <a:latin typeface="+mn-lt"/>
              </a:defRPr>
            </a:lvl1pPr>
          </a:lstStyle>
          <a:p>
            <a:endParaRPr lang="en-GB" dirty="0"/>
          </a:p>
        </p:txBody>
      </p:sp>
      <p:sp>
        <p:nvSpPr>
          <p:cNvPr id="10" name="Content Placeholder 2">
            <a:extLst>
              <a:ext uri="{FF2B5EF4-FFF2-40B4-BE49-F238E27FC236}">
                <a16:creationId xmlns:a16="http://schemas.microsoft.com/office/drawing/2014/main" id="{12835FCB-762E-4A06-A672-1BA39D3A2C53}"/>
              </a:ext>
            </a:extLst>
          </p:cNvPr>
          <p:cNvSpPr>
            <a:spLocks noGrp="1"/>
          </p:cNvSpPr>
          <p:nvPr>
            <p:ph idx="1"/>
          </p:nvPr>
        </p:nvSpPr>
        <p:spPr>
          <a:xfrm>
            <a:off x="167529" y="613090"/>
            <a:ext cx="3019618" cy="866576"/>
          </a:xfrm>
        </p:spPr>
        <p:txBody>
          <a:bodyPr>
            <a:normAutofit/>
          </a:bodyPr>
          <a:lstStyle>
            <a:lvl1pPr marL="0" indent="0">
              <a:buNone/>
              <a:defRPr sz="2000">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Content Placeholder 13">
            <a:extLst>
              <a:ext uri="{FF2B5EF4-FFF2-40B4-BE49-F238E27FC236}">
                <a16:creationId xmlns:a16="http://schemas.microsoft.com/office/drawing/2014/main" id="{5D3E7AA4-6EC5-4CC7-90E4-277685C668D4}"/>
              </a:ext>
            </a:extLst>
          </p:cNvPr>
          <p:cNvSpPr>
            <a:spLocks noGrp="1"/>
          </p:cNvSpPr>
          <p:nvPr>
            <p:ph sz="quarter" idx="10"/>
          </p:nvPr>
        </p:nvSpPr>
        <p:spPr>
          <a:xfrm>
            <a:off x="642850" y="1990898"/>
            <a:ext cx="10906298" cy="4355870"/>
          </a:xfrm>
        </p:spPr>
        <p:txBody>
          <a:bodyPr anchor="ctr"/>
          <a:lstStyle>
            <a:lvl1pPr marL="0" indent="0" algn="ctr">
              <a:buNone/>
              <a:defRPr/>
            </a:lvl1pPr>
          </a:lstStyle>
          <a:p>
            <a:pPr lvl="0"/>
            <a:endParaRPr lang="en-GB" dirty="0"/>
          </a:p>
        </p:txBody>
      </p:sp>
      <p:sp>
        <p:nvSpPr>
          <p:cNvPr id="13" name="Text Placeholder 19">
            <a:extLst>
              <a:ext uri="{FF2B5EF4-FFF2-40B4-BE49-F238E27FC236}">
                <a16:creationId xmlns:a16="http://schemas.microsoft.com/office/drawing/2014/main" id="{C5957272-A7A2-498B-A533-4A81C96EB914}"/>
              </a:ext>
            </a:extLst>
          </p:cNvPr>
          <p:cNvSpPr>
            <a:spLocks noGrp="1"/>
          </p:cNvSpPr>
          <p:nvPr>
            <p:ph type="body" sz="quarter" idx="12"/>
          </p:nvPr>
        </p:nvSpPr>
        <p:spPr>
          <a:xfrm>
            <a:off x="1252177" y="6420111"/>
            <a:ext cx="5459413"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Text Placeholder 19">
            <a:extLst>
              <a:ext uri="{FF2B5EF4-FFF2-40B4-BE49-F238E27FC236}">
                <a16:creationId xmlns:a16="http://schemas.microsoft.com/office/drawing/2014/main" id="{2CA1DCAA-94C4-4F21-A290-D366FF9851AA}"/>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7">
            <a:extLst>
              <a:ext uri="{FF2B5EF4-FFF2-40B4-BE49-F238E27FC236}">
                <a16:creationId xmlns:a16="http://schemas.microsoft.com/office/drawing/2014/main" id="{548B3C9C-669C-47BA-88A2-8D2A2BCD8A52}"/>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7D51086D-A9A7-4E07-B90E-CD38ACF37A21}"/>
              </a:ext>
            </a:extLst>
          </p:cNvPr>
          <p:cNvSpPr>
            <a:spLocks noGrp="1"/>
          </p:cNvSpPr>
          <p:nvPr>
            <p:ph type="sldNum" sz="quarter" idx="14"/>
          </p:nvPr>
        </p:nvSpPr>
        <p:spPr/>
        <p:txBody>
          <a:bodyPr/>
          <a:lstStyle/>
          <a:p>
            <a:fld id="{76806215-92C3-4B43-A2B5-5772D486D7EF}" type="slidenum">
              <a:rPr lang="en-GB" smtClean="0"/>
              <a:pPr/>
              <a:t>‹#›</a:t>
            </a:fld>
            <a:endParaRPr lang="en-GB" dirty="0"/>
          </a:p>
        </p:txBody>
      </p:sp>
    </p:spTree>
    <p:extLst>
      <p:ext uri="{BB962C8B-B14F-4D97-AF65-F5344CB8AC3E}">
        <p14:creationId xmlns:p14="http://schemas.microsoft.com/office/powerpoint/2010/main" val="4015679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No Sidebar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6" y="0"/>
            <a:ext cx="12189626" cy="6857998"/>
          </a:xfrm>
          <a:prstGeom prst="rect">
            <a:avLst/>
          </a:prstGeom>
        </p:spPr>
      </p:pic>
      <p:sp>
        <p:nvSpPr>
          <p:cNvPr id="9" name="Title 1">
            <a:extLst>
              <a:ext uri="{FF2B5EF4-FFF2-40B4-BE49-F238E27FC236}">
                <a16:creationId xmlns:a16="http://schemas.microsoft.com/office/drawing/2014/main" id="{71143330-023D-43BE-885D-7FA3006C2E2D}"/>
              </a:ext>
            </a:extLst>
          </p:cNvPr>
          <p:cNvSpPr>
            <a:spLocks noGrp="1"/>
          </p:cNvSpPr>
          <p:nvPr>
            <p:ph type="title"/>
          </p:nvPr>
        </p:nvSpPr>
        <p:spPr>
          <a:xfrm>
            <a:off x="167529" y="232243"/>
            <a:ext cx="3019618" cy="380848"/>
          </a:xfrm>
        </p:spPr>
        <p:txBody>
          <a:bodyPr anchor="t">
            <a:normAutofit/>
          </a:bodyPr>
          <a:lstStyle>
            <a:lvl1pPr>
              <a:defRPr sz="1300" b="1">
                <a:latin typeface="+mn-lt"/>
              </a:defRPr>
            </a:lvl1pPr>
          </a:lstStyle>
          <a:p>
            <a:endParaRPr lang="en-GB" dirty="0"/>
          </a:p>
        </p:txBody>
      </p:sp>
      <p:sp>
        <p:nvSpPr>
          <p:cNvPr id="10" name="Content Placeholder 2">
            <a:extLst>
              <a:ext uri="{FF2B5EF4-FFF2-40B4-BE49-F238E27FC236}">
                <a16:creationId xmlns:a16="http://schemas.microsoft.com/office/drawing/2014/main" id="{BCF9F718-8AE4-43DC-8407-107BFD2D042A}"/>
              </a:ext>
            </a:extLst>
          </p:cNvPr>
          <p:cNvSpPr>
            <a:spLocks noGrp="1"/>
          </p:cNvSpPr>
          <p:nvPr>
            <p:ph idx="1"/>
          </p:nvPr>
        </p:nvSpPr>
        <p:spPr>
          <a:xfrm>
            <a:off x="167529" y="613090"/>
            <a:ext cx="3019618" cy="866576"/>
          </a:xfrm>
        </p:spPr>
        <p:txBody>
          <a:bodyPr>
            <a:normAutofit/>
          </a:bodyPr>
          <a:lstStyle>
            <a:lvl1pPr marL="0" indent="0">
              <a:buNone/>
              <a:defRPr sz="2000">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Content Placeholder 13">
            <a:extLst>
              <a:ext uri="{FF2B5EF4-FFF2-40B4-BE49-F238E27FC236}">
                <a16:creationId xmlns:a16="http://schemas.microsoft.com/office/drawing/2014/main" id="{02132FAD-B89A-48B1-B3B9-7627F4A9D0B3}"/>
              </a:ext>
            </a:extLst>
          </p:cNvPr>
          <p:cNvSpPr>
            <a:spLocks noGrp="1"/>
          </p:cNvSpPr>
          <p:nvPr>
            <p:ph sz="quarter" idx="10"/>
          </p:nvPr>
        </p:nvSpPr>
        <p:spPr>
          <a:xfrm>
            <a:off x="642850" y="1990898"/>
            <a:ext cx="10906298" cy="4355870"/>
          </a:xfrm>
        </p:spPr>
        <p:txBody>
          <a:bodyPr anchor="ctr"/>
          <a:lstStyle>
            <a:lvl1pPr marL="0" indent="0" algn="ctr">
              <a:buNone/>
              <a:defRPr/>
            </a:lvl1pPr>
          </a:lstStyle>
          <a:p>
            <a:pPr lvl="0"/>
            <a:endParaRPr lang="en-GB" dirty="0"/>
          </a:p>
        </p:txBody>
      </p:sp>
      <p:sp>
        <p:nvSpPr>
          <p:cNvPr id="13" name="Text Placeholder 19">
            <a:extLst>
              <a:ext uri="{FF2B5EF4-FFF2-40B4-BE49-F238E27FC236}">
                <a16:creationId xmlns:a16="http://schemas.microsoft.com/office/drawing/2014/main" id="{D9815D3F-0979-4CF6-957A-60CFAD20C736}"/>
              </a:ext>
            </a:extLst>
          </p:cNvPr>
          <p:cNvSpPr>
            <a:spLocks noGrp="1"/>
          </p:cNvSpPr>
          <p:nvPr>
            <p:ph type="body" sz="quarter" idx="12"/>
          </p:nvPr>
        </p:nvSpPr>
        <p:spPr>
          <a:xfrm>
            <a:off x="1252177" y="6420111"/>
            <a:ext cx="5459413"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Text Placeholder 19">
            <a:extLst>
              <a:ext uri="{FF2B5EF4-FFF2-40B4-BE49-F238E27FC236}">
                <a16:creationId xmlns:a16="http://schemas.microsoft.com/office/drawing/2014/main" id="{7AF53A6B-B213-4A8C-8E58-E9ABBA89DC88}"/>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7">
            <a:extLst>
              <a:ext uri="{FF2B5EF4-FFF2-40B4-BE49-F238E27FC236}">
                <a16:creationId xmlns:a16="http://schemas.microsoft.com/office/drawing/2014/main" id="{A1574232-9D45-4385-802F-5A73229C890F}"/>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A9DC9DAF-4395-4EC7-B27B-1BE16F13D1E3}"/>
              </a:ext>
            </a:extLst>
          </p:cNvPr>
          <p:cNvSpPr>
            <a:spLocks noGrp="1"/>
          </p:cNvSpPr>
          <p:nvPr>
            <p:ph type="sldNum" sz="quarter" idx="14"/>
          </p:nvPr>
        </p:nvSpPr>
        <p:spPr/>
        <p:txBody>
          <a:bodyPr/>
          <a:lstStyle/>
          <a:p>
            <a:fld id="{A03A9913-6D8F-4D4B-A2B0-B1FA2F774D26}" type="slidenum">
              <a:rPr lang="en-GB" smtClean="0"/>
              <a:pPr/>
              <a:t>‹#›</a:t>
            </a:fld>
            <a:endParaRPr lang="en-GB" dirty="0"/>
          </a:p>
        </p:txBody>
      </p:sp>
    </p:spTree>
    <p:extLst>
      <p:ext uri="{BB962C8B-B14F-4D97-AF65-F5344CB8AC3E}">
        <p14:creationId xmlns:p14="http://schemas.microsoft.com/office/powerpoint/2010/main" val="364382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_Sidebar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6" y="0"/>
            <a:ext cx="12189626" cy="6857998"/>
          </a:xfrm>
          <a:prstGeom prst="rect">
            <a:avLst/>
          </a:prstGeom>
        </p:spPr>
      </p:pic>
      <p:sp>
        <p:nvSpPr>
          <p:cNvPr id="9" name="Title 1">
            <a:extLst>
              <a:ext uri="{FF2B5EF4-FFF2-40B4-BE49-F238E27FC236}">
                <a16:creationId xmlns:a16="http://schemas.microsoft.com/office/drawing/2014/main" id="{9288C960-D8BB-47C8-AB9C-307638C37D48}"/>
              </a:ext>
            </a:extLst>
          </p:cNvPr>
          <p:cNvSpPr>
            <a:spLocks noGrp="1"/>
          </p:cNvSpPr>
          <p:nvPr>
            <p:ph type="title"/>
          </p:nvPr>
        </p:nvSpPr>
        <p:spPr>
          <a:xfrm>
            <a:off x="167529" y="232243"/>
            <a:ext cx="3019618" cy="380848"/>
          </a:xfrm>
        </p:spPr>
        <p:txBody>
          <a:bodyPr anchor="t">
            <a:normAutofit/>
          </a:bodyPr>
          <a:lstStyle>
            <a:lvl1pPr>
              <a:defRPr sz="1300" b="1">
                <a:solidFill>
                  <a:schemeClr val="bg1"/>
                </a:solidFill>
                <a:latin typeface="+mn-lt"/>
              </a:defRPr>
            </a:lvl1pPr>
          </a:lstStyle>
          <a:p>
            <a:endParaRPr lang="en-GB" dirty="0"/>
          </a:p>
        </p:txBody>
      </p:sp>
      <p:sp>
        <p:nvSpPr>
          <p:cNvPr id="10" name="Content Placeholder 2">
            <a:extLst>
              <a:ext uri="{FF2B5EF4-FFF2-40B4-BE49-F238E27FC236}">
                <a16:creationId xmlns:a16="http://schemas.microsoft.com/office/drawing/2014/main" id="{B011B22C-E5D5-4DA6-A95F-058D07F3A342}"/>
              </a:ext>
            </a:extLst>
          </p:cNvPr>
          <p:cNvSpPr>
            <a:spLocks noGrp="1"/>
          </p:cNvSpPr>
          <p:nvPr>
            <p:ph idx="1"/>
          </p:nvPr>
        </p:nvSpPr>
        <p:spPr>
          <a:xfrm>
            <a:off x="167529" y="613090"/>
            <a:ext cx="3019618" cy="866576"/>
          </a:xfrm>
        </p:spPr>
        <p:txBody>
          <a:bodyPr>
            <a:normAutofit/>
          </a:bodyPr>
          <a:lstStyle>
            <a:lvl1pPr marL="0" indent="0">
              <a:buNone/>
              <a:defRPr sz="2000">
                <a:solidFill>
                  <a:schemeClr val="bg1"/>
                </a:solidFill>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3" name="Text Placeholder 19">
            <a:extLst>
              <a:ext uri="{FF2B5EF4-FFF2-40B4-BE49-F238E27FC236}">
                <a16:creationId xmlns:a16="http://schemas.microsoft.com/office/drawing/2014/main" id="{F3E72187-6E80-464F-8F37-87E8C81AEC1C}"/>
              </a:ext>
            </a:extLst>
          </p:cNvPr>
          <p:cNvSpPr>
            <a:spLocks noGrp="1"/>
          </p:cNvSpPr>
          <p:nvPr>
            <p:ph type="body" sz="quarter" idx="12"/>
          </p:nvPr>
        </p:nvSpPr>
        <p:spPr>
          <a:xfrm>
            <a:off x="3798916" y="6420111"/>
            <a:ext cx="6600306"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9">
            <a:extLst>
              <a:ext uri="{FF2B5EF4-FFF2-40B4-BE49-F238E27FC236}">
                <a16:creationId xmlns:a16="http://schemas.microsoft.com/office/drawing/2014/main" id="{4269DDFB-2BD3-42C6-850F-C8D92C5D953B}"/>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solidFill>
                  <a:schemeClr val="bg1"/>
                </a:solidFill>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Content Placeholder 13">
            <a:extLst>
              <a:ext uri="{FF2B5EF4-FFF2-40B4-BE49-F238E27FC236}">
                <a16:creationId xmlns:a16="http://schemas.microsoft.com/office/drawing/2014/main" id="{4DF8929E-4750-46BE-9D1A-759CBF0A6415}"/>
              </a:ext>
            </a:extLst>
          </p:cNvPr>
          <p:cNvSpPr>
            <a:spLocks noGrp="1"/>
          </p:cNvSpPr>
          <p:nvPr>
            <p:ph sz="quarter" idx="10"/>
          </p:nvPr>
        </p:nvSpPr>
        <p:spPr>
          <a:xfrm>
            <a:off x="3798916" y="1479666"/>
            <a:ext cx="7750232" cy="4867102"/>
          </a:xfrm>
        </p:spPr>
        <p:txBody>
          <a:bodyPr anchor="ctr"/>
          <a:lstStyle>
            <a:lvl1pPr marL="0" indent="0" algn="ctr">
              <a:buNone/>
              <a:defRPr/>
            </a:lvl1pPr>
          </a:lstStyle>
          <a:p>
            <a:pPr lvl="0"/>
            <a:endParaRPr lang="en-GB" dirty="0"/>
          </a:p>
        </p:txBody>
      </p:sp>
      <p:sp>
        <p:nvSpPr>
          <p:cNvPr id="11" name="Text Placeholder 17">
            <a:extLst>
              <a:ext uri="{FF2B5EF4-FFF2-40B4-BE49-F238E27FC236}">
                <a16:creationId xmlns:a16="http://schemas.microsoft.com/office/drawing/2014/main" id="{2CDAFF5B-A3CE-4934-A3DB-A6B587DED0A4}"/>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150A718F-FE9D-408A-A605-64633CAACEDC}"/>
              </a:ext>
            </a:extLst>
          </p:cNvPr>
          <p:cNvSpPr>
            <a:spLocks noGrp="1"/>
          </p:cNvSpPr>
          <p:nvPr>
            <p:ph type="sldNum" sz="quarter" idx="14"/>
          </p:nvPr>
        </p:nvSpPr>
        <p:spPr>
          <a:xfrm>
            <a:off x="2493817" y="6381798"/>
            <a:ext cx="693329" cy="365125"/>
          </a:xfrm>
        </p:spPr>
        <p:txBody>
          <a:bodyPr/>
          <a:lstStyle>
            <a:lvl1pPr>
              <a:defRPr>
                <a:solidFill>
                  <a:schemeClr val="bg1"/>
                </a:solidFill>
              </a:defRPr>
            </a:lvl1pPr>
          </a:lstStyle>
          <a:p>
            <a:fld id="{76806215-92C3-4B43-A2B5-5772D486D7EF}" type="slidenum">
              <a:rPr lang="en-GB" smtClean="0"/>
              <a:pPr/>
              <a:t>‹#›</a:t>
            </a:fld>
            <a:endParaRPr lang="en-GB" dirty="0"/>
          </a:p>
        </p:txBody>
      </p:sp>
    </p:spTree>
    <p:extLst>
      <p:ext uri="{BB962C8B-B14F-4D97-AF65-F5344CB8AC3E}">
        <p14:creationId xmlns:p14="http://schemas.microsoft.com/office/powerpoint/2010/main" val="3520248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_No Sidebar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6" y="0"/>
            <a:ext cx="12189626" cy="6857997"/>
          </a:xfrm>
          <a:prstGeom prst="rect">
            <a:avLst/>
          </a:prstGeom>
        </p:spPr>
      </p:pic>
      <p:sp>
        <p:nvSpPr>
          <p:cNvPr id="9" name="Title 1">
            <a:extLst>
              <a:ext uri="{FF2B5EF4-FFF2-40B4-BE49-F238E27FC236}">
                <a16:creationId xmlns:a16="http://schemas.microsoft.com/office/drawing/2014/main" id="{D01012E6-1D17-45FB-BC1C-95EF42A7C04E}"/>
              </a:ext>
            </a:extLst>
          </p:cNvPr>
          <p:cNvSpPr>
            <a:spLocks noGrp="1"/>
          </p:cNvSpPr>
          <p:nvPr>
            <p:ph type="title"/>
          </p:nvPr>
        </p:nvSpPr>
        <p:spPr>
          <a:xfrm>
            <a:off x="167529" y="232243"/>
            <a:ext cx="3019618" cy="380848"/>
          </a:xfrm>
        </p:spPr>
        <p:txBody>
          <a:bodyPr anchor="t">
            <a:normAutofit/>
          </a:bodyPr>
          <a:lstStyle>
            <a:lvl1pPr>
              <a:defRPr sz="1300" b="1">
                <a:latin typeface="+mn-lt"/>
              </a:defRPr>
            </a:lvl1pPr>
          </a:lstStyle>
          <a:p>
            <a:endParaRPr lang="en-GB" dirty="0"/>
          </a:p>
        </p:txBody>
      </p:sp>
      <p:sp>
        <p:nvSpPr>
          <p:cNvPr id="10" name="Content Placeholder 2">
            <a:extLst>
              <a:ext uri="{FF2B5EF4-FFF2-40B4-BE49-F238E27FC236}">
                <a16:creationId xmlns:a16="http://schemas.microsoft.com/office/drawing/2014/main" id="{683F695E-8AFC-4A74-8AF0-1EBB0B63F725}"/>
              </a:ext>
            </a:extLst>
          </p:cNvPr>
          <p:cNvSpPr>
            <a:spLocks noGrp="1"/>
          </p:cNvSpPr>
          <p:nvPr>
            <p:ph idx="1"/>
          </p:nvPr>
        </p:nvSpPr>
        <p:spPr>
          <a:xfrm>
            <a:off x="167529" y="613090"/>
            <a:ext cx="3019618" cy="866576"/>
          </a:xfrm>
        </p:spPr>
        <p:txBody>
          <a:bodyPr>
            <a:normAutofit/>
          </a:bodyPr>
          <a:lstStyle>
            <a:lvl1pPr marL="0" indent="0">
              <a:buNone/>
              <a:defRPr sz="2000">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Content Placeholder 13">
            <a:extLst>
              <a:ext uri="{FF2B5EF4-FFF2-40B4-BE49-F238E27FC236}">
                <a16:creationId xmlns:a16="http://schemas.microsoft.com/office/drawing/2014/main" id="{AB5FCE39-BC36-4D3F-BDBD-CA7FC18BE248}"/>
              </a:ext>
            </a:extLst>
          </p:cNvPr>
          <p:cNvSpPr>
            <a:spLocks noGrp="1"/>
          </p:cNvSpPr>
          <p:nvPr>
            <p:ph sz="quarter" idx="10"/>
          </p:nvPr>
        </p:nvSpPr>
        <p:spPr>
          <a:xfrm>
            <a:off x="642850" y="1990898"/>
            <a:ext cx="10906298" cy="4355870"/>
          </a:xfrm>
        </p:spPr>
        <p:txBody>
          <a:bodyPr anchor="ctr"/>
          <a:lstStyle>
            <a:lvl1pPr marL="0" indent="0" algn="ctr">
              <a:buNone/>
              <a:defRPr/>
            </a:lvl1pPr>
          </a:lstStyle>
          <a:p>
            <a:pPr lvl="0"/>
            <a:endParaRPr lang="en-GB" dirty="0"/>
          </a:p>
        </p:txBody>
      </p:sp>
      <p:sp>
        <p:nvSpPr>
          <p:cNvPr id="13" name="Text Placeholder 19">
            <a:extLst>
              <a:ext uri="{FF2B5EF4-FFF2-40B4-BE49-F238E27FC236}">
                <a16:creationId xmlns:a16="http://schemas.microsoft.com/office/drawing/2014/main" id="{E87B5C31-90A2-453A-9E85-CC9FF97D9AC6}"/>
              </a:ext>
            </a:extLst>
          </p:cNvPr>
          <p:cNvSpPr>
            <a:spLocks noGrp="1"/>
          </p:cNvSpPr>
          <p:nvPr>
            <p:ph type="body" sz="quarter" idx="12"/>
          </p:nvPr>
        </p:nvSpPr>
        <p:spPr>
          <a:xfrm>
            <a:off x="1252177" y="6420111"/>
            <a:ext cx="5459413"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Text Placeholder 19">
            <a:extLst>
              <a:ext uri="{FF2B5EF4-FFF2-40B4-BE49-F238E27FC236}">
                <a16:creationId xmlns:a16="http://schemas.microsoft.com/office/drawing/2014/main" id="{386021A5-2E2E-4890-9E81-836BCC3D6AD7}"/>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7">
            <a:extLst>
              <a:ext uri="{FF2B5EF4-FFF2-40B4-BE49-F238E27FC236}">
                <a16:creationId xmlns:a16="http://schemas.microsoft.com/office/drawing/2014/main" id="{9D89436C-6758-4A11-9C78-C0FB795B6EA8}"/>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F1ABBCB0-B01F-4207-98F3-844EAF7E22A7}"/>
              </a:ext>
            </a:extLst>
          </p:cNvPr>
          <p:cNvSpPr>
            <a:spLocks noGrp="1"/>
          </p:cNvSpPr>
          <p:nvPr>
            <p:ph type="sldNum" sz="quarter" idx="14"/>
          </p:nvPr>
        </p:nvSpPr>
        <p:spPr/>
        <p:txBody>
          <a:bodyPr/>
          <a:lstStyle/>
          <a:p>
            <a:fld id="{D853E07E-2954-4F2D-9F45-B7A1A4E50F56}" type="slidenum">
              <a:rPr lang="en-GB" smtClean="0"/>
              <a:pPr/>
              <a:t>‹#›</a:t>
            </a:fld>
            <a:endParaRPr lang="en-GB" dirty="0"/>
          </a:p>
        </p:txBody>
      </p:sp>
    </p:spTree>
    <p:extLst>
      <p:ext uri="{BB962C8B-B14F-4D97-AF65-F5344CB8AC3E}">
        <p14:creationId xmlns:p14="http://schemas.microsoft.com/office/powerpoint/2010/main" val="2352641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Sidebar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6" y="0"/>
            <a:ext cx="12189625" cy="6857997"/>
          </a:xfrm>
          <a:prstGeom prst="rect">
            <a:avLst/>
          </a:prstGeom>
        </p:spPr>
      </p:pic>
      <p:sp>
        <p:nvSpPr>
          <p:cNvPr id="9" name="Title 1">
            <a:extLst>
              <a:ext uri="{FF2B5EF4-FFF2-40B4-BE49-F238E27FC236}">
                <a16:creationId xmlns:a16="http://schemas.microsoft.com/office/drawing/2014/main" id="{E4B83850-06CF-4055-AEC9-98BF6305079B}"/>
              </a:ext>
            </a:extLst>
          </p:cNvPr>
          <p:cNvSpPr>
            <a:spLocks noGrp="1"/>
          </p:cNvSpPr>
          <p:nvPr>
            <p:ph type="title"/>
          </p:nvPr>
        </p:nvSpPr>
        <p:spPr>
          <a:xfrm>
            <a:off x="167529" y="232243"/>
            <a:ext cx="3019618" cy="380848"/>
          </a:xfrm>
        </p:spPr>
        <p:txBody>
          <a:bodyPr anchor="t">
            <a:normAutofit/>
          </a:bodyPr>
          <a:lstStyle>
            <a:lvl1pPr>
              <a:defRPr sz="1300" b="1">
                <a:solidFill>
                  <a:schemeClr val="bg1"/>
                </a:solidFill>
                <a:latin typeface="+mn-lt"/>
              </a:defRPr>
            </a:lvl1pPr>
          </a:lstStyle>
          <a:p>
            <a:endParaRPr lang="en-GB" dirty="0"/>
          </a:p>
        </p:txBody>
      </p:sp>
      <p:sp>
        <p:nvSpPr>
          <p:cNvPr id="10" name="Content Placeholder 2">
            <a:extLst>
              <a:ext uri="{FF2B5EF4-FFF2-40B4-BE49-F238E27FC236}">
                <a16:creationId xmlns:a16="http://schemas.microsoft.com/office/drawing/2014/main" id="{F4AF5C48-28A1-439D-A2CB-8DCB59AA7956}"/>
              </a:ext>
            </a:extLst>
          </p:cNvPr>
          <p:cNvSpPr>
            <a:spLocks noGrp="1"/>
          </p:cNvSpPr>
          <p:nvPr>
            <p:ph idx="1"/>
          </p:nvPr>
        </p:nvSpPr>
        <p:spPr>
          <a:xfrm>
            <a:off x="167529" y="613090"/>
            <a:ext cx="3019618" cy="866576"/>
          </a:xfrm>
        </p:spPr>
        <p:txBody>
          <a:bodyPr>
            <a:normAutofit/>
          </a:bodyPr>
          <a:lstStyle>
            <a:lvl1pPr marL="0" indent="0">
              <a:buNone/>
              <a:defRPr sz="2000">
                <a:solidFill>
                  <a:schemeClr val="bg1"/>
                </a:solidFill>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3" name="Text Placeholder 19">
            <a:extLst>
              <a:ext uri="{FF2B5EF4-FFF2-40B4-BE49-F238E27FC236}">
                <a16:creationId xmlns:a16="http://schemas.microsoft.com/office/drawing/2014/main" id="{EB6DA131-8285-4AE9-A6DE-C4FE137989C5}"/>
              </a:ext>
            </a:extLst>
          </p:cNvPr>
          <p:cNvSpPr>
            <a:spLocks noGrp="1"/>
          </p:cNvSpPr>
          <p:nvPr>
            <p:ph type="body" sz="quarter" idx="12"/>
          </p:nvPr>
        </p:nvSpPr>
        <p:spPr>
          <a:xfrm>
            <a:off x="3798916" y="6420111"/>
            <a:ext cx="6600306"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9">
            <a:extLst>
              <a:ext uri="{FF2B5EF4-FFF2-40B4-BE49-F238E27FC236}">
                <a16:creationId xmlns:a16="http://schemas.microsoft.com/office/drawing/2014/main" id="{A164261D-990F-4BDB-9BCC-583F795197D6}"/>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solidFill>
                  <a:schemeClr val="bg1"/>
                </a:solidFill>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Content Placeholder 13">
            <a:extLst>
              <a:ext uri="{FF2B5EF4-FFF2-40B4-BE49-F238E27FC236}">
                <a16:creationId xmlns:a16="http://schemas.microsoft.com/office/drawing/2014/main" id="{B7CB05B3-A0EB-4C0D-89BE-118AF4AFB406}"/>
              </a:ext>
            </a:extLst>
          </p:cNvPr>
          <p:cNvSpPr>
            <a:spLocks noGrp="1"/>
          </p:cNvSpPr>
          <p:nvPr>
            <p:ph sz="quarter" idx="10"/>
          </p:nvPr>
        </p:nvSpPr>
        <p:spPr>
          <a:xfrm>
            <a:off x="3798916" y="1479666"/>
            <a:ext cx="7750232" cy="4867102"/>
          </a:xfrm>
        </p:spPr>
        <p:txBody>
          <a:bodyPr anchor="ctr"/>
          <a:lstStyle>
            <a:lvl1pPr marL="0" indent="0" algn="ctr">
              <a:buNone/>
              <a:defRPr/>
            </a:lvl1pPr>
          </a:lstStyle>
          <a:p>
            <a:pPr lvl="0"/>
            <a:endParaRPr lang="en-GB" dirty="0"/>
          </a:p>
        </p:txBody>
      </p:sp>
      <p:sp>
        <p:nvSpPr>
          <p:cNvPr id="11" name="Text Placeholder 17">
            <a:extLst>
              <a:ext uri="{FF2B5EF4-FFF2-40B4-BE49-F238E27FC236}">
                <a16:creationId xmlns:a16="http://schemas.microsoft.com/office/drawing/2014/main" id="{B64BADA9-91BD-44B2-AED9-E2DDB8389EEC}"/>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53069D00-40FA-41D5-82DD-6EDC6F24076A}"/>
              </a:ext>
            </a:extLst>
          </p:cNvPr>
          <p:cNvSpPr>
            <a:spLocks noGrp="1"/>
          </p:cNvSpPr>
          <p:nvPr>
            <p:ph type="sldNum" sz="quarter" idx="14"/>
          </p:nvPr>
        </p:nvSpPr>
        <p:spPr>
          <a:xfrm>
            <a:off x="2502131" y="6381798"/>
            <a:ext cx="685016" cy="365125"/>
          </a:xfrm>
        </p:spPr>
        <p:txBody>
          <a:bodyPr/>
          <a:lstStyle>
            <a:lvl1pPr>
              <a:defRPr>
                <a:solidFill>
                  <a:schemeClr val="bg1"/>
                </a:solidFill>
              </a:defRPr>
            </a:lvl1pPr>
          </a:lstStyle>
          <a:p>
            <a:fld id="{D853E07E-2954-4F2D-9F45-B7A1A4E50F56}" type="slidenum">
              <a:rPr lang="en-GB" smtClean="0"/>
              <a:pPr/>
              <a:t>‹#›</a:t>
            </a:fld>
            <a:endParaRPr lang="en-GB" dirty="0"/>
          </a:p>
        </p:txBody>
      </p:sp>
    </p:spTree>
    <p:extLst>
      <p:ext uri="{BB962C8B-B14F-4D97-AF65-F5344CB8AC3E}">
        <p14:creationId xmlns:p14="http://schemas.microsoft.com/office/powerpoint/2010/main" val="121040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B5D33F-1A9E-4F4F-9AFC-D66D7A105D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4" y="0"/>
            <a:ext cx="12189630" cy="6858000"/>
          </a:xfrm>
          <a:prstGeom prst="rect">
            <a:avLst/>
          </a:prstGeom>
        </p:spPr>
      </p:pic>
      <p:sp>
        <p:nvSpPr>
          <p:cNvPr id="3" name="Subtitle 2">
            <a:extLst>
              <a:ext uri="{FF2B5EF4-FFF2-40B4-BE49-F238E27FC236}">
                <a16:creationId xmlns:a16="http://schemas.microsoft.com/office/drawing/2014/main" id="{4A551F38-645C-40EF-96EE-A6C8D62FAB81}"/>
              </a:ext>
            </a:extLst>
          </p:cNvPr>
          <p:cNvSpPr>
            <a:spLocks noGrp="1"/>
          </p:cNvSpPr>
          <p:nvPr>
            <p:ph type="subTitle" idx="1" hasCustomPrompt="1"/>
          </p:nvPr>
        </p:nvSpPr>
        <p:spPr>
          <a:xfrm>
            <a:off x="10869398" y="251374"/>
            <a:ext cx="1065781" cy="97356"/>
          </a:xfrm>
        </p:spPr>
        <p:txBody>
          <a:bodyPr wrap="square" lIns="0" tIns="0" rIns="0" bIns="0">
            <a:spAutoFit/>
          </a:bodyPr>
          <a:lstStyle>
            <a:lvl1pPr marL="0" indent="0" algn="r">
              <a:buNone/>
              <a:defRPr sz="7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GOES HERE</a:t>
            </a:r>
            <a:endParaRPr lang="en-GB" dirty="0"/>
          </a:p>
        </p:txBody>
      </p:sp>
    </p:spTree>
    <p:extLst>
      <p:ext uri="{BB962C8B-B14F-4D97-AF65-F5344CB8AC3E}">
        <p14:creationId xmlns:p14="http://schemas.microsoft.com/office/powerpoint/2010/main" val="132395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32F1C-D59B-4F75-A226-BB4FED19B6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46B5DA-74AA-4443-B4DA-A3A3CA0AAB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9EB67B-2B8F-4A2F-936C-BDE96CE9B6E4}"/>
              </a:ext>
            </a:extLst>
          </p:cNvPr>
          <p:cNvSpPr>
            <a:spLocks noGrp="1"/>
          </p:cNvSpPr>
          <p:nvPr>
            <p:ph type="dt" sz="half" idx="10"/>
          </p:nvPr>
        </p:nvSpPr>
        <p:spPr/>
        <p:txBody>
          <a:bodyPr/>
          <a:lstStyle/>
          <a:p>
            <a:fld id="{6A1D41D3-88C0-4B37-AE8F-EC6496325838}" type="datetimeFigureOut">
              <a:rPr lang="en-GB" smtClean="0"/>
              <a:t>28/09/2021</a:t>
            </a:fld>
            <a:endParaRPr lang="en-GB"/>
          </a:p>
        </p:txBody>
      </p:sp>
      <p:sp>
        <p:nvSpPr>
          <p:cNvPr id="5" name="Footer Placeholder 4">
            <a:extLst>
              <a:ext uri="{FF2B5EF4-FFF2-40B4-BE49-F238E27FC236}">
                <a16:creationId xmlns:a16="http://schemas.microsoft.com/office/drawing/2014/main" id="{61D26ABF-AFFA-4B89-8EA1-8083E750FC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638ADE-BF49-4770-80DF-46DBA67DEC78}"/>
              </a:ext>
            </a:extLst>
          </p:cNvPr>
          <p:cNvSpPr>
            <a:spLocks noGrp="1"/>
          </p:cNvSpPr>
          <p:nvPr>
            <p:ph type="sldNum" sz="quarter" idx="12"/>
          </p:nvPr>
        </p:nvSpPr>
        <p:spPr/>
        <p:txBody>
          <a:bodyPr/>
          <a:lstStyle/>
          <a:p>
            <a:fld id="{C93F3376-B83A-47C0-8E06-7E47AFCD2260}" type="slidenum">
              <a:rPr lang="en-GB" smtClean="0"/>
              <a:t>‹#›</a:t>
            </a:fld>
            <a:endParaRPr lang="en-GB"/>
          </a:p>
        </p:txBody>
      </p:sp>
    </p:spTree>
    <p:extLst>
      <p:ext uri="{BB962C8B-B14F-4D97-AF65-F5344CB8AC3E}">
        <p14:creationId xmlns:p14="http://schemas.microsoft.com/office/powerpoint/2010/main" val="3103953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8"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265759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2000" cy="6858000"/>
          </a:xfrm>
          <a:prstGeom prst="rect">
            <a:avLst/>
          </a:prstGeom>
        </p:spPr>
      </p:pic>
      <p:sp>
        <p:nvSpPr>
          <p:cNvPr id="7" name="TextBox 6"/>
          <p:cNvSpPr txBox="1"/>
          <p:nvPr userDrawn="1"/>
        </p:nvSpPr>
        <p:spPr>
          <a:xfrm>
            <a:off x="453201" y="2844225"/>
            <a:ext cx="11316769" cy="1169551"/>
          </a:xfrm>
          <a:prstGeom prst="rect">
            <a:avLst/>
          </a:prstGeom>
          <a:noFill/>
        </p:spPr>
        <p:txBody>
          <a:bodyPr wrap="square" rtlCol="0">
            <a:spAutoFit/>
          </a:bodyPr>
          <a:lstStyle/>
          <a:p>
            <a:pPr algn="ctr"/>
            <a:r>
              <a:rPr lang="en-GB" sz="7000" spc="0">
                <a:solidFill>
                  <a:schemeClr val="bg1"/>
                </a:solidFill>
                <a:latin typeface="Museo 500" panose="02000000000000000000" pitchFamily="50" charset="0"/>
              </a:rPr>
              <a:t>Thank you</a:t>
            </a:r>
          </a:p>
        </p:txBody>
      </p:sp>
      <p:sp>
        <p:nvSpPr>
          <p:cNvPr id="8" name="TextBox 7"/>
          <p:cNvSpPr txBox="1"/>
          <p:nvPr userDrawn="1"/>
        </p:nvSpPr>
        <p:spPr>
          <a:xfrm>
            <a:off x="5302207" y="6151566"/>
            <a:ext cx="1190694" cy="307777"/>
          </a:xfrm>
          <a:prstGeom prst="rect">
            <a:avLst/>
          </a:prstGeom>
          <a:noFill/>
        </p:spPr>
        <p:txBody>
          <a:bodyPr wrap="square" rtlCol="0">
            <a:spAutoFit/>
          </a:bodyPr>
          <a:lstStyle/>
          <a:p>
            <a:pPr algn="ctr"/>
            <a:r>
              <a:rPr lang="en-GB" sz="1400"/>
              <a:t>crisis.org.uk</a:t>
            </a:r>
          </a:p>
        </p:txBody>
      </p:sp>
      <p:pic>
        <p:nvPicPr>
          <p:cNvPr id="9" name="Picture 8"/>
          <p:cNvPicPr>
            <a:picLocks noChangeAspect="1"/>
          </p:cNvPicPr>
          <p:nvPr userDrawn="1"/>
        </p:nvPicPr>
        <p:blipFill rotWithShape="1">
          <a:blip r:embed="rId3"/>
          <a:srcRect r="50290"/>
          <a:stretch/>
        </p:blipFill>
        <p:spPr>
          <a:xfrm>
            <a:off x="5405054" y="5160612"/>
            <a:ext cx="1022376" cy="985581"/>
          </a:xfrm>
          <a:prstGeom prst="rect">
            <a:avLst/>
          </a:prstGeom>
        </p:spPr>
      </p:pic>
    </p:spTree>
    <p:extLst>
      <p:ext uri="{BB962C8B-B14F-4D97-AF65-F5344CB8AC3E}">
        <p14:creationId xmlns:p14="http://schemas.microsoft.com/office/powerpoint/2010/main" val="429236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453201" y="2531222"/>
            <a:ext cx="11316769" cy="1831377"/>
          </a:xfrm>
        </p:spPr>
        <p:txBody>
          <a:bodyPr>
            <a:noAutofit/>
          </a:bodyPr>
          <a:lstStyle>
            <a:lvl1pPr algn="ctr">
              <a:defRPr sz="7000" spc="0" baseline="0">
                <a:solidFill>
                  <a:schemeClr val="bg2"/>
                </a:solidFill>
              </a:defRPr>
            </a:lvl1pPr>
          </a:lstStyle>
          <a:p>
            <a:r>
              <a:rPr lang="en-US"/>
              <a:t>Presentation title</a:t>
            </a:r>
          </a:p>
        </p:txBody>
      </p:sp>
      <p:sp>
        <p:nvSpPr>
          <p:cNvPr id="9" name="Subtitle 2"/>
          <p:cNvSpPr>
            <a:spLocks noGrp="1"/>
          </p:cNvSpPr>
          <p:nvPr>
            <p:ph type="subTitle" idx="1" hasCustomPrompt="1"/>
          </p:nvPr>
        </p:nvSpPr>
        <p:spPr>
          <a:xfrm>
            <a:off x="453203" y="4541897"/>
            <a:ext cx="11316768" cy="388977"/>
          </a:xfrm>
        </p:spPr>
        <p:txBody>
          <a:bodyPr>
            <a:noAutofit/>
          </a:bodyPr>
          <a:lstStyle>
            <a:lvl1pPr marL="0" indent="0" algn="ctr">
              <a:buNone/>
              <a:defRPr sz="2800">
                <a:solidFill>
                  <a:schemeClr val="bg2"/>
                </a:solidFill>
                <a:latin typeface="Museo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pic>
        <p:nvPicPr>
          <p:cNvPr id="10" name="Picture 9"/>
          <p:cNvPicPr>
            <a:picLocks noChangeAspect="1"/>
          </p:cNvPicPr>
          <p:nvPr userDrawn="1"/>
        </p:nvPicPr>
        <p:blipFill rotWithShape="1">
          <a:blip r:embed="rId3"/>
          <a:srcRect r="51610"/>
          <a:stretch/>
        </p:blipFill>
        <p:spPr>
          <a:xfrm>
            <a:off x="5511844" y="1229033"/>
            <a:ext cx="1168311" cy="1156986"/>
          </a:xfrm>
          <a:prstGeom prst="rect">
            <a:avLst/>
          </a:prstGeom>
        </p:spPr>
      </p:pic>
    </p:spTree>
    <p:extLst>
      <p:ext uri="{BB962C8B-B14F-4D97-AF65-F5344CB8AC3E}">
        <p14:creationId xmlns:p14="http://schemas.microsoft.com/office/powerpoint/2010/main" val="390500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hat, cloudy&#10;&#10;Description automatically generated">
            <a:extLst>
              <a:ext uri="{FF2B5EF4-FFF2-40B4-BE49-F238E27FC236}">
                <a16:creationId xmlns:a16="http://schemas.microsoft.com/office/drawing/2014/main" id="{27C2CD6F-BF1C-4C67-BCDF-4A25829ABD7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303" y="141194"/>
            <a:ext cx="3304250" cy="2699814"/>
          </a:xfrm>
          <a:prstGeom prst="rect">
            <a:avLst/>
          </a:prstGeom>
        </p:spPr>
      </p:pic>
      <p:pic>
        <p:nvPicPr>
          <p:cNvPr id="5" name="Picture 4" descr="A picture containing sitting, flower, bird, hat&#10;&#10;Description automatically generated">
            <a:extLst>
              <a:ext uri="{FF2B5EF4-FFF2-40B4-BE49-F238E27FC236}">
                <a16:creationId xmlns:a16="http://schemas.microsoft.com/office/drawing/2014/main" id="{D1D96661-41B3-45EC-9F2C-FEFEF27ECC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01628" y="4681189"/>
            <a:ext cx="958533" cy="937732"/>
          </a:xfrm>
          <a:prstGeom prst="rect">
            <a:avLst/>
          </a:prstGeom>
        </p:spPr>
      </p:pic>
      <p:pic>
        <p:nvPicPr>
          <p:cNvPr id="9" name="Picture 8" descr="A picture containing bird&#10;&#10;Description automatically generated">
            <a:extLst>
              <a:ext uri="{FF2B5EF4-FFF2-40B4-BE49-F238E27FC236}">
                <a16:creationId xmlns:a16="http://schemas.microsoft.com/office/drawing/2014/main" id="{724E5C38-4570-48C4-8E85-5D92573CECE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558285" y="4026046"/>
            <a:ext cx="3633715" cy="2831954"/>
          </a:xfrm>
          <a:prstGeom prst="rect">
            <a:avLst/>
          </a:prstGeom>
        </p:spPr>
      </p:pic>
      <p:sp>
        <p:nvSpPr>
          <p:cNvPr id="6" name="Title 1">
            <a:extLst>
              <a:ext uri="{FF2B5EF4-FFF2-40B4-BE49-F238E27FC236}">
                <a16:creationId xmlns:a16="http://schemas.microsoft.com/office/drawing/2014/main" id="{EAB55702-2BBC-4761-BCFE-DAFB2ECAAA07}"/>
              </a:ext>
            </a:extLst>
          </p:cNvPr>
          <p:cNvSpPr>
            <a:spLocks noGrp="1"/>
          </p:cNvSpPr>
          <p:nvPr>
            <p:ph type="title"/>
          </p:nvPr>
        </p:nvSpPr>
        <p:spPr>
          <a:xfrm>
            <a:off x="2595323" y="2478156"/>
            <a:ext cx="7001351" cy="1901687"/>
          </a:xfrm>
        </p:spPr>
        <p:txBody>
          <a:bodyPr anchor="ctr">
            <a:normAutofit/>
          </a:bodyPr>
          <a:lstStyle>
            <a:lvl1pPr algn="ctr">
              <a:defRPr sz="5000" b="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330557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Divider 1">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table, hat&#10;&#10;Description automatically generated">
            <a:extLst>
              <a:ext uri="{FF2B5EF4-FFF2-40B4-BE49-F238E27FC236}">
                <a16:creationId xmlns:a16="http://schemas.microsoft.com/office/drawing/2014/main" id="{BF523964-6367-48F6-9206-AAF1EF3670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88928" y="4140703"/>
            <a:ext cx="3203072" cy="2717297"/>
          </a:xfrm>
          <a:prstGeom prst="rect">
            <a:avLst/>
          </a:prstGeom>
        </p:spPr>
      </p:pic>
      <p:sp>
        <p:nvSpPr>
          <p:cNvPr id="6" name="Title 1">
            <a:extLst>
              <a:ext uri="{FF2B5EF4-FFF2-40B4-BE49-F238E27FC236}">
                <a16:creationId xmlns:a16="http://schemas.microsoft.com/office/drawing/2014/main" id="{EAB55702-2BBC-4761-BCFE-DAFB2ECAAA07}"/>
              </a:ext>
            </a:extLst>
          </p:cNvPr>
          <p:cNvSpPr>
            <a:spLocks noGrp="1"/>
          </p:cNvSpPr>
          <p:nvPr>
            <p:ph type="title"/>
          </p:nvPr>
        </p:nvSpPr>
        <p:spPr>
          <a:xfrm>
            <a:off x="2595323" y="2478156"/>
            <a:ext cx="7001351" cy="1901687"/>
          </a:xfrm>
        </p:spPr>
        <p:txBody>
          <a:bodyPr anchor="ctr">
            <a:normAutofit/>
          </a:bodyPr>
          <a:lstStyle>
            <a:lvl1pPr algn="ctr">
              <a:defRPr sz="5000" b="0">
                <a:solidFill>
                  <a:schemeClr val="tx1"/>
                </a:solidFill>
              </a:defRPr>
            </a:lvl1pPr>
          </a:lstStyle>
          <a:p>
            <a:r>
              <a:rPr lang="en-US" dirty="0"/>
              <a:t>Click to edit Master title style</a:t>
            </a:r>
            <a:endParaRPr lang="en-GB" dirty="0"/>
          </a:p>
        </p:txBody>
      </p:sp>
      <p:pic>
        <p:nvPicPr>
          <p:cNvPr id="5" name="Picture 4" descr="A picture containing sitting, hat, table&#10;&#10;Description automatically generated">
            <a:extLst>
              <a:ext uri="{FF2B5EF4-FFF2-40B4-BE49-F238E27FC236}">
                <a16:creationId xmlns:a16="http://schemas.microsoft.com/office/drawing/2014/main" id="{9ADDA3A2-8A62-488A-8A7A-E09823F549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02455" y="641162"/>
            <a:ext cx="1231395" cy="1242124"/>
          </a:xfrm>
          <a:prstGeom prst="rect">
            <a:avLst/>
          </a:prstGeom>
        </p:spPr>
      </p:pic>
    </p:spTree>
    <p:extLst>
      <p:ext uri="{BB962C8B-B14F-4D97-AF65-F5344CB8AC3E}">
        <p14:creationId xmlns:p14="http://schemas.microsoft.com/office/powerpoint/2010/main" val="731062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Divider 1">
    <p:bg>
      <p:bgPr>
        <a:solidFill>
          <a:schemeClr val="bg2"/>
        </a:solidFill>
        <a:effectLst/>
      </p:bgPr>
    </p:bg>
    <p:spTree>
      <p:nvGrpSpPr>
        <p:cNvPr id="1" name=""/>
        <p:cNvGrpSpPr/>
        <p:nvPr/>
      </p:nvGrpSpPr>
      <p:grpSpPr>
        <a:xfrm>
          <a:off x="0" y="0"/>
          <a:ext cx="0" cy="0"/>
          <a:chOff x="0" y="0"/>
          <a:chExt cx="0" cy="0"/>
        </a:xfrm>
      </p:grpSpPr>
      <p:pic>
        <p:nvPicPr>
          <p:cNvPr id="8" name="Picture 7" descr="A picture containing orange, hat&#10;&#10;Description automatically generated">
            <a:extLst>
              <a:ext uri="{FF2B5EF4-FFF2-40B4-BE49-F238E27FC236}">
                <a16:creationId xmlns:a16="http://schemas.microsoft.com/office/drawing/2014/main" id="{1D5E135A-F8DC-4BF1-BDD0-7C27D5F067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 y="4204333"/>
            <a:ext cx="4386460" cy="2653667"/>
          </a:xfrm>
          <a:prstGeom prst="rect">
            <a:avLst/>
          </a:prstGeom>
        </p:spPr>
      </p:pic>
      <p:pic>
        <p:nvPicPr>
          <p:cNvPr id="5" name="Picture 4" descr="A close up of a logo&#10;&#10;Description automatically generated">
            <a:extLst>
              <a:ext uri="{FF2B5EF4-FFF2-40B4-BE49-F238E27FC236}">
                <a16:creationId xmlns:a16="http://schemas.microsoft.com/office/drawing/2014/main" id="{B7B9642F-BD31-45A4-8247-A097E9158EC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859771" y="-1"/>
            <a:ext cx="3332230" cy="2748537"/>
          </a:xfrm>
          <a:prstGeom prst="rect">
            <a:avLst/>
          </a:prstGeom>
        </p:spPr>
      </p:pic>
      <p:sp>
        <p:nvSpPr>
          <p:cNvPr id="6" name="Title 1">
            <a:extLst>
              <a:ext uri="{FF2B5EF4-FFF2-40B4-BE49-F238E27FC236}">
                <a16:creationId xmlns:a16="http://schemas.microsoft.com/office/drawing/2014/main" id="{EAB55702-2BBC-4761-BCFE-DAFB2ECAAA07}"/>
              </a:ext>
            </a:extLst>
          </p:cNvPr>
          <p:cNvSpPr>
            <a:spLocks noGrp="1"/>
          </p:cNvSpPr>
          <p:nvPr>
            <p:ph type="title"/>
          </p:nvPr>
        </p:nvSpPr>
        <p:spPr>
          <a:xfrm>
            <a:off x="2595323" y="2478156"/>
            <a:ext cx="7001351" cy="1901687"/>
          </a:xfrm>
        </p:spPr>
        <p:txBody>
          <a:bodyPr anchor="ctr">
            <a:normAutofit/>
          </a:bodyPr>
          <a:lstStyle>
            <a:lvl1pPr algn="ctr">
              <a:defRPr sz="5000" b="0">
                <a:solidFill>
                  <a:schemeClr val="tx1"/>
                </a:solidFill>
              </a:defRPr>
            </a:lvl1pPr>
          </a:lstStyle>
          <a:p>
            <a:r>
              <a:rPr lang="en-US" dirty="0"/>
              <a:t>Click to edit Master title style</a:t>
            </a:r>
            <a:endParaRPr lang="en-GB" dirty="0"/>
          </a:p>
        </p:txBody>
      </p:sp>
      <p:pic>
        <p:nvPicPr>
          <p:cNvPr id="10" name="Picture 9" descr="A picture containing hat, guitar&#10;&#10;Description automatically generated">
            <a:extLst>
              <a:ext uri="{FF2B5EF4-FFF2-40B4-BE49-F238E27FC236}">
                <a16:creationId xmlns:a16="http://schemas.microsoft.com/office/drawing/2014/main" id="{F6AB36A5-F130-495C-B9C5-9077A07F54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57429" y="999609"/>
            <a:ext cx="917072" cy="749315"/>
          </a:xfrm>
          <a:prstGeom prst="rect">
            <a:avLst/>
          </a:prstGeom>
        </p:spPr>
      </p:pic>
      <p:pic>
        <p:nvPicPr>
          <p:cNvPr id="14" name="Picture 13" descr="A picture containing table, food&#10;&#10;Description automatically generated">
            <a:extLst>
              <a:ext uri="{FF2B5EF4-FFF2-40B4-BE49-F238E27FC236}">
                <a16:creationId xmlns:a16="http://schemas.microsoft.com/office/drawing/2014/main" id="{60097A56-01BE-40A5-AAC8-6C857929E0D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96674" y="5496677"/>
            <a:ext cx="432055" cy="414539"/>
          </a:xfrm>
          <a:prstGeom prst="rect">
            <a:avLst/>
          </a:prstGeom>
        </p:spPr>
      </p:pic>
    </p:spTree>
    <p:extLst>
      <p:ext uri="{BB962C8B-B14F-4D97-AF65-F5344CB8AC3E}">
        <p14:creationId xmlns:p14="http://schemas.microsoft.com/office/powerpoint/2010/main" val="2823941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vider 1">
    <p:bg>
      <p:bgPr>
        <a:solidFill>
          <a:schemeClr val="bg2"/>
        </a:solidFill>
        <a:effectLst/>
      </p:bgPr>
    </p:bg>
    <p:spTree>
      <p:nvGrpSpPr>
        <p:cNvPr id="1" name=""/>
        <p:cNvGrpSpPr/>
        <p:nvPr/>
      </p:nvGrpSpPr>
      <p:grpSpPr>
        <a:xfrm>
          <a:off x="0" y="0"/>
          <a:ext cx="0" cy="0"/>
          <a:chOff x="0" y="0"/>
          <a:chExt cx="0" cy="0"/>
        </a:xfrm>
      </p:grpSpPr>
      <p:pic>
        <p:nvPicPr>
          <p:cNvPr id="10" name="Picture 9" descr="A picture containing hat&#10;&#10;Description automatically generated">
            <a:extLst>
              <a:ext uri="{FF2B5EF4-FFF2-40B4-BE49-F238E27FC236}">
                <a16:creationId xmlns:a16="http://schemas.microsoft.com/office/drawing/2014/main" id="{A029EB9D-263E-4648-B5AE-2023233A5C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8110" y="628651"/>
            <a:ext cx="2429691" cy="2286000"/>
          </a:xfrm>
          <a:prstGeom prst="rect">
            <a:avLst/>
          </a:prstGeom>
        </p:spPr>
      </p:pic>
      <p:pic>
        <p:nvPicPr>
          <p:cNvPr id="3" name="Picture 2" descr="A close up of a logo&#10;&#10;Description automatically generated">
            <a:extLst>
              <a:ext uri="{FF2B5EF4-FFF2-40B4-BE49-F238E27FC236}">
                <a16:creationId xmlns:a16="http://schemas.microsoft.com/office/drawing/2014/main" id="{D415E74C-F649-4338-A91F-4403D63F4A4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65456" y="3345853"/>
            <a:ext cx="4502669" cy="3290610"/>
          </a:xfrm>
          <a:prstGeom prst="rect">
            <a:avLst/>
          </a:prstGeom>
        </p:spPr>
      </p:pic>
      <p:sp>
        <p:nvSpPr>
          <p:cNvPr id="6" name="Title 1">
            <a:extLst>
              <a:ext uri="{FF2B5EF4-FFF2-40B4-BE49-F238E27FC236}">
                <a16:creationId xmlns:a16="http://schemas.microsoft.com/office/drawing/2014/main" id="{EAB55702-2BBC-4761-BCFE-DAFB2ECAAA07}"/>
              </a:ext>
            </a:extLst>
          </p:cNvPr>
          <p:cNvSpPr>
            <a:spLocks noGrp="1"/>
          </p:cNvSpPr>
          <p:nvPr>
            <p:ph type="title"/>
          </p:nvPr>
        </p:nvSpPr>
        <p:spPr>
          <a:xfrm>
            <a:off x="2595323" y="2478156"/>
            <a:ext cx="7001351" cy="1901687"/>
          </a:xfrm>
        </p:spPr>
        <p:txBody>
          <a:bodyPr anchor="ctr">
            <a:normAutofit/>
          </a:bodyPr>
          <a:lstStyle>
            <a:lvl1pPr algn="ctr">
              <a:defRPr sz="5000" b="0">
                <a:solidFill>
                  <a:schemeClr val="tx1"/>
                </a:solidFill>
              </a:defRPr>
            </a:lvl1pPr>
          </a:lstStyle>
          <a:p>
            <a:r>
              <a:rPr lang="en-US" dirty="0"/>
              <a:t>Click to edit Master title style</a:t>
            </a:r>
            <a:endParaRPr lang="en-GB" dirty="0"/>
          </a:p>
        </p:txBody>
      </p:sp>
      <p:pic>
        <p:nvPicPr>
          <p:cNvPr id="8" name="Picture 7" descr="A picture containing hat&#10;&#10;Description automatically generated">
            <a:extLst>
              <a:ext uri="{FF2B5EF4-FFF2-40B4-BE49-F238E27FC236}">
                <a16:creationId xmlns:a16="http://schemas.microsoft.com/office/drawing/2014/main" id="{46CD6C0A-51AB-4D3C-AB05-E6C7BA34E5B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09534" y="4991158"/>
            <a:ext cx="842015" cy="716226"/>
          </a:xfrm>
          <a:prstGeom prst="rect">
            <a:avLst/>
          </a:prstGeom>
        </p:spPr>
      </p:pic>
    </p:spTree>
    <p:extLst>
      <p:ext uri="{BB962C8B-B14F-4D97-AF65-F5344CB8AC3E}">
        <p14:creationId xmlns:p14="http://schemas.microsoft.com/office/powerpoint/2010/main" val="40021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Divider 1">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hat, shirt&#10;&#10;Description automatically generated">
            <a:extLst>
              <a:ext uri="{FF2B5EF4-FFF2-40B4-BE49-F238E27FC236}">
                <a16:creationId xmlns:a16="http://schemas.microsoft.com/office/drawing/2014/main" id="{929C7180-FC85-477D-8C75-C3DDACF4C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145" y="4269252"/>
            <a:ext cx="2755397" cy="2249592"/>
          </a:xfrm>
          <a:prstGeom prst="rect">
            <a:avLst/>
          </a:prstGeom>
        </p:spPr>
      </p:pic>
      <p:pic>
        <p:nvPicPr>
          <p:cNvPr id="5" name="Picture 4" descr="A picture containing fish, sign&#10;&#10;Description automatically generated">
            <a:extLst>
              <a:ext uri="{FF2B5EF4-FFF2-40B4-BE49-F238E27FC236}">
                <a16:creationId xmlns:a16="http://schemas.microsoft.com/office/drawing/2014/main" id="{516661B5-1159-42EB-9448-BCD4AC26E0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8632" y="1"/>
            <a:ext cx="4073368" cy="2876204"/>
          </a:xfrm>
          <a:prstGeom prst="rect">
            <a:avLst/>
          </a:prstGeom>
        </p:spPr>
      </p:pic>
      <p:sp>
        <p:nvSpPr>
          <p:cNvPr id="6" name="Title 1">
            <a:extLst>
              <a:ext uri="{FF2B5EF4-FFF2-40B4-BE49-F238E27FC236}">
                <a16:creationId xmlns:a16="http://schemas.microsoft.com/office/drawing/2014/main" id="{EAB55702-2BBC-4761-BCFE-DAFB2ECAAA07}"/>
              </a:ext>
            </a:extLst>
          </p:cNvPr>
          <p:cNvSpPr>
            <a:spLocks noGrp="1"/>
          </p:cNvSpPr>
          <p:nvPr>
            <p:ph type="title"/>
          </p:nvPr>
        </p:nvSpPr>
        <p:spPr>
          <a:xfrm>
            <a:off x="2595323" y="2478156"/>
            <a:ext cx="7001351" cy="1901687"/>
          </a:xfrm>
        </p:spPr>
        <p:txBody>
          <a:bodyPr anchor="ctr">
            <a:normAutofit/>
          </a:bodyPr>
          <a:lstStyle>
            <a:lvl1pPr algn="ctr">
              <a:defRPr sz="5000" b="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934541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1">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453201" y="4640224"/>
            <a:ext cx="11179495" cy="388977"/>
          </a:xfrm>
        </p:spPr>
        <p:txBody>
          <a:bodyPr>
            <a:noAutofit/>
          </a:bodyPr>
          <a:lstStyle>
            <a:lvl1pPr marL="0" indent="0" algn="l">
              <a:buNone/>
              <a:defRPr sz="2800" spc="0">
                <a:solidFill>
                  <a:schemeClr val="tx2"/>
                </a:solidFill>
                <a:latin typeface="Museo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pic>
        <p:nvPicPr>
          <p:cNvPr id="8" name="Picture 7"/>
          <p:cNvPicPr>
            <a:picLocks noChangeAspect="1"/>
          </p:cNvPicPr>
          <p:nvPr userDrawn="1"/>
        </p:nvPicPr>
        <p:blipFill rotWithShape="1">
          <a:blip r:embed="rId2"/>
          <a:srcRect r="51781"/>
          <a:stretch/>
        </p:blipFill>
        <p:spPr>
          <a:xfrm>
            <a:off x="453202" y="278580"/>
            <a:ext cx="1122355" cy="1115936"/>
          </a:xfrm>
          <a:prstGeom prst="rect">
            <a:avLst/>
          </a:prstGeom>
        </p:spPr>
      </p:pic>
      <p:sp>
        <p:nvSpPr>
          <p:cNvPr id="9" name="Title 1"/>
          <p:cNvSpPr>
            <a:spLocks noGrp="1"/>
          </p:cNvSpPr>
          <p:nvPr>
            <p:ph type="ctrTitle" hasCustomPrompt="1"/>
          </p:nvPr>
        </p:nvSpPr>
        <p:spPr>
          <a:xfrm>
            <a:off x="453201" y="2531222"/>
            <a:ext cx="11179495" cy="1806317"/>
          </a:xfrm>
        </p:spPr>
        <p:txBody>
          <a:bodyPr>
            <a:noAutofit/>
          </a:bodyPr>
          <a:lstStyle>
            <a:lvl1pPr algn="l">
              <a:defRPr sz="7000" spc="0"/>
            </a:lvl1pPr>
          </a:lstStyle>
          <a:p>
            <a:r>
              <a:rPr lang="en-US"/>
              <a:t>Presentation title</a:t>
            </a:r>
          </a:p>
        </p:txBody>
      </p:sp>
      <p:pic>
        <p:nvPicPr>
          <p:cNvPr id="10" name="Picture 9"/>
          <p:cNvPicPr>
            <a:picLocks noChangeAspect="1"/>
          </p:cNvPicPr>
          <p:nvPr userDrawn="1"/>
        </p:nvPicPr>
        <p:blipFill rotWithShape="1">
          <a:blip r:embed="rId2"/>
          <a:srcRect l="50930"/>
          <a:stretch/>
        </p:blipFill>
        <p:spPr>
          <a:xfrm>
            <a:off x="10490533" y="5383160"/>
            <a:ext cx="1142163" cy="1115936"/>
          </a:xfrm>
          <a:prstGeom prst="rect">
            <a:avLst/>
          </a:prstGeom>
        </p:spPr>
      </p:pic>
    </p:spTree>
    <p:extLst>
      <p:ext uri="{BB962C8B-B14F-4D97-AF65-F5344CB8AC3E}">
        <p14:creationId xmlns:p14="http://schemas.microsoft.com/office/powerpoint/2010/main" val="1525228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2B6532-8DA4-497B-8892-247708F05A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4" y="0"/>
            <a:ext cx="12189630" cy="6858000"/>
          </a:xfrm>
          <a:prstGeom prst="rect">
            <a:avLst/>
          </a:prstGeom>
        </p:spPr>
      </p:pic>
      <p:sp>
        <p:nvSpPr>
          <p:cNvPr id="6" name="Text Placeholder 5">
            <a:extLst>
              <a:ext uri="{FF2B5EF4-FFF2-40B4-BE49-F238E27FC236}">
                <a16:creationId xmlns:a16="http://schemas.microsoft.com/office/drawing/2014/main" id="{301C93A7-F8F3-4986-AB19-436776202520}"/>
              </a:ext>
            </a:extLst>
          </p:cNvPr>
          <p:cNvSpPr>
            <a:spLocks noGrp="1"/>
          </p:cNvSpPr>
          <p:nvPr>
            <p:ph type="body" sz="quarter" idx="10"/>
          </p:nvPr>
        </p:nvSpPr>
        <p:spPr>
          <a:xfrm>
            <a:off x="5869656" y="3167390"/>
            <a:ext cx="452688" cy="523220"/>
          </a:xfrm>
        </p:spPr>
        <p:txBody>
          <a:bodyPr wrap="none" anchor="ctr">
            <a:spAutoFit/>
          </a:bodyPr>
          <a:lstStyle>
            <a:lvl1pPr marL="265113" indent="-265113">
              <a:lnSpc>
                <a:spcPct val="100000"/>
              </a:lnSpc>
              <a:spcBef>
                <a:spcPts val="0"/>
              </a:spcBef>
              <a:spcAft>
                <a:spcPts val="2600"/>
              </a:spcAft>
              <a:buSzPct val="30000"/>
              <a:buFont typeface="+mj-lt"/>
              <a:buAutoNum type="arabicPeriod"/>
              <a:defRPr b="0"/>
            </a:lvl1pPr>
          </a:lstStyle>
          <a:p>
            <a:pPr lvl="0"/>
            <a:endParaRPr lang="en-GB" dirty="0"/>
          </a:p>
        </p:txBody>
      </p:sp>
    </p:spTree>
    <p:extLst>
      <p:ext uri="{BB962C8B-B14F-4D97-AF65-F5344CB8AC3E}">
        <p14:creationId xmlns:p14="http://schemas.microsoft.com/office/powerpoint/2010/main" val="2590751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453201" y="2531222"/>
            <a:ext cx="11316769" cy="1831377"/>
          </a:xfrm>
        </p:spPr>
        <p:txBody>
          <a:bodyPr>
            <a:noAutofit/>
          </a:bodyPr>
          <a:lstStyle>
            <a:lvl1pPr algn="ctr">
              <a:defRPr sz="7000" spc="0" baseline="0">
                <a:solidFill>
                  <a:schemeClr val="bg2"/>
                </a:solidFill>
              </a:defRPr>
            </a:lvl1pPr>
          </a:lstStyle>
          <a:p>
            <a:r>
              <a:rPr lang="en-US"/>
              <a:t>Presentation title</a:t>
            </a:r>
          </a:p>
        </p:txBody>
      </p:sp>
      <p:sp>
        <p:nvSpPr>
          <p:cNvPr id="9" name="Subtitle 2"/>
          <p:cNvSpPr>
            <a:spLocks noGrp="1"/>
          </p:cNvSpPr>
          <p:nvPr>
            <p:ph type="subTitle" idx="1" hasCustomPrompt="1"/>
          </p:nvPr>
        </p:nvSpPr>
        <p:spPr>
          <a:xfrm>
            <a:off x="453203" y="4541897"/>
            <a:ext cx="11316768" cy="388977"/>
          </a:xfrm>
        </p:spPr>
        <p:txBody>
          <a:bodyPr>
            <a:noAutofit/>
          </a:bodyPr>
          <a:lstStyle>
            <a:lvl1pPr marL="0" indent="0" algn="ctr">
              <a:buNone/>
              <a:defRPr sz="2800">
                <a:solidFill>
                  <a:schemeClr val="bg2"/>
                </a:solidFill>
                <a:latin typeface="Museo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pic>
        <p:nvPicPr>
          <p:cNvPr id="10" name="Picture 9"/>
          <p:cNvPicPr>
            <a:picLocks noChangeAspect="1"/>
          </p:cNvPicPr>
          <p:nvPr userDrawn="1"/>
        </p:nvPicPr>
        <p:blipFill rotWithShape="1">
          <a:blip r:embed="rId3"/>
          <a:srcRect r="51610"/>
          <a:stretch/>
        </p:blipFill>
        <p:spPr>
          <a:xfrm>
            <a:off x="5511844" y="1229033"/>
            <a:ext cx="1168311" cy="1156986"/>
          </a:xfrm>
          <a:prstGeom prst="rect">
            <a:avLst/>
          </a:prstGeom>
        </p:spPr>
      </p:pic>
    </p:spTree>
    <p:extLst>
      <p:ext uri="{BB962C8B-B14F-4D97-AF65-F5344CB8AC3E}">
        <p14:creationId xmlns:p14="http://schemas.microsoft.com/office/powerpoint/2010/main" val="1635940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y and image">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6096000" y="0"/>
            <a:ext cx="6096000" cy="6858000"/>
          </a:xfrm>
        </p:spPr>
        <p:txBody>
          <a:bodyPr>
            <a:normAutofit/>
          </a:bodyPr>
          <a:lstStyle>
            <a:lvl1pPr>
              <a:defRPr sz="2000">
                <a:latin typeface="Museo Sans 500" panose="02000000000000000000" pitchFamily="50" charset="0"/>
              </a:defRPr>
            </a:lvl1pPr>
          </a:lstStyle>
          <a:p>
            <a:endParaRPr lang="en-GB"/>
          </a:p>
        </p:txBody>
      </p:sp>
      <p:sp>
        <p:nvSpPr>
          <p:cNvPr id="8" name="Text Placeholder 27"/>
          <p:cNvSpPr>
            <a:spLocks noGrp="1"/>
          </p:cNvSpPr>
          <p:nvPr>
            <p:ph type="body" sz="quarter" idx="13" hasCustomPrompt="1"/>
          </p:nvPr>
        </p:nvSpPr>
        <p:spPr>
          <a:xfrm>
            <a:off x="452967" y="604838"/>
            <a:ext cx="5386917" cy="554037"/>
          </a:xfrm>
        </p:spPr>
        <p:txBody>
          <a:bodyPr/>
          <a:lstStyle>
            <a:lvl1pPr marL="0" indent="0">
              <a:buFontTx/>
              <a:buNone/>
              <a:defRPr>
                <a:solidFill>
                  <a:schemeClr val="accent1"/>
                </a:solidFill>
                <a:latin typeface="Museo 500"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Heading</a:t>
            </a:r>
          </a:p>
        </p:txBody>
      </p:sp>
      <p:sp>
        <p:nvSpPr>
          <p:cNvPr id="9"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500" panose="02000000000000000000" pitchFamily="50" charset="0"/>
              </a:defRPr>
            </a:lvl1pPr>
          </a:lstStyle>
          <a:p>
            <a:pPr lvl="0"/>
            <a:r>
              <a:rPr lang="en-US"/>
              <a:t>Presentation title</a:t>
            </a:r>
          </a:p>
        </p:txBody>
      </p:sp>
      <p:sp>
        <p:nvSpPr>
          <p:cNvPr id="10" name="Text Placeholder 29"/>
          <p:cNvSpPr>
            <a:spLocks noGrp="1"/>
          </p:cNvSpPr>
          <p:nvPr>
            <p:ph type="body" sz="quarter" idx="14" hasCustomPrompt="1"/>
          </p:nvPr>
        </p:nvSpPr>
        <p:spPr>
          <a:xfrm>
            <a:off x="453201" y="1401763"/>
            <a:ext cx="5386683" cy="4652962"/>
          </a:xfrm>
        </p:spPr>
        <p:txBody>
          <a:bodyPr>
            <a:noAutofit/>
          </a:bodyPr>
          <a:lstStyle>
            <a:lvl1pPr marL="0" indent="0">
              <a:buNone/>
              <a:defRPr sz="2000">
                <a:solidFill>
                  <a:schemeClr val="tx1"/>
                </a:solidFill>
                <a:latin typeface="Museo Sans 500" panose="02000000000000000000" pitchFamily="50" charset="0"/>
              </a:defRPr>
            </a:lvl1pPr>
            <a:lvl2pPr marL="457200" indent="0">
              <a:buNone/>
              <a:defRPr>
                <a:solidFill>
                  <a:schemeClr val="tx1"/>
                </a:solidFill>
                <a:latin typeface="+mn-lt"/>
              </a:defRPr>
            </a:lvl2pPr>
            <a:lvl3pPr marL="914400" indent="0">
              <a:buNone/>
              <a:defRPr>
                <a:solidFill>
                  <a:schemeClr val="tx1"/>
                </a:solidFill>
                <a:latin typeface="+mn-lt"/>
              </a:defRPr>
            </a:lvl3pPr>
            <a:lvl4pPr marL="1371600" indent="0">
              <a:buNone/>
              <a:defRPr>
                <a:solidFill>
                  <a:schemeClr val="tx1"/>
                </a:solidFill>
                <a:latin typeface="+mn-lt"/>
              </a:defRPr>
            </a:lvl4pPr>
            <a:lvl5pPr marL="1828800" indent="0">
              <a:buNone/>
              <a:defRPr>
                <a:solidFill>
                  <a:schemeClr val="tx1"/>
                </a:solidFill>
                <a:latin typeface="+mn-lt"/>
              </a:defRPr>
            </a:lvl5pPr>
          </a:lstStyle>
          <a:p>
            <a:pPr lvl="0"/>
            <a:r>
              <a:rPr lang="en-US"/>
              <a:t>Body copy</a:t>
            </a:r>
          </a:p>
        </p:txBody>
      </p:sp>
    </p:spTree>
    <p:extLst>
      <p:ext uri="{BB962C8B-B14F-4D97-AF65-F5344CB8AC3E}">
        <p14:creationId xmlns:p14="http://schemas.microsoft.com/office/powerpoint/2010/main" val="3131990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point list">
    <p:spTree>
      <p:nvGrpSpPr>
        <p:cNvPr id="1" name=""/>
        <p:cNvGrpSpPr/>
        <p:nvPr/>
      </p:nvGrpSpPr>
      <p:grpSpPr>
        <a:xfrm>
          <a:off x="0" y="0"/>
          <a:ext cx="0" cy="0"/>
          <a:chOff x="0" y="0"/>
          <a:chExt cx="0" cy="0"/>
        </a:xfrm>
      </p:grpSpPr>
      <p:sp>
        <p:nvSpPr>
          <p:cNvPr id="8"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Sans 500" panose="02000000000000000000" pitchFamily="50" charset="0"/>
              </a:defRPr>
            </a:lvl1pPr>
          </a:lstStyle>
          <a:p>
            <a:pPr lvl="0"/>
            <a:r>
              <a:rPr lang="en-US"/>
              <a:t>Presentation title</a:t>
            </a:r>
          </a:p>
        </p:txBody>
      </p:sp>
      <p:sp>
        <p:nvSpPr>
          <p:cNvPr id="9"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
        <p:nvSpPr>
          <p:cNvPr id="10" name="Text Placeholder 12"/>
          <p:cNvSpPr>
            <a:spLocks noGrp="1"/>
          </p:cNvSpPr>
          <p:nvPr>
            <p:ph type="body" sz="quarter" idx="17" hasCustomPrompt="1"/>
          </p:nvPr>
        </p:nvSpPr>
        <p:spPr>
          <a:xfrm>
            <a:off x="452967" y="620713"/>
            <a:ext cx="11372851" cy="5257800"/>
          </a:xfrm>
        </p:spPr>
        <p:txBody>
          <a:bodyPr>
            <a:normAutofit/>
          </a:bodyPr>
          <a:lstStyle>
            <a:lvl1pPr marL="342900" indent="-342900" algn="l">
              <a:buClr>
                <a:schemeClr val="accent1"/>
              </a:buClr>
              <a:buSzPct val="120000"/>
              <a:buFont typeface="Arial" panose="020B0604020202020204" pitchFamily="34" charset="0"/>
              <a:buChar char="•"/>
              <a:defRPr sz="2000" baseline="0">
                <a:solidFill>
                  <a:schemeClr val="tx1"/>
                </a:solidFill>
                <a:latin typeface="Museo Sans 500" panose="02000000000000000000" pitchFamily="50" charset="0"/>
              </a:defRPr>
            </a:lvl1pPr>
          </a:lstStyle>
          <a:p>
            <a:pPr lvl="0"/>
            <a:r>
              <a:rPr lang="en-US"/>
              <a:t>Body copy for bullet point list.</a:t>
            </a:r>
          </a:p>
        </p:txBody>
      </p:sp>
    </p:spTree>
    <p:extLst>
      <p:ext uri="{BB962C8B-B14F-4D97-AF65-F5344CB8AC3E}">
        <p14:creationId xmlns:p14="http://schemas.microsoft.com/office/powerpoint/2010/main" val="94417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12"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711775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8"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3022159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7"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1835163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10"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119847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10"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4178236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500" panose="02000000000000000000" pitchFamily="50" charset="0"/>
              </a:defRPr>
            </a:lvl1pPr>
          </a:lstStyle>
          <a:p>
            <a:pPr lvl="0"/>
            <a:r>
              <a:rPr lang="en-US"/>
              <a:t>Presentation title</a:t>
            </a:r>
          </a:p>
        </p:txBody>
      </p:sp>
      <p:sp>
        <p:nvSpPr>
          <p:cNvPr id="8"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
        <p:nvSpPr>
          <p:cNvPr id="9" name="Text Placeholder 27"/>
          <p:cNvSpPr>
            <a:spLocks noGrp="1"/>
          </p:cNvSpPr>
          <p:nvPr>
            <p:ph type="body" sz="quarter" idx="13" hasCustomPrompt="1"/>
          </p:nvPr>
        </p:nvSpPr>
        <p:spPr>
          <a:xfrm>
            <a:off x="452967" y="604839"/>
            <a:ext cx="5386917" cy="415070"/>
          </a:xfrm>
        </p:spPr>
        <p:txBody>
          <a:bodyPr/>
          <a:lstStyle>
            <a:lvl1pPr marL="0" indent="0">
              <a:buFontTx/>
              <a:buNone/>
              <a:defRPr>
                <a:solidFill>
                  <a:schemeClr val="accent1"/>
                </a:solidFill>
                <a:latin typeface="Museo 500"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29"/>
          <p:cNvSpPr>
            <a:spLocks noGrp="1"/>
          </p:cNvSpPr>
          <p:nvPr>
            <p:ph type="body" sz="quarter" idx="14" hasCustomPrompt="1"/>
          </p:nvPr>
        </p:nvSpPr>
        <p:spPr>
          <a:xfrm>
            <a:off x="453201" y="1401763"/>
            <a:ext cx="5386683" cy="4652962"/>
          </a:xfrm>
        </p:spPr>
        <p:txBody>
          <a:bodyPr>
            <a:noAutofit/>
          </a:bodyPr>
          <a:lstStyle>
            <a:lvl1pPr marL="0" indent="0">
              <a:buNone/>
              <a:defRPr sz="2000">
                <a:solidFill>
                  <a:schemeClr val="tx1"/>
                </a:solidFill>
                <a:latin typeface="Museo Sans 500" panose="02000000000000000000" pitchFamily="50" charset="0"/>
              </a:defRPr>
            </a:lvl1pPr>
            <a:lvl2pPr marL="457200" indent="0">
              <a:buNone/>
              <a:defRPr>
                <a:solidFill>
                  <a:schemeClr val="tx1"/>
                </a:solidFill>
                <a:latin typeface="+mn-lt"/>
              </a:defRPr>
            </a:lvl2pPr>
            <a:lvl3pPr marL="914400" indent="0">
              <a:buNone/>
              <a:defRPr>
                <a:solidFill>
                  <a:schemeClr val="tx1"/>
                </a:solidFill>
                <a:latin typeface="+mn-lt"/>
              </a:defRPr>
            </a:lvl3pPr>
            <a:lvl4pPr marL="1371600" indent="0">
              <a:buNone/>
              <a:defRPr>
                <a:solidFill>
                  <a:schemeClr val="tx1"/>
                </a:solidFill>
                <a:latin typeface="+mn-lt"/>
              </a:defRPr>
            </a:lvl4pPr>
            <a:lvl5pPr marL="1828800" indent="0">
              <a:buNone/>
              <a:defRPr>
                <a:solidFill>
                  <a:schemeClr val="tx1"/>
                </a:solidFill>
                <a:latin typeface="+mn-lt"/>
              </a:defRPr>
            </a:lvl5pPr>
          </a:lstStyle>
          <a:p>
            <a:pPr lvl="0"/>
            <a:r>
              <a:rPr lang="en-US"/>
              <a:t>Body copy.</a:t>
            </a:r>
          </a:p>
        </p:txBody>
      </p:sp>
      <p:sp>
        <p:nvSpPr>
          <p:cNvPr id="11" name="Text Placeholder 27"/>
          <p:cNvSpPr>
            <a:spLocks noGrp="1"/>
          </p:cNvSpPr>
          <p:nvPr>
            <p:ph type="body" sz="quarter" idx="17" hasCustomPrompt="1"/>
          </p:nvPr>
        </p:nvSpPr>
        <p:spPr>
          <a:xfrm>
            <a:off x="6438702" y="605694"/>
            <a:ext cx="5386917" cy="415070"/>
          </a:xfrm>
        </p:spPr>
        <p:txBody>
          <a:bodyPr/>
          <a:lstStyle>
            <a:lvl1pPr marL="0" indent="0">
              <a:buFontTx/>
              <a:buNone/>
              <a:defRPr baseline="0">
                <a:solidFill>
                  <a:schemeClr val="accent1"/>
                </a:solidFill>
                <a:latin typeface="Museo 500"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2" name="Text Placeholder 29"/>
          <p:cNvSpPr>
            <a:spLocks noGrp="1"/>
          </p:cNvSpPr>
          <p:nvPr>
            <p:ph type="body" sz="quarter" idx="18" hasCustomPrompt="1"/>
          </p:nvPr>
        </p:nvSpPr>
        <p:spPr>
          <a:xfrm>
            <a:off x="6438936" y="1402618"/>
            <a:ext cx="5386683" cy="4652962"/>
          </a:xfrm>
        </p:spPr>
        <p:txBody>
          <a:bodyPr>
            <a:noAutofit/>
          </a:bodyPr>
          <a:lstStyle>
            <a:lvl1pPr marL="0" indent="0">
              <a:buNone/>
              <a:defRPr sz="2000">
                <a:solidFill>
                  <a:schemeClr val="tx1"/>
                </a:solidFill>
                <a:latin typeface="Museo Sans 500" panose="02000000000000000000" pitchFamily="50" charset="0"/>
              </a:defRPr>
            </a:lvl1pPr>
            <a:lvl2pPr marL="457200" indent="0">
              <a:buNone/>
              <a:defRPr>
                <a:solidFill>
                  <a:schemeClr val="tx1"/>
                </a:solidFill>
                <a:latin typeface="+mn-lt"/>
              </a:defRPr>
            </a:lvl2pPr>
            <a:lvl3pPr marL="914400" indent="0">
              <a:buNone/>
              <a:defRPr>
                <a:solidFill>
                  <a:schemeClr val="tx1"/>
                </a:solidFill>
                <a:latin typeface="+mn-lt"/>
              </a:defRPr>
            </a:lvl3pPr>
            <a:lvl4pPr marL="1371600" indent="0">
              <a:buNone/>
              <a:defRPr>
                <a:solidFill>
                  <a:schemeClr val="tx1"/>
                </a:solidFill>
                <a:latin typeface="+mn-lt"/>
              </a:defRPr>
            </a:lvl4pPr>
            <a:lvl5pPr marL="1828800" indent="0">
              <a:buNone/>
              <a:defRPr>
                <a:solidFill>
                  <a:schemeClr val="tx1"/>
                </a:solidFill>
                <a:latin typeface="+mn-lt"/>
              </a:defRPr>
            </a:lvl5pPr>
          </a:lstStyle>
          <a:p>
            <a:pPr lvl="0"/>
            <a:r>
              <a:rPr lang="en-US"/>
              <a:t>Body copy.</a:t>
            </a:r>
          </a:p>
        </p:txBody>
      </p:sp>
    </p:spTree>
    <p:extLst>
      <p:ext uri="{BB962C8B-B14F-4D97-AF65-F5344CB8AC3E}">
        <p14:creationId xmlns:p14="http://schemas.microsoft.com/office/powerpoint/2010/main" val="2984388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500" panose="02000000000000000000" pitchFamily="50" charset="0"/>
              </a:defRPr>
            </a:lvl1pPr>
          </a:lstStyle>
          <a:p>
            <a:pPr lvl="0"/>
            <a:r>
              <a:rPr lang="en-US"/>
              <a:t>Presentation title</a:t>
            </a:r>
          </a:p>
        </p:txBody>
      </p:sp>
      <p:sp>
        <p:nvSpPr>
          <p:cNvPr id="8"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
        <p:nvSpPr>
          <p:cNvPr id="9" name="Text Placeholder 12"/>
          <p:cNvSpPr>
            <a:spLocks noGrp="1"/>
          </p:cNvSpPr>
          <p:nvPr>
            <p:ph type="body" sz="quarter" idx="17" hasCustomPrompt="1"/>
          </p:nvPr>
        </p:nvSpPr>
        <p:spPr>
          <a:xfrm>
            <a:off x="452967" y="2262554"/>
            <a:ext cx="11372851" cy="1582615"/>
          </a:xfrm>
        </p:spPr>
        <p:txBody>
          <a:bodyPr>
            <a:noAutofit/>
          </a:bodyPr>
          <a:lstStyle>
            <a:lvl1pPr marL="0" indent="0" algn="ctr">
              <a:buNone/>
              <a:defRPr sz="3000">
                <a:solidFill>
                  <a:schemeClr val="tx1"/>
                </a:solidFill>
              </a:defRPr>
            </a:lvl1pPr>
            <a:lvl2pPr marL="457200" indent="0">
              <a:buNone/>
              <a:defRPr sz="5000"/>
            </a:lvl2pPr>
            <a:lvl3pPr marL="914400" indent="0">
              <a:buNone/>
              <a:defRPr sz="5000"/>
            </a:lvl3pPr>
            <a:lvl4pPr marL="1371600" indent="0">
              <a:buNone/>
              <a:defRPr sz="5000"/>
            </a:lvl4pPr>
            <a:lvl5pPr marL="1828800" indent="0">
              <a:buNone/>
              <a:defRPr sz="5000"/>
            </a:lvl5pPr>
          </a:lstStyle>
          <a:p>
            <a:pPr lvl="0"/>
            <a:r>
              <a:rPr lang="en-US"/>
              <a:t>“Quote.”</a:t>
            </a:r>
          </a:p>
        </p:txBody>
      </p:sp>
    </p:spTree>
    <p:extLst>
      <p:ext uri="{BB962C8B-B14F-4D97-AF65-F5344CB8AC3E}">
        <p14:creationId xmlns:p14="http://schemas.microsoft.com/office/powerpoint/2010/main" val="24388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Sideba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4" y="0"/>
            <a:ext cx="12189630" cy="6857999"/>
          </a:xfrm>
          <a:prstGeom prst="rect">
            <a:avLst/>
          </a:prstGeom>
        </p:spPr>
      </p:pic>
      <p:sp>
        <p:nvSpPr>
          <p:cNvPr id="9" name="Title 1">
            <a:extLst>
              <a:ext uri="{FF2B5EF4-FFF2-40B4-BE49-F238E27FC236}">
                <a16:creationId xmlns:a16="http://schemas.microsoft.com/office/drawing/2014/main" id="{654BCF5E-0673-4ED2-88B1-52C106DD4D48}"/>
              </a:ext>
            </a:extLst>
          </p:cNvPr>
          <p:cNvSpPr>
            <a:spLocks noGrp="1"/>
          </p:cNvSpPr>
          <p:nvPr>
            <p:ph type="title"/>
          </p:nvPr>
        </p:nvSpPr>
        <p:spPr>
          <a:xfrm>
            <a:off x="167529" y="232243"/>
            <a:ext cx="3019618" cy="380848"/>
          </a:xfrm>
        </p:spPr>
        <p:txBody>
          <a:bodyPr anchor="t">
            <a:normAutofit/>
          </a:bodyPr>
          <a:lstStyle>
            <a:lvl1pPr>
              <a:defRPr sz="1300" b="1">
                <a:solidFill>
                  <a:schemeClr val="bg1"/>
                </a:solidFill>
                <a:latin typeface="+mn-lt"/>
              </a:defRPr>
            </a:lvl1pPr>
          </a:lstStyle>
          <a:p>
            <a:endParaRPr lang="en-GB" dirty="0"/>
          </a:p>
        </p:txBody>
      </p:sp>
      <p:sp>
        <p:nvSpPr>
          <p:cNvPr id="10" name="Content Placeholder 2">
            <a:extLst>
              <a:ext uri="{FF2B5EF4-FFF2-40B4-BE49-F238E27FC236}">
                <a16:creationId xmlns:a16="http://schemas.microsoft.com/office/drawing/2014/main" id="{C02BC656-94F7-4683-9E75-5CACEAC6F8F6}"/>
              </a:ext>
            </a:extLst>
          </p:cNvPr>
          <p:cNvSpPr>
            <a:spLocks noGrp="1"/>
          </p:cNvSpPr>
          <p:nvPr>
            <p:ph idx="1"/>
          </p:nvPr>
        </p:nvSpPr>
        <p:spPr>
          <a:xfrm>
            <a:off x="167529" y="613090"/>
            <a:ext cx="3019618" cy="866576"/>
          </a:xfrm>
        </p:spPr>
        <p:txBody>
          <a:bodyPr>
            <a:normAutofit/>
          </a:bodyPr>
          <a:lstStyle>
            <a:lvl1pPr marL="0" indent="0">
              <a:buNone/>
              <a:defRPr sz="2000">
                <a:solidFill>
                  <a:schemeClr val="bg1"/>
                </a:solidFill>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Content Placeholder 13">
            <a:extLst>
              <a:ext uri="{FF2B5EF4-FFF2-40B4-BE49-F238E27FC236}">
                <a16:creationId xmlns:a16="http://schemas.microsoft.com/office/drawing/2014/main" id="{3F7C55B8-66B5-4825-8CC8-62CFE7737B31}"/>
              </a:ext>
            </a:extLst>
          </p:cNvPr>
          <p:cNvSpPr>
            <a:spLocks noGrp="1"/>
          </p:cNvSpPr>
          <p:nvPr>
            <p:ph sz="quarter" idx="10"/>
          </p:nvPr>
        </p:nvSpPr>
        <p:spPr>
          <a:xfrm>
            <a:off x="3798916" y="1479666"/>
            <a:ext cx="7750232" cy="4867102"/>
          </a:xfrm>
        </p:spPr>
        <p:txBody>
          <a:bodyPr anchor="ctr"/>
          <a:lstStyle>
            <a:lvl1pPr marL="0" indent="0" algn="ctr">
              <a:buNone/>
              <a:defRPr/>
            </a:lvl1pPr>
          </a:lstStyle>
          <a:p>
            <a:pPr lvl="0"/>
            <a:endParaRPr lang="en-GB" dirty="0"/>
          </a:p>
        </p:txBody>
      </p:sp>
      <p:sp>
        <p:nvSpPr>
          <p:cNvPr id="13" name="Text Placeholder 19">
            <a:extLst>
              <a:ext uri="{FF2B5EF4-FFF2-40B4-BE49-F238E27FC236}">
                <a16:creationId xmlns:a16="http://schemas.microsoft.com/office/drawing/2014/main" id="{EA1A258A-900A-45ED-9A24-747E4DAAF378}"/>
              </a:ext>
            </a:extLst>
          </p:cNvPr>
          <p:cNvSpPr>
            <a:spLocks noGrp="1"/>
          </p:cNvSpPr>
          <p:nvPr>
            <p:ph type="body" sz="quarter" idx="12"/>
          </p:nvPr>
        </p:nvSpPr>
        <p:spPr>
          <a:xfrm>
            <a:off x="3798916" y="6420111"/>
            <a:ext cx="6600306"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9">
            <a:extLst>
              <a:ext uri="{FF2B5EF4-FFF2-40B4-BE49-F238E27FC236}">
                <a16:creationId xmlns:a16="http://schemas.microsoft.com/office/drawing/2014/main" id="{F73090D7-179A-4293-8918-92D305B7830E}"/>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solidFill>
                  <a:schemeClr val="bg1"/>
                </a:solidFill>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Text Placeholder 17">
            <a:extLst>
              <a:ext uri="{FF2B5EF4-FFF2-40B4-BE49-F238E27FC236}">
                <a16:creationId xmlns:a16="http://schemas.microsoft.com/office/drawing/2014/main" id="{E6AF5D6F-F848-4679-9697-E57CA221B12D}"/>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A305807B-9652-4050-8222-6B0FB7CD0001}"/>
              </a:ext>
            </a:extLst>
          </p:cNvPr>
          <p:cNvSpPr>
            <a:spLocks noGrp="1"/>
          </p:cNvSpPr>
          <p:nvPr>
            <p:ph type="sldNum" sz="quarter" idx="14"/>
          </p:nvPr>
        </p:nvSpPr>
        <p:spPr>
          <a:xfrm>
            <a:off x="2518755" y="6381798"/>
            <a:ext cx="668391" cy="365125"/>
          </a:xfrm>
        </p:spPr>
        <p:txBody>
          <a:bodyPr/>
          <a:lstStyle>
            <a:lvl1pPr>
              <a:defRPr>
                <a:solidFill>
                  <a:schemeClr val="bg1"/>
                </a:solidFill>
              </a:defRPr>
            </a:lvl1pPr>
          </a:lstStyle>
          <a:p>
            <a:fld id="{76806215-92C3-4B43-A2B5-5772D486D7EF}" type="slidenum">
              <a:rPr lang="en-GB" smtClean="0"/>
              <a:pPr/>
              <a:t>‹#›</a:t>
            </a:fld>
            <a:endParaRPr lang="en-GB" dirty="0"/>
          </a:p>
        </p:txBody>
      </p:sp>
    </p:spTree>
    <p:extLst>
      <p:ext uri="{BB962C8B-B14F-4D97-AF65-F5344CB8AC3E}">
        <p14:creationId xmlns:p14="http://schemas.microsoft.com/office/powerpoint/2010/main" val="3794399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with quote">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0" y="0"/>
            <a:ext cx="12192000" cy="6858000"/>
          </a:xfrm>
        </p:spPr>
        <p:txBody>
          <a:bodyPr/>
          <a:lstStyle/>
          <a:p>
            <a:r>
              <a:rPr lang="en-GB"/>
              <a:t>v</a:t>
            </a:r>
          </a:p>
        </p:txBody>
      </p:sp>
      <p:sp>
        <p:nvSpPr>
          <p:cNvPr id="3" name="Text Placeholder 12"/>
          <p:cNvSpPr>
            <a:spLocks noGrp="1"/>
          </p:cNvSpPr>
          <p:nvPr>
            <p:ph type="body" sz="quarter" idx="17" hasCustomPrompt="1"/>
          </p:nvPr>
        </p:nvSpPr>
        <p:spPr>
          <a:xfrm>
            <a:off x="7635834" y="2262554"/>
            <a:ext cx="4257304" cy="2256007"/>
          </a:xfrm>
        </p:spPr>
        <p:txBody>
          <a:bodyPr>
            <a:noAutofit/>
          </a:bodyPr>
          <a:lstStyle>
            <a:lvl1pPr marL="0" indent="0" algn="l">
              <a:buNone/>
              <a:defRPr sz="3000">
                <a:solidFill>
                  <a:schemeClr val="tx1"/>
                </a:solidFill>
              </a:defRPr>
            </a:lvl1pPr>
            <a:lvl2pPr marL="457200" indent="0">
              <a:buNone/>
              <a:defRPr sz="5000"/>
            </a:lvl2pPr>
            <a:lvl3pPr marL="914400" indent="0">
              <a:buNone/>
              <a:defRPr sz="5000"/>
            </a:lvl3pPr>
            <a:lvl4pPr marL="1371600" indent="0">
              <a:buNone/>
              <a:defRPr sz="5000"/>
            </a:lvl4pPr>
            <a:lvl5pPr marL="1828800" indent="0">
              <a:buNone/>
              <a:defRPr sz="5000"/>
            </a:lvl5pPr>
          </a:lstStyle>
          <a:p>
            <a:pPr lvl="0"/>
            <a:r>
              <a:rPr lang="en-US"/>
              <a:t>“Quote.”</a:t>
            </a:r>
          </a:p>
        </p:txBody>
      </p:sp>
    </p:spTree>
    <p:extLst>
      <p:ext uri="{BB962C8B-B14F-4D97-AF65-F5344CB8AC3E}">
        <p14:creationId xmlns:p14="http://schemas.microsoft.com/office/powerpoint/2010/main" val="1585006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2049634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Sans 500" panose="02000000000000000000" pitchFamily="50" charset="0"/>
              </a:defRPr>
            </a:lvl1pPr>
          </a:lstStyle>
          <a:p>
            <a:pPr lvl="0"/>
            <a:r>
              <a:rPr lang="en-US"/>
              <a:t>Presentation title</a:t>
            </a:r>
          </a:p>
        </p:txBody>
      </p:sp>
      <p:sp>
        <p:nvSpPr>
          <p:cNvPr id="7"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Tree>
    <p:extLst>
      <p:ext uri="{BB962C8B-B14F-4D97-AF65-F5344CB8AC3E}">
        <p14:creationId xmlns:p14="http://schemas.microsoft.com/office/powerpoint/2010/main" val="50557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6" name="Text Placeholder 27"/>
          <p:cNvSpPr>
            <a:spLocks noGrp="1"/>
          </p:cNvSpPr>
          <p:nvPr>
            <p:ph type="body" sz="quarter" idx="13" hasCustomPrompt="1"/>
          </p:nvPr>
        </p:nvSpPr>
        <p:spPr>
          <a:xfrm>
            <a:off x="452967" y="604838"/>
            <a:ext cx="5386917" cy="554037"/>
          </a:xfrm>
        </p:spPr>
        <p:txBody>
          <a:bodyPr/>
          <a:lstStyle>
            <a:lvl1pPr marL="0" indent="0">
              <a:buFontTx/>
              <a:buNone/>
              <a:defRPr>
                <a:solidFill>
                  <a:schemeClr val="accent1"/>
                </a:solidFill>
                <a:latin typeface="Museo Sans 500"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 if needed</a:t>
            </a:r>
          </a:p>
        </p:txBody>
      </p:sp>
      <p:sp>
        <p:nvSpPr>
          <p:cNvPr id="7"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500" panose="02000000000000000000" pitchFamily="50" charset="0"/>
              </a:defRPr>
            </a:lvl1pPr>
          </a:lstStyle>
          <a:p>
            <a:pPr lvl="0"/>
            <a:r>
              <a:rPr lang="en-US"/>
              <a:t>Presentation title</a:t>
            </a:r>
          </a:p>
        </p:txBody>
      </p:sp>
      <p:sp>
        <p:nvSpPr>
          <p:cNvPr id="8"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
        <p:nvSpPr>
          <p:cNvPr id="9" name="Chart Placeholder 9"/>
          <p:cNvSpPr>
            <a:spLocks noGrp="1"/>
          </p:cNvSpPr>
          <p:nvPr>
            <p:ph type="chart" sz="quarter" idx="17"/>
          </p:nvPr>
        </p:nvSpPr>
        <p:spPr>
          <a:xfrm>
            <a:off x="452967" y="1319213"/>
            <a:ext cx="11372851" cy="4741862"/>
          </a:xfrm>
        </p:spPr>
        <p:txBody>
          <a:bodyPr/>
          <a:lstStyle/>
          <a:p>
            <a:endParaRPr lang="en-GB"/>
          </a:p>
        </p:txBody>
      </p:sp>
    </p:spTree>
    <p:extLst>
      <p:ext uri="{BB962C8B-B14F-4D97-AF65-F5344CB8AC3E}">
        <p14:creationId xmlns:p14="http://schemas.microsoft.com/office/powerpoint/2010/main" val="4135621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2000" cy="6858000"/>
          </a:xfrm>
          <a:prstGeom prst="rect">
            <a:avLst/>
          </a:prstGeom>
        </p:spPr>
      </p:pic>
      <p:sp>
        <p:nvSpPr>
          <p:cNvPr id="7" name="TextBox 6"/>
          <p:cNvSpPr txBox="1"/>
          <p:nvPr userDrawn="1"/>
        </p:nvSpPr>
        <p:spPr>
          <a:xfrm>
            <a:off x="453201" y="2844225"/>
            <a:ext cx="11316769" cy="1169551"/>
          </a:xfrm>
          <a:prstGeom prst="rect">
            <a:avLst/>
          </a:prstGeom>
          <a:noFill/>
        </p:spPr>
        <p:txBody>
          <a:bodyPr wrap="square" rtlCol="0">
            <a:spAutoFit/>
          </a:bodyPr>
          <a:lstStyle/>
          <a:p>
            <a:pPr algn="ctr"/>
            <a:r>
              <a:rPr lang="en-GB" sz="7000" spc="0">
                <a:solidFill>
                  <a:schemeClr val="bg1"/>
                </a:solidFill>
                <a:latin typeface="Museo 500" panose="02000000000000000000" pitchFamily="50" charset="0"/>
              </a:rPr>
              <a:t>Thank you</a:t>
            </a:r>
          </a:p>
        </p:txBody>
      </p:sp>
      <p:sp>
        <p:nvSpPr>
          <p:cNvPr id="8" name="TextBox 7"/>
          <p:cNvSpPr txBox="1"/>
          <p:nvPr userDrawn="1"/>
        </p:nvSpPr>
        <p:spPr>
          <a:xfrm>
            <a:off x="5302207" y="6151566"/>
            <a:ext cx="1190694" cy="307777"/>
          </a:xfrm>
          <a:prstGeom prst="rect">
            <a:avLst/>
          </a:prstGeom>
          <a:noFill/>
        </p:spPr>
        <p:txBody>
          <a:bodyPr wrap="square" rtlCol="0">
            <a:spAutoFit/>
          </a:bodyPr>
          <a:lstStyle/>
          <a:p>
            <a:pPr algn="ctr"/>
            <a:r>
              <a:rPr lang="en-GB" sz="1400"/>
              <a:t>crisis.org.uk</a:t>
            </a:r>
          </a:p>
        </p:txBody>
      </p:sp>
      <p:pic>
        <p:nvPicPr>
          <p:cNvPr id="9" name="Picture 8"/>
          <p:cNvPicPr>
            <a:picLocks noChangeAspect="1"/>
          </p:cNvPicPr>
          <p:nvPr userDrawn="1"/>
        </p:nvPicPr>
        <p:blipFill rotWithShape="1">
          <a:blip r:embed="rId3"/>
          <a:srcRect r="50290"/>
          <a:stretch/>
        </p:blipFill>
        <p:spPr>
          <a:xfrm>
            <a:off x="5405054" y="5160612"/>
            <a:ext cx="1022376" cy="985581"/>
          </a:xfrm>
          <a:prstGeom prst="rect">
            <a:avLst/>
          </a:prstGeom>
        </p:spPr>
      </p:pic>
    </p:spTree>
    <p:extLst>
      <p:ext uri="{BB962C8B-B14F-4D97-AF65-F5344CB8AC3E}">
        <p14:creationId xmlns:p14="http://schemas.microsoft.com/office/powerpoint/2010/main" val="126702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89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5" y="0"/>
            <a:ext cx="12189628" cy="6857998"/>
          </a:xfrm>
          <a:prstGeom prst="rect">
            <a:avLst/>
          </a:prstGeom>
        </p:spPr>
      </p:pic>
      <p:sp>
        <p:nvSpPr>
          <p:cNvPr id="12" name="Text Placeholder 11">
            <a:extLst>
              <a:ext uri="{FF2B5EF4-FFF2-40B4-BE49-F238E27FC236}">
                <a16:creationId xmlns:a16="http://schemas.microsoft.com/office/drawing/2014/main" id="{2796DD6E-B034-477D-BE80-1429697249BB}"/>
              </a:ext>
            </a:extLst>
          </p:cNvPr>
          <p:cNvSpPr>
            <a:spLocks noGrp="1"/>
          </p:cNvSpPr>
          <p:nvPr>
            <p:ph type="body" sz="quarter" idx="13"/>
          </p:nvPr>
        </p:nvSpPr>
        <p:spPr>
          <a:xfrm>
            <a:off x="6153101" y="3155809"/>
            <a:ext cx="5017606" cy="2113862"/>
          </a:xfrm>
        </p:spPr>
        <p:txBody>
          <a:bodyPr anchor="t">
            <a:normAutofit/>
          </a:bodyPr>
          <a:lstStyle>
            <a:lvl1pPr marL="0" indent="0" algn="l" defTabSz="914400" rtl="0" eaLnBrk="1" latinLnBrk="0" hangingPunct="1">
              <a:lnSpc>
                <a:spcPct val="120000"/>
              </a:lnSpc>
              <a:spcBef>
                <a:spcPct val="0"/>
              </a:spcBef>
              <a:buNone/>
              <a:defRPr lang="en-US" sz="1800" kern="1200" dirty="0" smtClean="0">
                <a:solidFill>
                  <a:schemeClr val="tx1"/>
                </a:solidFill>
                <a:latin typeface="+mn-lt"/>
                <a:ea typeface="+mj-ea"/>
                <a:cs typeface="+mj-cs"/>
              </a:defRPr>
            </a:lvl1pPr>
            <a:lvl2pPr marL="0" indent="0" algn="ctr" defTabSz="914400" rtl="0" eaLnBrk="1" latinLnBrk="0" hangingPunct="1">
              <a:lnSpc>
                <a:spcPct val="90000"/>
              </a:lnSpc>
              <a:spcBef>
                <a:spcPct val="0"/>
              </a:spcBef>
              <a:buNone/>
              <a:defRPr lang="en-US" sz="2800" kern="1200" dirty="0" smtClean="0">
                <a:solidFill>
                  <a:schemeClr val="bg2"/>
                </a:solidFill>
                <a:latin typeface="+mj-lt"/>
                <a:ea typeface="+mj-ea"/>
                <a:cs typeface="+mj-cs"/>
              </a:defRPr>
            </a:lvl2pPr>
            <a:lvl3pPr marL="0" indent="0" algn="ctr" defTabSz="914400" rtl="0" eaLnBrk="1" latinLnBrk="0" hangingPunct="1">
              <a:lnSpc>
                <a:spcPct val="90000"/>
              </a:lnSpc>
              <a:spcBef>
                <a:spcPct val="0"/>
              </a:spcBef>
              <a:buNone/>
              <a:defRPr lang="en-US" sz="2800" kern="1200" dirty="0" smtClean="0">
                <a:solidFill>
                  <a:schemeClr val="bg2"/>
                </a:solidFill>
                <a:latin typeface="+mj-lt"/>
                <a:ea typeface="+mj-ea"/>
                <a:cs typeface="+mj-cs"/>
              </a:defRPr>
            </a:lvl3pPr>
            <a:lvl4pPr marL="0" indent="0" algn="ctr" defTabSz="914400" rtl="0" eaLnBrk="1" latinLnBrk="0" hangingPunct="1">
              <a:lnSpc>
                <a:spcPct val="90000"/>
              </a:lnSpc>
              <a:spcBef>
                <a:spcPct val="0"/>
              </a:spcBef>
              <a:buNone/>
              <a:defRPr lang="en-US" sz="2800" kern="1200" dirty="0" smtClean="0">
                <a:solidFill>
                  <a:schemeClr val="bg2"/>
                </a:solidFill>
                <a:latin typeface="+mj-lt"/>
                <a:ea typeface="+mj-ea"/>
                <a:cs typeface="+mj-cs"/>
              </a:defRPr>
            </a:lvl4pPr>
            <a:lvl5pPr marL="0" indent="0" algn="ctr" defTabSz="914400" rtl="0" eaLnBrk="1" latinLnBrk="0" hangingPunct="1">
              <a:lnSpc>
                <a:spcPct val="90000"/>
              </a:lnSpc>
              <a:spcBef>
                <a:spcPct val="0"/>
              </a:spcBef>
              <a:buNone/>
              <a:defRPr lang="en-GB" sz="2800" kern="1200" dirty="0">
                <a:solidFill>
                  <a:schemeClr val="bg2"/>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4193299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_Sideba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5" y="0"/>
            <a:ext cx="12189628" cy="6857998"/>
          </a:xfrm>
          <a:prstGeom prst="rect">
            <a:avLst/>
          </a:prstGeom>
        </p:spPr>
      </p:pic>
      <p:sp>
        <p:nvSpPr>
          <p:cNvPr id="9" name="Title 1">
            <a:extLst>
              <a:ext uri="{FF2B5EF4-FFF2-40B4-BE49-F238E27FC236}">
                <a16:creationId xmlns:a16="http://schemas.microsoft.com/office/drawing/2014/main" id="{AB5504C2-5AA4-4765-841B-3029C2FF80BD}"/>
              </a:ext>
            </a:extLst>
          </p:cNvPr>
          <p:cNvSpPr>
            <a:spLocks noGrp="1"/>
          </p:cNvSpPr>
          <p:nvPr>
            <p:ph type="title"/>
          </p:nvPr>
        </p:nvSpPr>
        <p:spPr>
          <a:xfrm>
            <a:off x="167529" y="232243"/>
            <a:ext cx="3019618" cy="380848"/>
          </a:xfrm>
        </p:spPr>
        <p:txBody>
          <a:bodyPr anchor="t">
            <a:normAutofit/>
          </a:bodyPr>
          <a:lstStyle>
            <a:lvl1pPr>
              <a:defRPr sz="1300" b="1">
                <a:solidFill>
                  <a:schemeClr val="bg1"/>
                </a:solidFill>
                <a:latin typeface="+mn-lt"/>
              </a:defRPr>
            </a:lvl1pPr>
          </a:lstStyle>
          <a:p>
            <a:endParaRPr lang="en-GB" dirty="0"/>
          </a:p>
        </p:txBody>
      </p:sp>
      <p:sp>
        <p:nvSpPr>
          <p:cNvPr id="10" name="Content Placeholder 2">
            <a:extLst>
              <a:ext uri="{FF2B5EF4-FFF2-40B4-BE49-F238E27FC236}">
                <a16:creationId xmlns:a16="http://schemas.microsoft.com/office/drawing/2014/main" id="{2451AC06-54EB-47DD-9B62-313E577A5834}"/>
              </a:ext>
            </a:extLst>
          </p:cNvPr>
          <p:cNvSpPr>
            <a:spLocks noGrp="1"/>
          </p:cNvSpPr>
          <p:nvPr>
            <p:ph idx="1"/>
          </p:nvPr>
        </p:nvSpPr>
        <p:spPr>
          <a:xfrm>
            <a:off x="167529" y="613090"/>
            <a:ext cx="3019618" cy="866576"/>
          </a:xfrm>
        </p:spPr>
        <p:txBody>
          <a:bodyPr>
            <a:normAutofit/>
          </a:bodyPr>
          <a:lstStyle>
            <a:lvl1pPr marL="0" indent="0">
              <a:buNone/>
              <a:defRPr sz="2000">
                <a:solidFill>
                  <a:schemeClr val="bg1"/>
                </a:solidFill>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3" name="Text Placeholder 19">
            <a:extLst>
              <a:ext uri="{FF2B5EF4-FFF2-40B4-BE49-F238E27FC236}">
                <a16:creationId xmlns:a16="http://schemas.microsoft.com/office/drawing/2014/main" id="{5AF77A05-84AA-4F6D-B4A8-A58B193B1B8A}"/>
              </a:ext>
            </a:extLst>
          </p:cNvPr>
          <p:cNvSpPr>
            <a:spLocks noGrp="1"/>
          </p:cNvSpPr>
          <p:nvPr>
            <p:ph type="body" sz="quarter" idx="12"/>
          </p:nvPr>
        </p:nvSpPr>
        <p:spPr>
          <a:xfrm>
            <a:off x="3798916" y="6420111"/>
            <a:ext cx="6600306"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9">
            <a:extLst>
              <a:ext uri="{FF2B5EF4-FFF2-40B4-BE49-F238E27FC236}">
                <a16:creationId xmlns:a16="http://schemas.microsoft.com/office/drawing/2014/main" id="{44A1DB2B-2590-4CF5-88AF-12FD63DEBB78}"/>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solidFill>
                  <a:schemeClr val="bg1"/>
                </a:solidFill>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Content Placeholder 13">
            <a:extLst>
              <a:ext uri="{FF2B5EF4-FFF2-40B4-BE49-F238E27FC236}">
                <a16:creationId xmlns:a16="http://schemas.microsoft.com/office/drawing/2014/main" id="{4DA349A1-9408-425F-98FF-4E53D1D934CF}"/>
              </a:ext>
            </a:extLst>
          </p:cNvPr>
          <p:cNvSpPr>
            <a:spLocks noGrp="1"/>
          </p:cNvSpPr>
          <p:nvPr>
            <p:ph sz="quarter" idx="10"/>
          </p:nvPr>
        </p:nvSpPr>
        <p:spPr>
          <a:xfrm>
            <a:off x="3798916" y="1479666"/>
            <a:ext cx="7750232" cy="4867102"/>
          </a:xfrm>
        </p:spPr>
        <p:txBody>
          <a:bodyPr anchor="ctr"/>
          <a:lstStyle>
            <a:lvl1pPr marL="0" indent="0" algn="ctr">
              <a:buNone/>
              <a:defRPr/>
            </a:lvl1pPr>
          </a:lstStyle>
          <a:p>
            <a:pPr lvl="0"/>
            <a:endParaRPr lang="en-GB" dirty="0"/>
          </a:p>
        </p:txBody>
      </p:sp>
      <p:sp>
        <p:nvSpPr>
          <p:cNvPr id="11" name="Text Placeholder 17">
            <a:extLst>
              <a:ext uri="{FF2B5EF4-FFF2-40B4-BE49-F238E27FC236}">
                <a16:creationId xmlns:a16="http://schemas.microsoft.com/office/drawing/2014/main" id="{BCAD7384-6FF9-4D80-99AD-586B7FC2A1E0}"/>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EFBF0CBE-2B66-427D-B67E-A122CDDD9D3D}"/>
              </a:ext>
            </a:extLst>
          </p:cNvPr>
          <p:cNvSpPr>
            <a:spLocks noGrp="1"/>
          </p:cNvSpPr>
          <p:nvPr>
            <p:ph type="sldNum" sz="quarter" idx="14"/>
          </p:nvPr>
        </p:nvSpPr>
        <p:spPr>
          <a:xfrm>
            <a:off x="2651759" y="6377409"/>
            <a:ext cx="535387" cy="365125"/>
          </a:xfrm>
        </p:spPr>
        <p:txBody>
          <a:bodyPr/>
          <a:lstStyle>
            <a:lvl1pPr>
              <a:defRPr>
                <a:solidFill>
                  <a:schemeClr val="bg1"/>
                </a:solidFill>
              </a:defRPr>
            </a:lvl1pPr>
          </a:lstStyle>
          <a:p>
            <a:fld id="{76806215-92C3-4B43-A2B5-5772D486D7EF}" type="slidenum">
              <a:rPr lang="en-GB" smtClean="0"/>
              <a:pPr/>
              <a:t>‹#›</a:t>
            </a:fld>
            <a:endParaRPr lang="en-GB" dirty="0"/>
          </a:p>
        </p:txBody>
      </p:sp>
    </p:spTree>
    <p:extLst>
      <p:ext uri="{BB962C8B-B14F-4D97-AF65-F5344CB8AC3E}">
        <p14:creationId xmlns:p14="http://schemas.microsoft.com/office/powerpoint/2010/main" val="4126080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No Sideba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4" y="0"/>
            <a:ext cx="12189630" cy="6857999"/>
          </a:xfrm>
          <a:prstGeom prst="rect">
            <a:avLst/>
          </a:prstGeom>
        </p:spPr>
      </p:pic>
      <p:sp>
        <p:nvSpPr>
          <p:cNvPr id="9" name="Title 1">
            <a:extLst>
              <a:ext uri="{FF2B5EF4-FFF2-40B4-BE49-F238E27FC236}">
                <a16:creationId xmlns:a16="http://schemas.microsoft.com/office/drawing/2014/main" id="{CB77C07C-DDFE-43B6-BFF5-A211BF518DDB}"/>
              </a:ext>
            </a:extLst>
          </p:cNvPr>
          <p:cNvSpPr>
            <a:spLocks noGrp="1"/>
          </p:cNvSpPr>
          <p:nvPr>
            <p:ph type="title"/>
          </p:nvPr>
        </p:nvSpPr>
        <p:spPr>
          <a:xfrm>
            <a:off x="167529" y="232243"/>
            <a:ext cx="3019618" cy="380848"/>
          </a:xfrm>
        </p:spPr>
        <p:txBody>
          <a:bodyPr anchor="t">
            <a:normAutofit/>
          </a:bodyPr>
          <a:lstStyle>
            <a:lvl1pPr>
              <a:defRPr sz="1300" b="1">
                <a:latin typeface="+mn-lt"/>
              </a:defRPr>
            </a:lvl1pPr>
          </a:lstStyle>
          <a:p>
            <a:endParaRPr lang="en-GB" dirty="0"/>
          </a:p>
        </p:txBody>
      </p:sp>
      <p:sp>
        <p:nvSpPr>
          <p:cNvPr id="10" name="Content Placeholder 2">
            <a:extLst>
              <a:ext uri="{FF2B5EF4-FFF2-40B4-BE49-F238E27FC236}">
                <a16:creationId xmlns:a16="http://schemas.microsoft.com/office/drawing/2014/main" id="{415F01A9-7582-492E-B90F-B552DFDCF065}"/>
              </a:ext>
            </a:extLst>
          </p:cNvPr>
          <p:cNvSpPr>
            <a:spLocks noGrp="1"/>
          </p:cNvSpPr>
          <p:nvPr>
            <p:ph idx="1"/>
          </p:nvPr>
        </p:nvSpPr>
        <p:spPr>
          <a:xfrm>
            <a:off x="167529" y="613090"/>
            <a:ext cx="3019618" cy="866576"/>
          </a:xfrm>
        </p:spPr>
        <p:txBody>
          <a:bodyPr>
            <a:normAutofit/>
          </a:bodyPr>
          <a:lstStyle>
            <a:lvl1pPr marL="0" indent="0">
              <a:buNone/>
              <a:defRPr sz="2000">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Content Placeholder 13">
            <a:extLst>
              <a:ext uri="{FF2B5EF4-FFF2-40B4-BE49-F238E27FC236}">
                <a16:creationId xmlns:a16="http://schemas.microsoft.com/office/drawing/2014/main" id="{D0F9F98C-E99E-464F-BBF5-03EEA75FC041}"/>
              </a:ext>
            </a:extLst>
          </p:cNvPr>
          <p:cNvSpPr>
            <a:spLocks noGrp="1"/>
          </p:cNvSpPr>
          <p:nvPr>
            <p:ph sz="quarter" idx="10"/>
          </p:nvPr>
        </p:nvSpPr>
        <p:spPr>
          <a:xfrm>
            <a:off x="642850" y="1990898"/>
            <a:ext cx="10906298" cy="4355870"/>
          </a:xfrm>
        </p:spPr>
        <p:txBody>
          <a:bodyPr anchor="ctr"/>
          <a:lstStyle>
            <a:lvl1pPr marL="0" indent="0" algn="ctr">
              <a:buNone/>
              <a:defRPr/>
            </a:lvl1pPr>
          </a:lstStyle>
          <a:p>
            <a:pPr lvl="0"/>
            <a:endParaRPr lang="en-GB" dirty="0"/>
          </a:p>
        </p:txBody>
      </p:sp>
      <p:sp>
        <p:nvSpPr>
          <p:cNvPr id="13" name="Text Placeholder 19">
            <a:extLst>
              <a:ext uri="{FF2B5EF4-FFF2-40B4-BE49-F238E27FC236}">
                <a16:creationId xmlns:a16="http://schemas.microsoft.com/office/drawing/2014/main" id="{7053FEF5-E926-47C8-9CE2-04C308C9168B}"/>
              </a:ext>
            </a:extLst>
          </p:cNvPr>
          <p:cNvSpPr>
            <a:spLocks noGrp="1"/>
          </p:cNvSpPr>
          <p:nvPr>
            <p:ph type="body" sz="quarter" idx="12"/>
          </p:nvPr>
        </p:nvSpPr>
        <p:spPr>
          <a:xfrm>
            <a:off x="1252177" y="6420111"/>
            <a:ext cx="5459413"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Text Placeholder 19">
            <a:extLst>
              <a:ext uri="{FF2B5EF4-FFF2-40B4-BE49-F238E27FC236}">
                <a16:creationId xmlns:a16="http://schemas.microsoft.com/office/drawing/2014/main" id="{A1DEDD1F-DA42-424E-AA21-ECE995E98F33}"/>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7">
            <a:extLst>
              <a:ext uri="{FF2B5EF4-FFF2-40B4-BE49-F238E27FC236}">
                <a16:creationId xmlns:a16="http://schemas.microsoft.com/office/drawing/2014/main" id="{917B7C58-4E59-42A0-8ACC-3D01091690F1}"/>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2DFE10F6-D62A-406F-9438-DF91CAB80D02}"/>
              </a:ext>
            </a:extLst>
          </p:cNvPr>
          <p:cNvSpPr>
            <a:spLocks noGrp="1"/>
          </p:cNvSpPr>
          <p:nvPr>
            <p:ph type="sldNum" sz="quarter" idx="14"/>
          </p:nvPr>
        </p:nvSpPr>
        <p:spPr/>
        <p:txBody>
          <a:bodyPr/>
          <a:lstStyle/>
          <a:p>
            <a:fld id="{219F5A8C-33C0-42A5-A9DF-CF424C2F54BA}" type="slidenum">
              <a:rPr lang="en-GB" smtClean="0"/>
              <a:pPr/>
              <a:t>‹#›</a:t>
            </a:fld>
            <a:endParaRPr lang="en-GB" dirty="0"/>
          </a:p>
        </p:txBody>
      </p:sp>
    </p:spTree>
    <p:extLst>
      <p:ext uri="{BB962C8B-B14F-4D97-AF65-F5344CB8AC3E}">
        <p14:creationId xmlns:p14="http://schemas.microsoft.com/office/powerpoint/2010/main" val="1843317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Sideba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53818A-32FE-4C28-80B4-CC08259345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5" y="0"/>
            <a:ext cx="12189628" cy="6857999"/>
          </a:xfrm>
          <a:prstGeom prst="rect">
            <a:avLst/>
          </a:prstGeom>
        </p:spPr>
      </p:pic>
      <p:sp>
        <p:nvSpPr>
          <p:cNvPr id="9" name="Title 1">
            <a:extLst>
              <a:ext uri="{FF2B5EF4-FFF2-40B4-BE49-F238E27FC236}">
                <a16:creationId xmlns:a16="http://schemas.microsoft.com/office/drawing/2014/main" id="{7CC9D53C-E0E1-46E1-8041-F64D75A8800E}"/>
              </a:ext>
            </a:extLst>
          </p:cNvPr>
          <p:cNvSpPr>
            <a:spLocks noGrp="1"/>
          </p:cNvSpPr>
          <p:nvPr>
            <p:ph type="title"/>
          </p:nvPr>
        </p:nvSpPr>
        <p:spPr>
          <a:xfrm>
            <a:off x="167529" y="232243"/>
            <a:ext cx="3019618" cy="380848"/>
          </a:xfrm>
        </p:spPr>
        <p:txBody>
          <a:bodyPr anchor="t">
            <a:normAutofit/>
          </a:bodyPr>
          <a:lstStyle>
            <a:lvl1pPr>
              <a:defRPr sz="1300" b="1">
                <a:solidFill>
                  <a:schemeClr val="bg1"/>
                </a:solidFill>
                <a:latin typeface="+mn-lt"/>
              </a:defRPr>
            </a:lvl1pPr>
          </a:lstStyle>
          <a:p>
            <a:endParaRPr lang="en-GB" dirty="0"/>
          </a:p>
        </p:txBody>
      </p:sp>
      <p:sp>
        <p:nvSpPr>
          <p:cNvPr id="10" name="Content Placeholder 2">
            <a:extLst>
              <a:ext uri="{FF2B5EF4-FFF2-40B4-BE49-F238E27FC236}">
                <a16:creationId xmlns:a16="http://schemas.microsoft.com/office/drawing/2014/main" id="{85DD226D-CB80-4C81-86B9-AD867A7312D5}"/>
              </a:ext>
            </a:extLst>
          </p:cNvPr>
          <p:cNvSpPr>
            <a:spLocks noGrp="1"/>
          </p:cNvSpPr>
          <p:nvPr>
            <p:ph idx="1"/>
          </p:nvPr>
        </p:nvSpPr>
        <p:spPr>
          <a:xfrm>
            <a:off x="167529" y="613090"/>
            <a:ext cx="3019618" cy="866576"/>
          </a:xfrm>
        </p:spPr>
        <p:txBody>
          <a:bodyPr>
            <a:normAutofit/>
          </a:bodyPr>
          <a:lstStyle>
            <a:lvl1pPr marL="0" indent="0">
              <a:buNone/>
              <a:defRPr sz="2000">
                <a:solidFill>
                  <a:schemeClr val="bg1"/>
                </a:solidFill>
                <a:latin typeface="Gill Sans Nova Light" panose="020B0302020104020203"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3" name="Text Placeholder 19">
            <a:extLst>
              <a:ext uri="{FF2B5EF4-FFF2-40B4-BE49-F238E27FC236}">
                <a16:creationId xmlns:a16="http://schemas.microsoft.com/office/drawing/2014/main" id="{02664BF2-DE52-4258-80C7-9CB9E3F6FFE3}"/>
              </a:ext>
            </a:extLst>
          </p:cNvPr>
          <p:cNvSpPr>
            <a:spLocks noGrp="1"/>
          </p:cNvSpPr>
          <p:nvPr>
            <p:ph type="body" sz="quarter" idx="12"/>
          </p:nvPr>
        </p:nvSpPr>
        <p:spPr>
          <a:xfrm>
            <a:off x="3798916" y="6420111"/>
            <a:ext cx="6600306" cy="288500"/>
          </a:xfrm>
        </p:spPr>
        <p:txBody>
          <a:bodyPr anchor="ctr">
            <a:noAutofit/>
          </a:bodyPr>
          <a:lstStyle>
            <a:lvl1pPr marL="0" indent="0" algn="l">
              <a:buNone/>
              <a:defRPr sz="700">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4" name="Text Placeholder 19">
            <a:extLst>
              <a:ext uri="{FF2B5EF4-FFF2-40B4-BE49-F238E27FC236}">
                <a16:creationId xmlns:a16="http://schemas.microsoft.com/office/drawing/2014/main" id="{5E4B9CF6-E3D4-4D44-91D8-937E53EF71A2}"/>
              </a:ext>
            </a:extLst>
          </p:cNvPr>
          <p:cNvSpPr>
            <a:spLocks noGrp="1"/>
          </p:cNvSpPr>
          <p:nvPr>
            <p:ph type="body" sz="quarter" idx="13"/>
          </p:nvPr>
        </p:nvSpPr>
        <p:spPr>
          <a:xfrm>
            <a:off x="167530" y="1541991"/>
            <a:ext cx="3019618" cy="288500"/>
          </a:xfrm>
        </p:spPr>
        <p:txBody>
          <a:bodyPr anchor="ctr">
            <a:noAutofit/>
          </a:bodyPr>
          <a:lstStyle>
            <a:lvl1pPr marL="0" indent="0" algn="l">
              <a:buNone/>
              <a:defRPr sz="1050">
                <a:solidFill>
                  <a:schemeClr val="bg1"/>
                </a:solidFill>
                <a:latin typeface="Gill Sans Nova Light" panose="020B0302020104020203" pitchFamily="34" charset="0"/>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dirty="0"/>
              <a:t>Click to edit Master text styles</a:t>
            </a:r>
          </a:p>
        </p:txBody>
      </p:sp>
      <p:sp>
        <p:nvSpPr>
          <p:cNvPr id="15" name="Content Placeholder 13">
            <a:extLst>
              <a:ext uri="{FF2B5EF4-FFF2-40B4-BE49-F238E27FC236}">
                <a16:creationId xmlns:a16="http://schemas.microsoft.com/office/drawing/2014/main" id="{EEE21A7C-A76A-42B1-A4F2-D9126346A299}"/>
              </a:ext>
            </a:extLst>
          </p:cNvPr>
          <p:cNvSpPr>
            <a:spLocks noGrp="1"/>
          </p:cNvSpPr>
          <p:nvPr>
            <p:ph sz="quarter" idx="10"/>
          </p:nvPr>
        </p:nvSpPr>
        <p:spPr>
          <a:xfrm>
            <a:off x="3798916" y="1479666"/>
            <a:ext cx="7750232" cy="4867102"/>
          </a:xfrm>
        </p:spPr>
        <p:txBody>
          <a:bodyPr anchor="ctr"/>
          <a:lstStyle>
            <a:lvl1pPr marL="0" indent="0" algn="ctr">
              <a:buNone/>
              <a:defRPr/>
            </a:lvl1pPr>
          </a:lstStyle>
          <a:p>
            <a:pPr lvl="0"/>
            <a:endParaRPr lang="en-GB" dirty="0"/>
          </a:p>
        </p:txBody>
      </p:sp>
      <p:sp>
        <p:nvSpPr>
          <p:cNvPr id="11" name="Text Placeholder 17">
            <a:extLst>
              <a:ext uri="{FF2B5EF4-FFF2-40B4-BE49-F238E27FC236}">
                <a16:creationId xmlns:a16="http://schemas.microsoft.com/office/drawing/2014/main" id="{11D0EADB-B7FC-479D-817D-2151DE318B31}"/>
              </a:ext>
            </a:extLst>
          </p:cNvPr>
          <p:cNvSpPr>
            <a:spLocks noGrp="1"/>
          </p:cNvSpPr>
          <p:nvPr>
            <p:ph type="body" sz="quarter" idx="11" hasCustomPrompt="1"/>
          </p:nvPr>
        </p:nvSpPr>
        <p:spPr>
          <a:xfrm>
            <a:off x="4526805" y="422666"/>
            <a:ext cx="7308643" cy="380848"/>
          </a:xfrm>
        </p:spPr>
        <p:txBody>
          <a:bodyPr anchor="t">
            <a:noAutofit/>
          </a:bodyPr>
          <a:lstStyle>
            <a:lvl1pPr marL="0" indent="0" algn="r">
              <a:buNone/>
              <a:defRPr sz="20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US" dirty="0"/>
              <a:t>Click to edit chart title</a:t>
            </a:r>
          </a:p>
        </p:txBody>
      </p:sp>
      <p:sp>
        <p:nvSpPr>
          <p:cNvPr id="2" name="Slide Number Placeholder 1">
            <a:extLst>
              <a:ext uri="{FF2B5EF4-FFF2-40B4-BE49-F238E27FC236}">
                <a16:creationId xmlns:a16="http://schemas.microsoft.com/office/drawing/2014/main" id="{ADDCF851-FE35-4ADB-9026-F05C4B6FE847}"/>
              </a:ext>
            </a:extLst>
          </p:cNvPr>
          <p:cNvSpPr>
            <a:spLocks noGrp="1"/>
          </p:cNvSpPr>
          <p:nvPr>
            <p:ph type="sldNum" sz="quarter" idx="14"/>
          </p:nvPr>
        </p:nvSpPr>
        <p:spPr>
          <a:xfrm>
            <a:off x="2818015" y="6381798"/>
            <a:ext cx="453636" cy="365125"/>
          </a:xfrm>
        </p:spPr>
        <p:txBody>
          <a:bodyPr/>
          <a:lstStyle>
            <a:lvl1pPr>
              <a:defRPr>
                <a:solidFill>
                  <a:schemeClr val="bg1"/>
                </a:solidFill>
              </a:defRPr>
            </a:lvl1pPr>
          </a:lstStyle>
          <a:p>
            <a:fld id="{219F5A8C-33C0-42A5-A9DF-CF424C2F54BA}" type="slidenum">
              <a:rPr lang="en-GB" smtClean="0"/>
              <a:pPr/>
              <a:t>‹#›</a:t>
            </a:fld>
            <a:endParaRPr lang="en-GB" dirty="0"/>
          </a:p>
        </p:txBody>
      </p:sp>
    </p:spTree>
    <p:extLst>
      <p:ext uri="{BB962C8B-B14F-4D97-AF65-F5344CB8AC3E}">
        <p14:creationId xmlns:p14="http://schemas.microsoft.com/office/powerpoint/2010/main" val="3000668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6.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53B394-9EE4-41A0-8D5D-87BB9EDCC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FCAE549-B76D-470B-8814-1B1335B6D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F87E158C-1320-4BF1-8F3C-9F84A6C338F0}"/>
              </a:ext>
            </a:extLst>
          </p:cNvPr>
          <p:cNvSpPr>
            <a:spLocks noGrp="1"/>
          </p:cNvSpPr>
          <p:nvPr>
            <p:ph type="sldNum" sz="quarter" idx="4"/>
          </p:nvPr>
        </p:nvSpPr>
        <p:spPr>
          <a:xfrm>
            <a:off x="9117676" y="6397914"/>
            <a:ext cx="2743200" cy="365125"/>
          </a:xfrm>
          <a:prstGeom prst="rect">
            <a:avLst/>
          </a:prstGeom>
        </p:spPr>
        <p:txBody>
          <a:bodyPr vert="horz" lIns="91440" tIns="45720" rIns="91440" bIns="45720" rtlCol="0" anchor="ctr"/>
          <a:lstStyle>
            <a:lvl1pPr algn="r">
              <a:defRPr sz="800">
                <a:solidFill>
                  <a:schemeClr val="tx1">
                    <a:tint val="75000"/>
                  </a:schemeClr>
                </a:solidFill>
                <a:latin typeface="Gill Sans Nova Light" panose="020B0302020104020203" pitchFamily="34" charset="0"/>
              </a:defRPr>
            </a:lvl1pPr>
          </a:lstStyle>
          <a:p>
            <a:fld id="{76806215-92C3-4B43-A2B5-5772D486D7EF}" type="slidenum">
              <a:rPr lang="en-GB" smtClean="0"/>
              <a:pPr/>
              <a:t>‹#›</a:t>
            </a:fld>
            <a:endParaRPr lang="en-GB" dirty="0"/>
          </a:p>
        </p:txBody>
      </p:sp>
    </p:spTree>
    <p:extLst>
      <p:ext uri="{BB962C8B-B14F-4D97-AF65-F5344CB8AC3E}">
        <p14:creationId xmlns:p14="http://schemas.microsoft.com/office/powerpoint/2010/main" val="1761341643"/>
      </p:ext>
    </p:extLst>
  </p:cSld>
  <p:clrMap bg1="lt1" tx1="dk1" bg2="lt2" tx2="dk2" accent1="accent1" accent2="accent2" accent3="accent3" accent4="accent4" accent5="accent5" accent6="accent6" hlink="hlink" folHlink="folHlink"/>
  <p:sldLayoutIdLst>
    <p:sldLayoutId id="2147483919" r:id="rId1"/>
    <p:sldLayoutId id="2147484008" r:id="rId2"/>
    <p:sldLayoutId id="2147484007" r:id="rId3"/>
    <p:sldLayoutId id="2147483694" r:id="rId4"/>
    <p:sldLayoutId id="2147483700" r:id="rId5"/>
    <p:sldLayoutId id="2147483703" r:id="rId6"/>
    <p:sldLayoutId id="2147483880" r:id="rId7"/>
    <p:sldLayoutId id="2147483952" r:id="rId8"/>
    <p:sldLayoutId id="2147483950" r:id="rId9"/>
    <p:sldLayoutId id="2147483881" r:id="rId10"/>
    <p:sldLayoutId id="2147483924" r:id="rId11"/>
    <p:sldLayoutId id="2147484000" r:id="rId12"/>
    <p:sldLayoutId id="2147484001" r:id="rId13"/>
    <p:sldLayoutId id="214748400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53B394-9EE4-41A0-8D5D-87BB9EDCC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FCAE549-B76D-470B-8814-1B1335B6D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EE93A05E-86D0-4C76-A0FC-B8DE0D3A4079}"/>
              </a:ext>
            </a:extLst>
          </p:cNvPr>
          <p:cNvSpPr>
            <a:spLocks noGrp="1"/>
          </p:cNvSpPr>
          <p:nvPr>
            <p:ph type="sldNum" sz="quarter" idx="4"/>
          </p:nvPr>
        </p:nvSpPr>
        <p:spPr>
          <a:xfrm>
            <a:off x="9117677" y="6389601"/>
            <a:ext cx="2743200" cy="365125"/>
          </a:xfrm>
          <a:prstGeom prst="rect">
            <a:avLst/>
          </a:prstGeom>
        </p:spPr>
        <p:txBody>
          <a:bodyPr vert="horz" lIns="91440" tIns="45720" rIns="91440" bIns="45720" rtlCol="0" anchor="ctr"/>
          <a:lstStyle>
            <a:lvl1pPr algn="r">
              <a:defRPr sz="800">
                <a:solidFill>
                  <a:schemeClr val="tx1">
                    <a:tint val="75000"/>
                  </a:schemeClr>
                </a:solidFill>
                <a:latin typeface="Gill Sans Nova Light" panose="020B0302020104020203" pitchFamily="34" charset="0"/>
              </a:defRPr>
            </a:lvl1pPr>
          </a:lstStyle>
          <a:p>
            <a:fld id="{A03A9913-6D8F-4D4B-A2B0-B1FA2F774D26}" type="slidenum">
              <a:rPr lang="en-GB" smtClean="0"/>
              <a:pPr/>
              <a:t>‹#›</a:t>
            </a:fld>
            <a:endParaRPr lang="en-GB" dirty="0"/>
          </a:p>
        </p:txBody>
      </p:sp>
    </p:spTree>
    <p:extLst>
      <p:ext uri="{BB962C8B-B14F-4D97-AF65-F5344CB8AC3E}">
        <p14:creationId xmlns:p14="http://schemas.microsoft.com/office/powerpoint/2010/main" val="1447534695"/>
      </p:ext>
    </p:extLst>
  </p:cSld>
  <p:clrMap bg1="lt1" tx1="dk1" bg2="lt2" tx2="dk2" accent1="accent1" accent2="accent2" accent3="accent3" accent4="accent4" accent5="accent5" accent6="accent6" hlink="hlink" folHlink="folHlink"/>
  <p:sldLayoutIdLst>
    <p:sldLayoutId id="2147483946" r:id="rId1"/>
    <p:sldLayoutId id="2147483910" r:id="rId2"/>
    <p:sldLayoutId id="214748394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53B394-9EE4-41A0-8D5D-87BB9EDCC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FCAE549-B76D-470B-8814-1B1335B6D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962F7136-3A5A-43B4-B29F-1C7C91732B5D}"/>
              </a:ext>
            </a:extLst>
          </p:cNvPr>
          <p:cNvSpPr>
            <a:spLocks noGrp="1"/>
          </p:cNvSpPr>
          <p:nvPr>
            <p:ph type="sldNum" sz="quarter" idx="4"/>
          </p:nvPr>
        </p:nvSpPr>
        <p:spPr>
          <a:xfrm>
            <a:off x="9109363" y="6397913"/>
            <a:ext cx="2743200" cy="365125"/>
          </a:xfrm>
          <a:prstGeom prst="rect">
            <a:avLst/>
          </a:prstGeom>
        </p:spPr>
        <p:txBody>
          <a:bodyPr vert="horz" lIns="91440" tIns="45720" rIns="91440" bIns="45720" rtlCol="0" anchor="ctr"/>
          <a:lstStyle>
            <a:lvl1pPr algn="r">
              <a:defRPr sz="800">
                <a:solidFill>
                  <a:schemeClr val="tx1">
                    <a:tint val="75000"/>
                  </a:schemeClr>
                </a:solidFill>
                <a:latin typeface="Gill Sans Nova Light" panose="020B0302020104020203" pitchFamily="34" charset="0"/>
              </a:defRPr>
            </a:lvl1pPr>
          </a:lstStyle>
          <a:p>
            <a:fld id="{D853E07E-2954-4F2D-9F45-B7A1A4E50F56}" type="slidenum">
              <a:rPr lang="en-GB" smtClean="0"/>
              <a:pPr/>
              <a:t>‹#›</a:t>
            </a:fld>
            <a:endParaRPr lang="en-GB" dirty="0"/>
          </a:p>
        </p:txBody>
      </p:sp>
    </p:spTree>
    <p:extLst>
      <p:ext uri="{BB962C8B-B14F-4D97-AF65-F5344CB8AC3E}">
        <p14:creationId xmlns:p14="http://schemas.microsoft.com/office/powerpoint/2010/main" val="290072903"/>
      </p:ext>
    </p:extLst>
  </p:cSld>
  <p:clrMap bg1="lt1" tx1="dk1" bg2="lt2" tx2="dk2" accent1="accent1" accent2="accent2" accent3="accent3" accent4="accent4" accent5="accent5" accent6="accent6" hlink="hlink" folHlink="folHlink"/>
  <p:sldLayoutIdLst>
    <p:sldLayoutId id="2147483926" r:id="rId1"/>
    <p:sldLayoutId id="2147483930" r:id="rId2"/>
    <p:sldLayoutId id="2147484003" r:id="rId3"/>
    <p:sldLayoutId id="2147484004" r:id="rId4"/>
    <p:sldLayoutId id="2147484005" r:id="rId5"/>
    <p:sldLayoutId id="214748400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53B394-9EE4-41A0-8D5D-87BB9EDCC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FCAE549-B76D-470B-8814-1B1335B6D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8AAD868B-DA1C-45EC-9348-C496F7877208}"/>
              </a:ext>
            </a:extLst>
          </p:cNvPr>
          <p:cNvSpPr>
            <a:spLocks noGrp="1"/>
          </p:cNvSpPr>
          <p:nvPr>
            <p:ph type="sldNum" sz="quarter" idx="4"/>
          </p:nvPr>
        </p:nvSpPr>
        <p:spPr>
          <a:xfrm>
            <a:off x="9109363" y="6381288"/>
            <a:ext cx="2743200" cy="365125"/>
          </a:xfrm>
          <a:prstGeom prst="rect">
            <a:avLst/>
          </a:prstGeom>
        </p:spPr>
        <p:txBody>
          <a:bodyPr vert="horz" lIns="91440" tIns="45720" rIns="91440" bIns="45720" rtlCol="0" anchor="ctr"/>
          <a:lstStyle>
            <a:lvl1pPr algn="r">
              <a:defRPr sz="800">
                <a:solidFill>
                  <a:schemeClr val="tx1">
                    <a:tint val="75000"/>
                  </a:schemeClr>
                </a:solidFill>
                <a:latin typeface="Gill Sans Nova Light" panose="020B0302020104020203" pitchFamily="34" charset="0"/>
              </a:defRPr>
            </a:lvl1pPr>
          </a:lstStyle>
          <a:p>
            <a:fld id="{46AFFDBC-5E59-425F-A5D7-1F844D4AE158}" type="slidenum">
              <a:rPr lang="en-GB" smtClean="0"/>
              <a:pPr/>
              <a:t>‹#›</a:t>
            </a:fld>
            <a:endParaRPr lang="en-GB" dirty="0"/>
          </a:p>
        </p:txBody>
      </p:sp>
    </p:spTree>
    <p:extLst>
      <p:ext uri="{BB962C8B-B14F-4D97-AF65-F5344CB8AC3E}">
        <p14:creationId xmlns:p14="http://schemas.microsoft.com/office/powerpoint/2010/main" val="1224623283"/>
      </p:ext>
    </p:extLst>
  </p:cSld>
  <p:clrMap bg1="lt1" tx1="dk1" bg2="lt2" tx2="dk2" accent1="accent1" accent2="accent2" accent3="accent3" accent4="accent4" accent5="accent5" accent6="accent6" hlink="hlink" folHlink="folHlink"/>
  <p:sldLayoutIdLst>
    <p:sldLayoutId id="2147483961" r:id="rId1"/>
    <p:sldLayoutId id="2147483963" r:id="rId2"/>
    <p:sldLayoutId id="2147483965" r:id="rId3"/>
    <p:sldLayoutId id="214748396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53B394-9EE4-41A0-8D5D-87BB9EDCC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FCAE549-B76D-470B-8814-1B1335B6D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8AAD868B-DA1C-45EC-9348-C496F7877208}"/>
              </a:ext>
            </a:extLst>
          </p:cNvPr>
          <p:cNvSpPr>
            <a:spLocks noGrp="1"/>
          </p:cNvSpPr>
          <p:nvPr>
            <p:ph type="sldNum" sz="quarter" idx="4"/>
          </p:nvPr>
        </p:nvSpPr>
        <p:spPr>
          <a:xfrm>
            <a:off x="9109363" y="6381288"/>
            <a:ext cx="2743200" cy="365125"/>
          </a:xfrm>
          <a:prstGeom prst="rect">
            <a:avLst/>
          </a:prstGeom>
        </p:spPr>
        <p:txBody>
          <a:bodyPr vert="horz" lIns="91440" tIns="45720" rIns="91440" bIns="45720" rtlCol="0" anchor="ctr"/>
          <a:lstStyle>
            <a:lvl1pPr algn="r">
              <a:defRPr sz="800">
                <a:solidFill>
                  <a:schemeClr val="tx1">
                    <a:tint val="75000"/>
                  </a:schemeClr>
                </a:solidFill>
                <a:latin typeface="Gill Sans Nova Light" panose="020B0302020104020203" pitchFamily="34" charset="0"/>
              </a:defRPr>
            </a:lvl1pPr>
          </a:lstStyle>
          <a:p>
            <a:fld id="{46AFFDBC-5E59-425F-A5D7-1F844D4AE158}" type="slidenum">
              <a:rPr lang="en-GB" smtClean="0"/>
              <a:pPr/>
              <a:t>‹#›</a:t>
            </a:fld>
            <a:endParaRPr lang="en-GB" dirty="0"/>
          </a:p>
        </p:txBody>
      </p:sp>
    </p:spTree>
    <p:extLst>
      <p:ext uri="{BB962C8B-B14F-4D97-AF65-F5344CB8AC3E}">
        <p14:creationId xmlns:p14="http://schemas.microsoft.com/office/powerpoint/2010/main" val="817614797"/>
      </p:ext>
    </p:extLst>
  </p:cSld>
  <p:clrMap bg1="lt1" tx1="dk1" bg2="lt2" tx2="dk2" accent1="accent1" accent2="accent2" accent3="accent3" accent4="accent4" accent5="accent5" accent6="accent6" hlink="hlink" folHlink="folHlink"/>
  <p:sldLayoutIdLst>
    <p:sldLayoutId id="214748399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94DE0-E442-4803-ACA5-19677F414862}" type="datetimeFigureOut">
              <a:rPr lang="en-GB" smtClean="0"/>
              <a:t>28/09/2021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D6933-5457-4248-8918-B63EB246E2EC}" type="slidenum">
              <a:rPr lang="en-GB" smtClean="0"/>
              <a:t>‹#›</a:t>
            </a:fld>
            <a:endParaRPr lang="en-GB"/>
          </a:p>
        </p:txBody>
      </p:sp>
    </p:spTree>
    <p:extLst>
      <p:ext uri="{BB962C8B-B14F-4D97-AF65-F5344CB8AC3E}">
        <p14:creationId xmlns:p14="http://schemas.microsoft.com/office/powerpoint/2010/main" val="2352207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1" r:id="rId13"/>
    <p:sldLayoutId id="2147483660" r:id="rId14"/>
    <p:sldLayoutId id="2147483662" r:id="rId15"/>
    <p:sldLayoutId id="2147483663" r:id="rId16"/>
  </p:sldLayoutIdLst>
  <p:txStyles>
    <p:titleStyle>
      <a:lvl1pPr algn="l" defTabSz="914400" rtl="0" eaLnBrk="1" latinLnBrk="0" hangingPunct="1">
        <a:lnSpc>
          <a:spcPct val="90000"/>
        </a:lnSpc>
        <a:spcBef>
          <a:spcPct val="0"/>
        </a:spcBef>
        <a:buNone/>
        <a:defRPr sz="4400" kern="1200">
          <a:solidFill>
            <a:schemeClr val="tx1"/>
          </a:solidFill>
          <a:latin typeface="Museo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seo Sans 5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seo Sans 5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5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5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hart" Target="../charts/chart6.xml"/><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1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hart" Target="../charts/chart36.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4E3CB8-FC54-4694-9E59-4E5A7BAE267B}"/>
              </a:ext>
            </a:extLst>
          </p:cNvPr>
          <p:cNvSpPr>
            <a:spLocks noGrp="1"/>
          </p:cNvSpPr>
          <p:nvPr>
            <p:ph type="ctrTitle"/>
          </p:nvPr>
        </p:nvSpPr>
        <p:spPr/>
        <p:txBody>
          <a:bodyPr/>
          <a:lstStyle/>
          <a:p>
            <a:r>
              <a:rPr lang="en-GB" sz="5400" dirty="0">
                <a:latin typeface="Museo Sans 500" panose="02000000000000000000" pitchFamily="50" charset="0"/>
              </a:rPr>
              <a:t>Framing Homelessness Project | </a:t>
            </a:r>
            <a:br>
              <a:rPr lang="en-GB" sz="5400" dirty="0">
                <a:latin typeface="Museo Sans 500" panose="02000000000000000000" pitchFamily="50" charset="0"/>
              </a:rPr>
            </a:br>
            <a:r>
              <a:rPr lang="en-GB" sz="4000" dirty="0">
                <a:latin typeface="Museo Sans 500" panose="02000000000000000000" pitchFamily="50" charset="0"/>
              </a:rPr>
              <a:t>Public attitudes tracking wave two debrief </a:t>
            </a:r>
            <a:r>
              <a:rPr lang="en-GB" sz="4400" dirty="0">
                <a:latin typeface="Museo Sans 500" panose="02000000000000000000" pitchFamily="50" charset="0"/>
              </a:rPr>
              <a:t>|</a:t>
            </a:r>
            <a:br>
              <a:rPr lang="en-GB" sz="4800" dirty="0">
                <a:latin typeface="Museo Sans 500" panose="02000000000000000000" pitchFamily="50" charset="0"/>
              </a:rPr>
            </a:br>
            <a:r>
              <a:rPr lang="en-GB" sz="4000" dirty="0">
                <a:latin typeface="Museo Sans 500" panose="02000000000000000000" pitchFamily="50" charset="0"/>
              </a:rPr>
              <a:t>September 2021</a:t>
            </a:r>
            <a:endParaRPr lang="en-GB" sz="5400" dirty="0">
              <a:latin typeface="Museo Sans 500" panose="02000000000000000000" pitchFamily="50" charset="0"/>
            </a:endParaRPr>
          </a:p>
        </p:txBody>
      </p:sp>
      <p:pic>
        <p:nvPicPr>
          <p:cNvPr id="4" name="Picture 3" descr="https://www.comicrelief.com/sites/default/files/downloads/24.%20CR_FundedBy_Logo_RGB.PNG">
            <a:extLst>
              <a:ext uri="{FF2B5EF4-FFF2-40B4-BE49-F238E27FC236}">
                <a16:creationId xmlns:a16="http://schemas.microsoft.com/office/drawing/2014/main" id="{AD4D0EB1-D49E-4C90-8F39-31F1A25099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5801" y="414874"/>
            <a:ext cx="1760059" cy="1569201"/>
          </a:xfrm>
          <a:prstGeom prst="rect">
            <a:avLst/>
          </a:prstGeom>
          <a:noFill/>
          <a:ln>
            <a:noFill/>
          </a:ln>
        </p:spPr>
      </p:pic>
    </p:spTree>
    <p:extLst>
      <p:ext uri="{BB962C8B-B14F-4D97-AF65-F5344CB8AC3E}">
        <p14:creationId xmlns:p14="http://schemas.microsoft.com/office/powerpoint/2010/main" val="338043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16CB3-0065-4C6E-ADFC-7D9E63C8EE0C}"/>
              </a:ext>
            </a:extLst>
          </p:cNvPr>
          <p:cNvSpPr>
            <a:spLocks noGrp="1"/>
          </p:cNvSpPr>
          <p:nvPr>
            <p:ph type="title"/>
          </p:nvPr>
        </p:nvSpPr>
        <p:spPr/>
        <p:txBody>
          <a:bodyPr/>
          <a:lstStyle/>
          <a:p>
            <a:r>
              <a:rPr lang="en-US" dirty="0"/>
              <a:t>CONTEXT</a:t>
            </a:r>
            <a:endParaRPr lang="en-GB" dirty="0"/>
          </a:p>
        </p:txBody>
      </p:sp>
      <p:sp>
        <p:nvSpPr>
          <p:cNvPr id="3" name="Content Placeholder 2">
            <a:extLst>
              <a:ext uri="{FF2B5EF4-FFF2-40B4-BE49-F238E27FC236}">
                <a16:creationId xmlns:a16="http://schemas.microsoft.com/office/drawing/2014/main" id="{235E0DDE-87E0-4D24-8BA8-F3F2F9686D02}"/>
              </a:ext>
            </a:extLst>
          </p:cNvPr>
          <p:cNvSpPr>
            <a:spLocks noGrp="1"/>
          </p:cNvSpPr>
          <p:nvPr>
            <p:ph idx="1"/>
          </p:nvPr>
        </p:nvSpPr>
        <p:spPr>
          <a:xfrm>
            <a:off x="167529" y="445039"/>
            <a:ext cx="3019618" cy="866576"/>
          </a:xfrm>
        </p:spPr>
        <p:txBody>
          <a:bodyPr>
            <a:noAutofit/>
          </a:bodyPr>
          <a:lstStyle/>
          <a:p>
            <a:pPr>
              <a:lnSpc>
                <a:spcPct val="110000"/>
              </a:lnSpc>
              <a:spcBef>
                <a:spcPts val="0"/>
              </a:spcBef>
            </a:pPr>
            <a:r>
              <a:rPr lang="en-US" sz="2400" dirty="0"/>
              <a:t>Cause Support</a:t>
            </a:r>
          </a:p>
        </p:txBody>
      </p:sp>
      <p:sp>
        <p:nvSpPr>
          <p:cNvPr id="6" name="Text Placeholder 5">
            <a:extLst>
              <a:ext uri="{FF2B5EF4-FFF2-40B4-BE49-F238E27FC236}">
                <a16:creationId xmlns:a16="http://schemas.microsoft.com/office/drawing/2014/main" id="{9D6E4BD7-8FEE-4B0F-8598-96646802A561}"/>
              </a:ext>
            </a:extLst>
          </p:cNvPr>
          <p:cNvSpPr>
            <a:spLocks noGrp="1"/>
          </p:cNvSpPr>
          <p:nvPr>
            <p:ph type="body" sz="quarter" idx="13"/>
          </p:nvPr>
        </p:nvSpPr>
        <p:spPr>
          <a:xfrm>
            <a:off x="167529" y="1384958"/>
            <a:ext cx="3019618" cy="288500"/>
          </a:xfrm>
        </p:spPr>
        <p:txBody>
          <a:bodyPr/>
          <a:lstStyle/>
          <a:p>
            <a:r>
              <a:rPr lang="en-US" dirty="0"/>
              <a:t>Q. Which of the following causes would you ever consider supporting?</a:t>
            </a:r>
            <a:endParaRPr lang="en-GB" dirty="0"/>
          </a:p>
        </p:txBody>
      </p:sp>
      <p:sp>
        <p:nvSpPr>
          <p:cNvPr id="7" name="Text Placeholder 6">
            <a:extLst>
              <a:ext uri="{FF2B5EF4-FFF2-40B4-BE49-F238E27FC236}">
                <a16:creationId xmlns:a16="http://schemas.microsoft.com/office/drawing/2014/main" id="{152523F0-562D-4917-BD8F-33AB8C72FA8A}"/>
              </a:ext>
            </a:extLst>
          </p:cNvPr>
          <p:cNvSpPr>
            <a:spLocks noGrp="1"/>
          </p:cNvSpPr>
          <p:nvPr>
            <p:ph type="body" sz="quarter" idx="11"/>
          </p:nvPr>
        </p:nvSpPr>
        <p:spPr>
          <a:xfrm>
            <a:off x="3943350" y="422666"/>
            <a:ext cx="7892099" cy="380848"/>
          </a:xfrm>
        </p:spPr>
        <p:txBody>
          <a:bodyPr/>
          <a:lstStyle/>
          <a:p>
            <a:r>
              <a:rPr lang="en-US" dirty="0"/>
              <a:t>Consideration of which causes to support also remains stable  </a:t>
            </a:r>
            <a:endParaRPr lang="en-GB" dirty="0"/>
          </a:p>
        </p:txBody>
      </p:sp>
      <p:graphicFrame>
        <p:nvGraphicFramePr>
          <p:cNvPr id="9" name="Chart 8">
            <a:extLst>
              <a:ext uri="{FF2B5EF4-FFF2-40B4-BE49-F238E27FC236}">
                <a16:creationId xmlns:a16="http://schemas.microsoft.com/office/drawing/2014/main" id="{B9549C7D-77BC-4314-AB35-9746F0B18655}"/>
              </a:ext>
            </a:extLst>
          </p:cNvPr>
          <p:cNvGraphicFramePr/>
          <p:nvPr>
            <p:extLst>
              <p:ext uri="{D42A27DB-BD31-4B8C-83A1-F6EECF244321}">
                <p14:modId xmlns:p14="http://schemas.microsoft.com/office/powerpoint/2010/main" val="3346387278"/>
              </p:ext>
            </p:extLst>
          </p:nvPr>
        </p:nvGraphicFramePr>
        <p:xfrm>
          <a:off x="343949" y="1746801"/>
          <a:ext cx="11491499" cy="431146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4">
            <a:extLst>
              <a:ext uri="{FF2B5EF4-FFF2-40B4-BE49-F238E27FC236}">
                <a16:creationId xmlns:a16="http://schemas.microsoft.com/office/drawing/2014/main" id="{9A3FEF2D-E2BA-4BC6-B712-1AC24FB7C4E0}"/>
              </a:ext>
            </a:extLst>
          </p:cNvPr>
          <p:cNvSpPr>
            <a:spLocks noGrp="1"/>
          </p:cNvSpPr>
          <p:nvPr>
            <p:ph type="body" sz="quarter" idx="12"/>
          </p:nvPr>
        </p:nvSpPr>
        <p:spPr>
          <a:xfrm>
            <a:off x="1252177" y="6420111"/>
            <a:ext cx="4083407" cy="288500"/>
          </a:xfrm>
        </p:spPr>
        <p:txBody>
          <a:bodyPr/>
          <a:lstStyle/>
          <a:p>
            <a:r>
              <a:rPr lang="en-US" dirty="0">
                <a:solidFill>
                  <a:schemeClr val="bg2">
                    <a:lumMod val="25000"/>
                  </a:schemeClr>
                </a:solidFill>
              </a:rPr>
              <a:t>Base: Crisis Campaign Tracking: Pre 2019 Crisis At Christmas (413); 2019 Crisis At Christmas Peak (828); 2020 Home For All Campaign (617); Attitudes Tracking Benchmark Dip (804). 2019 Crisis At Christmas Peak (915). Attitudes Tracking Dip 2 May 2021 (804) </a:t>
            </a:r>
            <a:endParaRPr lang="en-GB" dirty="0">
              <a:solidFill>
                <a:schemeClr val="bg2">
                  <a:lumMod val="25000"/>
                </a:schemeClr>
              </a:solidFill>
            </a:endParaRPr>
          </a:p>
        </p:txBody>
      </p:sp>
      <p:sp>
        <p:nvSpPr>
          <p:cNvPr id="36" name="Rectangle 35">
            <a:extLst>
              <a:ext uri="{FF2B5EF4-FFF2-40B4-BE49-F238E27FC236}">
                <a16:creationId xmlns:a16="http://schemas.microsoft.com/office/drawing/2014/main" id="{99597999-478D-478A-BA6E-0156140B5F06}"/>
              </a:ext>
            </a:extLst>
          </p:cNvPr>
          <p:cNvSpPr/>
          <p:nvPr/>
        </p:nvSpPr>
        <p:spPr>
          <a:xfrm>
            <a:off x="8020626" y="6397914"/>
            <a:ext cx="3479710" cy="3873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37" name="Oval 36">
            <a:extLst>
              <a:ext uri="{FF2B5EF4-FFF2-40B4-BE49-F238E27FC236}">
                <a16:creationId xmlns:a16="http://schemas.microsoft.com/office/drawing/2014/main" id="{0573A7BA-BE35-41DD-B62C-9DE574B8A24C}"/>
              </a:ext>
            </a:extLst>
          </p:cNvPr>
          <p:cNvSpPr>
            <a:spLocks noChangeAspect="1"/>
          </p:cNvSpPr>
          <p:nvPr/>
        </p:nvSpPr>
        <p:spPr>
          <a:xfrm>
            <a:off x="8083699" y="6447596"/>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8" name="Rectangle 37">
            <a:extLst>
              <a:ext uri="{FF2B5EF4-FFF2-40B4-BE49-F238E27FC236}">
                <a16:creationId xmlns:a16="http://schemas.microsoft.com/office/drawing/2014/main" id="{4A78E298-ED9A-4C0C-BA12-9CB1FFB64DDC}"/>
              </a:ext>
            </a:extLst>
          </p:cNvPr>
          <p:cNvSpPr/>
          <p:nvPr/>
        </p:nvSpPr>
        <p:spPr>
          <a:xfrm>
            <a:off x="5402399" y="6397914"/>
            <a:ext cx="2551412" cy="387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YOY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39" name="Oval 38">
            <a:extLst>
              <a:ext uri="{FF2B5EF4-FFF2-40B4-BE49-F238E27FC236}">
                <a16:creationId xmlns:a16="http://schemas.microsoft.com/office/drawing/2014/main" id="{8BF8E1D2-7CD5-4401-9E90-729B25EFA9A9}"/>
              </a:ext>
            </a:extLst>
          </p:cNvPr>
          <p:cNvSpPr>
            <a:spLocks noChangeAspect="1"/>
          </p:cNvSpPr>
          <p:nvPr/>
        </p:nvSpPr>
        <p:spPr>
          <a:xfrm>
            <a:off x="5514273" y="6447596"/>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0" name="Isosceles Triangle 39">
            <a:extLst>
              <a:ext uri="{FF2B5EF4-FFF2-40B4-BE49-F238E27FC236}">
                <a16:creationId xmlns:a16="http://schemas.microsoft.com/office/drawing/2014/main" id="{E96DEB00-43B4-411E-B459-9C7D54071BB0}"/>
              </a:ext>
            </a:extLst>
          </p:cNvPr>
          <p:cNvSpPr>
            <a:spLocks noChangeAspect="1"/>
          </p:cNvSpPr>
          <p:nvPr/>
        </p:nvSpPr>
        <p:spPr>
          <a:xfrm>
            <a:off x="5542016" y="653759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1" name="Isosceles Triangle 40">
            <a:extLst>
              <a:ext uri="{FF2B5EF4-FFF2-40B4-BE49-F238E27FC236}">
                <a16:creationId xmlns:a16="http://schemas.microsoft.com/office/drawing/2014/main" id="{76CD8822-B2B5-4351-B341-5B1EB419D25E}"/>
              </a:ext>
            </a:extLst>
          </p:cNvPr>
          <p:cNvSpPr>
            <a:spLocks noChangeAspect="1"/>
          </p:cNvSpPr>
          <p:nvPr/>
        </p:nvSpPr>
        <p:spPr>
          <a:xfrm rot="10800000">
            <a:off x="5632399" y="654146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2" name="Isosceles Triangle 41">
            <a:extLst>
              <a:ext uri="{FF2B5EF4-FFF2-40B4-BE49-F238E27FC236}">
                <a16:creationId xmlns:a16="http://schemas.microsoft.com/office/drawing/2014/main" id="{BE656C19-B966-4D25-8B31-56B8B5FF037B}"/>
              </a:ext>
            </a:extLst>
          </p:cNvPr>
          <p:cNvSpPr>
            <a:spLocks noChangeAspect="1"/>
          </p:cNvSpPr>
          <p:nvPr/>
        </p:nvSpPr>
        <p:spPr>
          <a:xfrm>
            <a:off x="8120377" y="6540703"/>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3" name="Isosceles Triangle 42">
            <a:extLst>
              <a:ext uri="{FF2B5EF4-FFF2-40B4-BE49-F238E27FC236}">
                <a16:creationId xmlns:a16="http://schemas.microsoft.com/office/drawing/2014/main" id="{BD72F545-94EA-4D79-8313-7D26F681D62C}"/>
              </a:ext>
            </a:extLst>
          </p:cNvPr>
          <p:cNvSpPr>
            <a:spLocks noChangeAspect="1"/>
          </p:cNvSpPr>
          <p:nvPr/>
        </p:nvSpPr>
        <p:spPr>
          <a:xfrm rot="10800000">
            <a:off x="8210760" y="6544567"/>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4" name="Isosceles Triangle 43">
            <a:extLst>
              <a:ext uri="{FF2B5EF4-FFF2-40B4-BE49-F238E27FC236}">
                <a16:creationId xmlns:a16="http://schemas.microsoft.com/office/drawing/2014/main" id="{338812C6-64EB-4A64-A7F2-0775BB4E87F5}"/>
              </a:ext>
            </a:extLst>
          </p:cNvPr>
          <p:cNvSpPr>
            <a:spLocks noChangeAspect="1"/>
          </p:cNvSpPr>
          <p:nvPr/>
        </p:nvSpPr>
        <p:spPr>
          <a:xfrm>
            <a:off x="1882949" y="3534083"/>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5" name="Isosceles Triangle 44">
            <a:extLst>
              <a:ext uri="{FF2B5EF4-FFF2-40B4-BE49-F238E27FC236}">
                <a16:creationId xmlns:a16="http://schemas.microsoft.com/office/drawing/2014/main" id="{282DC0CA-561B-4DAC-B980-E1CCE4128825}"/>
              </a:ext>
            </a:extLst>
          </p:cNvPr>
          <p:cNvSpPr>
            <a:spLocks noChangeAspect="1"/>
          </p:cNvSpPr>
          <p:nvPr/>
        </p:nvSpPr>
        <p:spPr>
          <a:xfrm>
            <a:off x="767553" y="3055807"/>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6" name="Isosceles Triangle 45">
            <a:extLst>
              <a:ext uri="{FF2B5EF4-FFF2-40B4-BE49-F238E27FC236}">
                <a16:creationId xmlns:a16="http://schemas.microsoft.com/office/drawing/2014/main" id="{F21260B3-C824-48AD-BA5C-8730EE2E89CA}"/>
              </a:ext>
            </a:extLst>
          </p:cNvPr>
          <p:cNvSpPr>
            <a:spLocks noChangeAspect="1"/>
          </p:cNvSpPr>
          <p:nvPr/>
        </p:nvSpPr>
        <p:spPr>
          <a:xfrm>
            <a:off x="2995523" y="3204734"/>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7" name="Isosceles Triangle 46">
            <a:extLst>
              <a:ext uri="{FF2B5EF4-FFF2-40B4-BE49-F238E27FC236}">
                <a16:creationId xmlns:a16="http://schemas.microsoft.com/office/drawing/2014/main" id="{81A842EE-A553-49D7-BB3B-88D907CA12A0}"/>
              </a:ext>
            </a:extLst>
          </p:cNvPr>
          <p:cNvSpPr>
            <a:spLocks noChangeAspect="1"/>
          </p:cNvSpPr>
          <p:nvPr/>
        </p:nvSpPr>
        <p:spPr>
          <a:xfrm>
            <a:off x="2169501" y="3597533"/>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9" name="Isosceles Triangle 48">
            <a:extLst>
              <a:ext uri="{FF2B5EF4-FFF2-40B4-BE49-F238E27FC236}">
                <a16:creationId xmlns:a16="http://schemas.microsoft.com/office/drawing/2014/main" id="{08AA464A-4497-4208-9E0A-5A4F895F1C14}"/>
              </a:ext>
            </a:extLst>
          </p:cNvPr>
          <p:cNvSpPr>
            <a:spLocks noChangeAspect="1"/>
          </p:cNvSpPr>
          <p:nvPr/>
        </p:nvSpPr>
        <p:spPr>
          <a:xfrm>
            <a:off x="9962508" y="354583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0" name="Isosceles Triangle 49">
            <a:extLst>
              <a:ext uri="{FF2B5EF4-FFF2-40B4-BE49-F238E27FC236}">
                <a16:creationId xmlns:a16="http://schemas.microsoft.com/office/drawing/2014/main" id="{2D934B0E-14C5-4C45-843B-6E83365071B5}"/>
              </a:ext>
            </a:extLst>
          </p:cNvPr>
          <p:cNvSpPr>
            <a:spLocks noChangeAspect="1"/>
          </p:cNvSpPr>
          <p:nvPr/>
        </p:nvSpPr>
        <p:spPr>
          <a:xfrm>
            <a:off x="8862632" y="3588083"/>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1" name="Isosceles Triangle 50">
            <a:extLst>
              <a:ext uri="{FF2B5EF4-FFF2-40B4-BE49-F238E27FC236}">
                <a16:creationId xmlns:a16="http://schemas.microsoft.com/office/drawing/2014/main" id="{849EF5B9-BAA2-4053-9723-E76BDC34A98B}"/>
              </a:ext>
            </a:extLst>
          </p:cNvPr>
          <p:cNvSpPr>
            <a:spLocks noChangeAspect="1"/>
          </p:cNvSpPr>
          <p:nvPr/>
        </p:nvSpPr>
        <p:spPr>
          <a:xfrm rot="10800000">
            <a:off x="1252177" y="3271807"/>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2" name="Isosceles Triangle 51">
            <a:extLst>
              <a:ext uri="{FF2B5EF4-FFF2-40B4-BE49-F238E27FC236}">
                <a16:creationId xmlns:a16="http://schemas.microsoft.com/office/drawing/2014/main" id="{E27A1948-B233-474C-AD22-FAEA2F037026}"/>
              </a:ext>
            </a:extLst>
          </p:cNvPr>
          <p:cNvSpPr>
            <a:spLocks noChangeAspect="1"/>
          </p:cNvSpPr>
          <p:nvPr/>
        </p:nvSpPr>
        <p:spPr>
          <a:xfrm rot="10800000">
            <a:off x="5681572" y="3579321"/>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3" name="Isosceles Triangle 52">
            <a:extLst>
              <a:ext uri="{FF2B5EF4-FFF2-40B4-BE49-F238E27FC236}">
                <a16:creationId xmlns:a16="http://schemas.microsoft.com/office/drawing/2014/main" id="{63D65FA4-9A44-4A15-9A93-4121B0C5492C}"/>
              </a:ext>
            </a:extLst>
          </p:cNvPr>
          <p:cNvSpPr>
            <a:spLocks noChangeAspect="1"/>
          </p:cNvSpPr>
          <p:nvPr/>
        </p:nvSpPr>
        <p:spPr>
          <a:xfrm rot="10800000">
            <a:off x="5395020" y="3516160"/>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4" name="Isosceles Triangle 53">
            <a:extLst>
              <a:ext uri="{FF2B5EF4-FFF2-40B4-BE49-F238E27FC236}">
                <a16:creationId xmlns:a16="http://schemas.microsoft.com/office/drawing/2014/main" id="{9C03988C-5A7E-4F3B-B924-0F0E3A3DF190}"/>
              </a:ext>
            </a:extLst>
          </p:cNvPr>
          <p:cNvSpPr>
            <a:spLocks noChangeAspect="1"/>
          </p:cNvSpPr>
          <p:nvPr/>
        </p:nvSpPr>
        <p:spPr>
          <a:xfrm rot="10800000">
            <a:off x="6492406" y="3417321"/>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5" name="Isosceles Triangle 54">
            <a:extLst>
              <a:ext uri="{FF2B5EF4-FFF2-40B4-BE49-F238E27FC236}">
                <a16:creationId xmlns:a16="http://schemas.microsoft.com/office/drawing/2014/main" id="{57BB1821-6D4C-42AE-925D-C8C2EBC5E4A7}"/>
              </a:ext>
            </a:extLst>
          </p:cNvPr>
          <p:cNvSpPr>
            <a:spLocks noChangeAspect="1"/>
          </p:cNvSpPr>
          <p:nvPr/>
        </p:nvSpPr>
        <p:spPr>
          <a:xfrm rot="10800000">
            <a:off x="9052332" y="367816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6" name="Isosceles Triangle 55">
            <a:extLst>
              <a:ext uri="{FF2B5EF4-FFF2-40B4-BE49-F238E27FC236}">
                <a16:creationId xmlns:a16="http://schemas.microsoft.com/office/drawing/2014/main" id="{A052DFD8-2998-4D89-A801-9DDBE30917A8}"/>
              </a:ext>
            </a:extLst>
          </p:cNvPr>
          <p:cNvSpPr>
            <a:spLocks noChangeAspect="1"/>
          </p:cNvSpPr>
          <p:nvPr/>
        </p:nvSpPr>
        <p:spPr>
          <a:xfrm rot="10800000">
            <a:off x="10286400" y="362416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7" name="Isosceles Triangle 56">
            <a:extLst>
              <a:ext uri="{FF2B5EF4-FFF2-40B4-BE49-F238E27FC236}">
                <a16:creationId xmlns:a16="http://schemas.microsoft.com/office/drawing/2014/main" id="{6E324B78-B2E3-4837-9EC3-ACCF5EC83C88}"/>
              </a:ext>
            </a:extLst>
          </p:cNvPr>
          <p:cNvSpPr>
            <a:spLocks noChangeAspect="1"/>
          </p:cNvSpPr>
          <p:nvPr/>
        </p:nvSpPr>
        <p:spPr>
          <a:xfrm rot="10800000">
            <a:off x="11252757" y="373216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8" name="Isosceles Triangle 57">
            <a:extLst>
              <a:ext uri="{FF2B5EF4-FFF2-40B4-BE49-F238E27FC236}">
                <a16:creationId xmlns:a16="http://schemas.microsoft.com/office/drawing/2014/main" id="{B3F8E7AC-F83E-4153-BF61-0E3260937BC0}"/>
              </a:ext>
            </a:extLst>
          </p:cNvPr>
          <p:cNvSpPr>
            <a:spLocks noChangeAspect="1"/>
          </p:cNvSpPr>
          <p:nvPr/>
        </p:nvSpPr>
        <p:spPr>
          <a:xfrm>
            <a:off x="4102224" y="3276965"/>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9" name="Isosceles Triangle 58">
            <a:extLst>
              <a:ext uri="{FF2B5EF4-FFF2-40B4-BE49-F238E27FC236}">
                <a16:creationId xmlns:a16="http://schemas.microsoft.com/office/drawing/2014/main" id="{01C7C027-DF13-4EF7-AE09-E3D7694615BC}"/>
              </a:ext>
            </a:extLst>
          </p:cNvPr>
          <p:cNvSpPr>
            <a:spLocks noChangeAspect="1"/>
          </p:cNvSpPr>
          <p:nvPr/>
        </p:nvSpPr>
        <p:spPr>
          <a:xfrm>
            <a:off x="5271565" y="3363277"/>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60" name="Isosceles Triangle 59">
            <a:extLst>
              <a:ext uri="{FF2B5EF4-FFF2-40B4-BE49-F238E27FC236}">
                <a16:creationId xmlns:a16="http://schemas.microsoft.com/office/drawing/2014/main" id="{D00E4D46-C5C6-430A-9D52-135B35E78FB5}"/>
              </a:ext>
            </a:extLst>
          </p:cNvPr>
          <p:cNvSpPr>
            <a:spLocks noChangeAspect="1"/>
          </p:cNvSpPr>
          <p:nvPr/>
        </p:nvSpPr>
        <p:spPr>
          <a:xfrm>
            <a:off x="6318674" y="3145070"/>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61" name="Isosceles Triangle 60">
            <a:extLst>
              <a:ext uri="{FF2B5EF4-FFF2-40B4-BE49-F238E27FC236}">
                <a16:creationId xmlns:a16="http://schemas.microsoft.com/office/drawing/2014/main" id="{BEC4D1A1-AFAF-4ED6-A352-4E72CF1B927F}"/>
              </a:ext>
            </a:extLst>
          </p:cNvPr>
          <p:cNvSpPr>
            <a:spLocks noChangeAspect="1"/>
          </p:cNvSpPr>
          <p:nvPr/>
        </p:nvSpPr>
        <p:spPr>
          <a:xfrm>
            <a:off x="8537813" y="3462160"/>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62" name="Isosceles Triangle 61">
            <a:extLst>
              <a:ext uri="{FF2B5EF4-FFF2-40B4-BE49-F238E27FC236}">
                <a16:creationId xmlns:a16="http://schemas.microsoft.com/office/drawing/2014/main" id="{7EEDFCF3-CBD3-481C-89B0-8231A3A2A7F6}"/>
              </a:ext>
            </a:extLst>
          </p:cNvPr>
          <p:cNvSpPr>
            <a:spLocks noChangeAspect="1"/>
          </p:cNvSpPr>
          <p:nvPr/>
        </p:nvSpPr>
        <p:spPr>
          <a:xfrm>
            <a:off x="9639195" y="3424357"/>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63" name="Isosceles Triangle 62">
            <a:extLst>
              <a:ext uri="{FF2B5EF4-FFF2-40B4-BE49-F238E27FC236}">
                <a16:creationId xmlns:a16="http://schemas.microsoft.com/office/drawing/2014/main" id="{E1668824-6A98-4F58-8C9C-6F9F33828F15}"/>
              </a:ext>
            </a:extLst>
          </p:cNvPr>
          <p:cNvSpPr>
            <a:spLocks noChangeAspect="1"/>
          </p:cNvSpPr>
          <p:nvPr/>
        </p:nvSpPr>
        <p:spPr>
          <a:xfrm>
            <a:off x="10767908" y="3523580"/>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64" name="Isosceles Triangle 63">
            <a:extLst>
              <a:ext uri="{FF2B5EF4-FFF2-40B4-BE49-F238E27FC236}">
                <a16:creationId xmlns:a16="http://schemas.microsoft.com/office/drawing/2014/main" id="{B95D5AC7-FF78-47E7-9AB8-984B80BA7253}"/>
              </a:ext>
            </a:extLst>
          </p:cNvPr>
          <p:cNvSpPr>
            <a:spLocks noChangeAspect="1"/>
          </p:cNvSpPr>
          <p:nvPr/>
        </p:nvSpPr>
        <p:spPr>
          <a:xfrm rot="10800000">
            <a:off x="8710281" y="3674542"/>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65" name="Isosceles Triangle 64">
            <a:extLst>
              <a:ext uri="{FF2B5EF4-FFF2-40B4-BE49-F238E27FC236}">
                <a16:creationId xmlns:a16="http://schemas.microsoft.com/office/drawing/2014/main" id="{6059B463-08FA-4BBB-8516-BE34D2BEAB8A}"/>
              </a:ext>
            </a:extLst>
          </p:cNvPr>
          <p:cNvSpPr>
            <a:spLocks noChangeAspect="1"/>
          </p:cNvSpPr>
          <p:nvPr/>
        </p:nvSpPr>
        <p:spPr>
          <a:xfrm rot="10800000">
            <a:off x="10936564" y="3674542"/>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150938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0353-BE05-457B-AA81-1F695D2AD1B0}"/>
              </a:ext>
            </a:extLst>
          </p:cNvPr>
          <p:cNvSpPr>
            <a:spLocks noGrp="1"/>
          </p:cNvSpPr>
          <p:nvPr>
            <p:ph type="title"/>
          </p:nvPr>
        </p:nvSpPr>
        <p:spPr/>
        <p:txBody>
          <a:bodyPr/>
          <a:lstStyle/>
          <a:p>
            <a:r>
              <a:rPr lang="en-US" dirty="0"/>
              <a:t>MEDIA CONTEXT</a:t>
            </a:r>
            <a:endParaRPr lang="en-GB" dirty="0"/>
          </a:p>
        </p:txBody>
      </p:sp>
      <p:sp>
        <p:nvSpPr>
          <p:cNvPr id="3" name="Content Placeholder 2">
            <a:extLst>
              <a:ext uri="{FF2B5EF4-FFF2-40B4-BE49-F238E27FC236}">
                <a16:creationId xmlns:a16="http://schemas.microsoft.com/office/drawing/2014/main" id="{431CC168-BDB3-46DE-A49F-BF9479AC3971}"/>
              </a:ext>
            </a:extLst>
          </p:cNvPr>
          <p:cNvSpPr>
            <a:spLocks noGrp="1"/>
          </p:cNvSpPr>
          <p:nvPr>
            <p:ph idx="1"/>
          </p:nvPr>
        </p:nvSpPr>
        <p:spPr>
          <a:xfrm>
            <a:off x="167528" y="613090"/>
            <a:ext cx="4271122" cy="866576"/>
          </a:xfrm>
        </p:spPr>
        <p:txBody>
          <a:bodyPr>
            <a:noAutofit/>
          </a:bodyPr>
          <a:lstStyle/>
          <a:p>
            <a:pPr>
              <a:lnSpc>
                <a:spcPct val="100000"/>
              </a:lnSpc>
              <a:spcBef>
                <a:spcPts val="0"/>
              </a:spcBef>
            </a:pPr>
            <a:r>
              <a:rPr lang="en-US" sz="2800" dirty="0"/>
              <a:t>Proximity to Homelessness</a:t>
            </a:r>
            <a:endParaRPr lang="en-GB" sz="2800" dirty="0"/>
          </a:p>
          <a:p>
            <a:pPr>
              <a:lnSpc>
                <a:spcPct val="100000"/>
              </a:lnSpc>
              <a:spcBef>
                <a:spcPts val="0"/>
              </a:spcBef>
            </a:pPr>
            <a:r>
              <a:rPr lang="en-GB" i="1" dirty="0"/>
              <a:t>October 2020 vs. May 2021 by audience </a:t>
            </a:r>
            <a:endParaRPr lang="en-US" i="1" dirty="0"/>
          </a:p>
        </p:txBody>
      </p:sp>
      <p:sp>
        <p:nvSpPr>
          <p:cNvPr id="6" name="Text Placeholder 5">
            <a:extLst>
              <a:ext uri="{FF2B5EF4-FFF2-40B4-BE49-F238E27FC236}">
                <a16:creationId xmlns:a16="http://schemas.microsoft.com/office/drawing/2014/main" id="{656E431E-F2C8-464B-B5A3-3BB51BC68399}"/>
              </a:ext>
            </a:extLst>
          </p:cNvPr>
          <p:cNvSpPr>
            <a:spLocks noGrp="1"/>
          </p:cNvSpPr>
          <p:nvPr>
            <p:ph type="body" sz="quarter" idx="12"/>
          </p:nvPr>
        </p:nvSpPr>
        <p:spPr>
          <a:xfrm>
            <a:off x="1290277" y="6244910"/>
            <a:ext cx="6758348" cy="478924"/>
          </a:xfrm>
        </p:spPr>
        <p:txBody>
          <a:bodyPr/>
          <a:lstStyle/>
          <a:p>
            <a:r>
              <a:rPr lang="en-US" dirty="0">
                <a:solidFill>
                  <a:schemeClr val="bg2">
                    <a:lumMod val="25000"/>
                  </a:schemeClr>
                </a:solidFill>
              </a:rPr>
              <a:t>Base: Attitudes Tracking Benchmark Dip (804): 18-29YO (201); 30-44YO (185); 45-59YO (193); 60+YO (225); Women (410); Men (394); Dip 2- May 2021 Total (804) 18-29YO (201) 30-44YO (185) 45-59YO (193) 60+YO (225) Women (410) Men (394)</a:t>
            </a:r>
            <a:endParaRPr lang="en-GB" dirty="0">
              <a:solidFill>
                <a:schemeClr val="bg2">
                  <a:lumMod val="25000"/>
                </a:schemeClr>
              </a:solidFill>
            </a:endParaRPr>
          </a:p>
        </p:txBody>
      </p:sp>
      <p:sp>
        <p:nvSpPr>
          <p:cNvPr id="7" name="Text Placeholder 6">
            <a:extLst>
              <a:ext uri="{FF2B5EF4-FFF2-40B4-BE49-F238E27FC236}">
                <a16:creationId xmlns:a16="http://schemas.microsoft.com/office/drawing/2014/main" id="{7FB69335-0FDE-47DB-AA3F-5A7CB1DD0CBC}"/>
              </a:ext>
            </a:extLst>
          </p:cNvPr>
          <p:cNvSpPr>
            <a:spLocks noGrp="1"/>
          </p:cNvSpPr>
          <p:nvPr>
            <p:ph type="body" sz="quarter" idx="13"/>
          </p:nvPr>
        </p:nvSpPr>
        <p:spPr/>
        <p:txBody>
          <a:bodyPr/>
          <a:lstStyle/>
          <a:p>
            <a:r>
              <a:rPr lang="en-US" dirty="0"/>
              <a:t>Q. Have you or anyone close to you ever been affected by, or personally involved in any of the following?</a:t>
            </a:r>
            <a:endParaRPr lang="en-GB" dirty="0"/>
          </a:p>
        </p:txBody>
      </p:sp>
      <p:sp>
        <p:nvSpPr>
          <p:cNvPr id="5" name="Text Placeholder 4">
            <a:extLst>
              <a:ext uri="{FF2B5EF4-FFF2-40B4-BE49-F238E27FC236}">
                <a16:creationId xmlns:a16="http://schemas.microsoft.com/office/drawing/2014/main" id="{4909B69A-6046-42A1-A7FA-40B38C93D7AB}"/>
              </a:ext>
            </a:extLst>
          </p:cNvPr>
          <p:cNvSpPr>
            <a:spLocks noGrp="1"/>
          </p:cNvSpPr>
          <p:nvPr>
            <p:ph type="body" sz="quarter" idx="11"/>
          </p:nvPr>
        </p:nvSpPr>
        <p:spPr/>
        <p:txBody>
          <a:bodyPr/>
          <a:lstStyle/>
          <a:p>
            <a:r>
              <a:rPr lang="en-US" dirty="0"/>
              <a:t>The sense of having a proximity to homelessness has increased amongst 18-29 year </a:t>
            </a:r>
            <a:r>
              <a:rPr lang="en-US" dirty="0" err="1"/>
              <a:t>olds</a:t>
            </a:r>
            <a:r>
              <a:rPr lang="en-US" dirty="0"/>
              <a:t> </a:t>
            </a:r>
            <a:endParaRPr lang="en-GB" dirty="0"/>
          </a:p>
        </p:txBody>
      </p:sp>
      <p:graphicFrame>
        <p:nvGraphicFramePr>
          <p:cNvPr id="9" name="Chart 8">
            <a:extLst>
              <a:ext uri="{FF2B5EF4-FFF2-40B4-BE49-F238E27FC236}">
                <a16:creationId xmlns:a16="http://schemas.microsoft.com/office/drawing/2014/main" id="{738F73D2-008A-4663-B31F-7064A90831C4}"/>
              </a:ext>
            </a:extLst>
          </p:cNvPr>
          <p:cNvGraphicFramePr/>
          <p:nvPr>
            <p:extLst>
              <p:ext uri="{D42A27DB-BD31-4B8C-83A1-F6EECF244321}">
                <p14:modId xmlns:p14="http://schemas.microsoft.com/office/powerpoint/2010/main" val="787718987"/>
              </p:ext>
            </p:extLst>
          </p:nvPr>
        </p:nvGraphicFramePr>
        <p:xfrm>
          <a:off x="642851" y="1974120"/>
          <a:ext cx="10906298" cy="4179079"/>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365565B-4E9B-40C9-B1D6-5E4B503D820E}"/>
              </a:ext>
            </a:extLst>
          </p:cNvPr>
          <p:cNvSpPr/>
          <p:nvPr/>
        </p:nvSpPr>
        <p:spPr>
          <a:xfrm>
            <a:off x="8020626" y="6397914"/>
            <a:ext cx="3479710" cy="3873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1" name="Oval 10">
            <a:extLst>
              <a:ext uri="{FF2B5EF4-FFF2-40B4-BE49-F238E27FC236}">
                <a16:creationId xmlns:a16="http://schemas.microsoft.com/office/drawing/2014/main" id="{E58C2A3E-EA71-43C0-A02A-1C39973441CA}"/>
              </a:ext>
            </a:extLst>
          </p:cNvPr>
          <p:cNvSpPr>
            <a:spLocks noChangeAspect="1"/>
          </p:cNvSpPr>
          <p:nvPr/>
        </p:nvSpPr>
        <p:spPr>
          <a:xfrm>
            <a:off x="8083699" y="6447596"/>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2" name="Isosceles Triangle 11">
            <a:extLst>
              <a:ext uri="{FF2B5EF4-FFF2-40B4-BE49-F238E27FC236}">
                <a16:creationId xmlns:a16="http://schemas.microsoft.com/office/drawing/2014/main" id="{D710FE23-B79C-44E7-9357-4F1391E3E153}"/>
              </a:ext>
            </a:extLst>
          </p:cNvPr>
          <p:cNvSpPr>
            <a:spLocks noChangeAspect="1"/>
          </p:cNvSpPr>
          <p:nvPr/>
        </p:nvSpPr>
        <p:spPr>
          <a:xfrm>
            <a:off x="8120377" y="6540703"/>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83F1AE88-4246-46E8-B742-C2096AF86849}"/>
              </a:ext>
            </a:extLst>
          </p:cNvPr>
          <p:cNvSpPr>
            <a:spLocks noChangeAspect="1"/>
          </p:cNvSpPr>
          <p:nvPr/>
        </p:nvSpPr>
        <p:spPr>
          <a:xfrm rot="10800000">
            <a:off x="8210760" y="6544567"/>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7" name="Isosceles Triangle 16">
            <a:extLst>
              <a:ext uri="{FF2B5EF4-FFF2-40B4-BE49-F238E27FC236}">
                <a16:creationId xmlns:a16="http://schemas.microsoft.com/office/drawing/2014/main" id="{A3541B8E-B266-4FD5-8B25-A1842949C8D4}"/>
              </a:ext>
            </a:extLst>
          </p:cNvPr>
          <p:cNvSpPr>
            <a:spLocks noChangeAspect="1"/>
          </p:cNvSpPr>
          <p:nvPr/>
        </p:nvSpPr>
        <p:spPr>
          <a:xfrm>
            <a:off x="3988240" y="3321000"/>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2746782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1E71-4359-4F27-B222-942176E7D9A9}"/>
              </a:ext>
            </a:extLst>
          </p:cNvPr>
          <p:cNvSpPr>
            <a:spLocks noGrp="1"/>
          </p:cNvSpPr>
          <p:nvPr>
            <p:ph type="ctrTitle"/>
          </p:nvPr>
        </p:nvSpPr>
        <p:spPr/>
        <p:txBody>
          <a:bodyPr/>
          <a:lstStyle/>
          <a:p>
            <a:r>
              <a:rPr lang="en-GB" dirty="0">
                <a:latin typeface="Museo Sans 300"/>
              </a:rPr>
              <a:t>Media response</a:t>
            </a:r>
          </a:p>
        </p:txBody>
      </p:sp>
      <p:sp>
        <p:nvSpPr>
          <p:cNvPr id="3" name="Subtitle 2">
            <a:extLst>
              <a:ext uri="{FF2B5EF4-FFF2-40B4-BE49-F238E27FC236}">
                <a16:creationId xmlns:a16="http://schemas.microsoft.com/office/drawing/2014/main" id="{7BC4857D-8754-4D6B-AA74-C9199EE73767}"/>
              </a:ext>
            </a:extLst>
          </p:cNvPr>
          <p:cNvSpPr>
            <a:spLocks noGrp="1"/>
          </p:cNvSpPr>
          <p:nvPr>
            <p:ph type="subTitle" idx="1"/>
          </p:nvPr>
        </p:nvSpPr>
        <p:spPr/>
        <p:txBody>
          <a:bodyPr vert="horz" lIns="91440" tIns="45720" rIns="91440" bIns="45720" rtlCol="0" anchor="t">
            <a:noAutofit/>
          </a:bodyPr>
          <a:lstStyle/>
          <a:p>
            <a:r>
              <a:rPr lang="en-GB" dirty="0"/>
              <a:t>Framing Homelessness attitude tracking</a:t>
            </a:r>
            <a:endParaRPr lang="en-US" dirty="0"/>
          </a:p>
        </p:txBody>
      </p:sp>
    </p:spTree>
    <p:extLst>
      <p:ext uri="{BB962C8B-B14F-4D97-AF65-F5344CB8AC3E}">
        <p14:creationId xmlns:p14="http://schemas.microsoft.com/office/powerpoint/2010/main" val="3729357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3B01-8F48-4DC8-9BCF-B3B5022C3A7D}"/>
              </a:ext>
            </a:extLst>
          </p:cNvPr>
          <p:cNvSpPr>
            <a:spLocks noGrp="1"/>
          </p:cNvSpPr>
          <p:nvPr>
            <p:ph type="title"/>
          </p:nvPr>
        </p:nvSpPr>
        <p:spPr/>
        <p:txBody>
          <a:bodyPr/>
          <a:lstStyle/>
          <a:p>
            <a:r>
              <a:rPr lang="en-US" dirty="0"/>
              <a:t>MEDIA RESPONSE</a:t>
            </a:r>
            <a:endParaRPr lang="en-GB" dirty="0"/>
          </a:p>
        </p:txBody>
      </p:sp>
      <p:sp>
        <p:nvSpPr>
          <p:cNvPr id="3" name="Content Placeholder 2">
            <a:extLst>
              <a:ext uri="{FF2B5EF4-FFF2-40B4-BE49-F238E27FC236}">
                <a16:creationId xmlns:a16="http://schemas.microsoft.com/office/drawing/2014/main" id="{1BE7C04C-78CD-48E2-A5F6-5ECC9D04CBC4}"/>
              </a:ext>
            </a:extLst>
          </p:cNvPr>
          <p:cNvSpPr>
            <a:spLocks noGrp="1"/>
          </p:cNvSpPr>
          <p:nvPr>
            <p:ph idx="1"/>
          </p:nvPr>
        </p:nvSpPr>
        <p:spPr/>
        <p:txBody>
          <a:bodyPr>
            <a:normAutofit/>
          </a:bodyPr>
          <a:lstStyle/>
          <a:p>
            <a:r>
              <a:rPr lang="en-US" sz="2400" dirty="0"/>
              <a:t>Homelessness Buzz Over Time</a:t>
            </a:r>
            <a:endParaRPr lang="en-GB" sz="2400" dirty="0"/>
          </a:p>
        </p:txBody>
      </p:sp>
      <p:sp>
        <p:nvSpPr>
          <p:cNvPr id="5" name="Text Placeholder 4">
            <a:extLst>
              <a:ext uri="{FF2B5EF4-FFF2-40B4-BE49-F238E27FC236}">
                <a16:creationId xmlns:a16="http://schemas.microsoft.com/office/drawing/2014/main" id="{042B00A5-3A6A-494C-9BF5-7D22D560D0E2}"/>
              </a:ext>
            </a:extLst>
          </p:cNvPr>
          <p:cNvSpPr>
            <a:spLocks noGrp="1"/>
          </p:cNvSpPr>
          <p:nvPr>
            <p:ph type="body" sz="quarter" idx="12"/>
          </p:nvPr>
        </p:nvSpPr>
        <p:spPr>
          <a:xfrm>
            <a:off x="3648269" y="6238769"/>
            <a:ext cx="2278321" cy="442195"/>
          </a:xfrm>
        </p:spPr>
        <p:txBody>
          <a:bodyPr/>
          <a:lstStyle/>
          <a:p>
            <a:r>
              <a:rPr lang="en-US" dirty="0">
                <a:solidFill>
                  <a:schemeClr val="bg2">
                    <a:lumMod val="25000"/>
                  </a:schemeClr>
                </a:solidFill>
              </a:rPr>
              <a:t>Base: Crisis Campaign Tracking: Pre 2019 Crisis At Christmas (413); 2019 Crisis At Christmas Peak (828); 2020 Home For All Campaign (617); Attitudes Tracking Benchmark Dip (804). 2019 Crisis At Christmas Peak (915). Attitudes Tracking Dip 2 May 2021 (804) </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342FD770-D351-4E92-8F06-B0E70CFECF8E}"/>
              </a:ext>
            </a:extLst>
          </p:cNvPr>
          <p:cNvSpPr>
            <a:spLocks noGrp="1"/>
          </p:cNvSpPr>
          <p:nvPr>
            <p:ph type="body" sz="quarter" idx="13"/>
          </p:nvPr>
        </p:nvSpPr>
        <p:spPr/>
        <p:txBody>
          <a:bodyPr/>
          <a:lstStyle/>
          <a:p>
            <a:r>
              <a:rPr lang="en-US" dirty="0"/>
              <a:t>Q. Which of the following causes have you heard about on the news / seen activity for in your local community / seen advertising campaigns for / seen anything about on social media recently?</a:t>
            </a:r>
            <a:endParaRPr lang="en-GB" dirty="0"/>
          </a:p>
        </p:txBody>
      </p:sp>
      <p:sp>
        <p:nvSpPr>
          <p:cNvPr id="7" name="Text Placeholder 6">
            <a:extLst>
              <a:ext uri="{FF2B5EF4-FFF2-40B4-BE49-F238E27FC236}">
                <a16:creationId xmlns:a16="http://schemas.microsoft.com/office/drawing/2014/main" id="{88A1D92B-4FC3-416F-8770-25E022690E3C}"/>
              </a:ext>
            </a:extLst>
          </p:cNvPr>
          <p:cNvSpPr>
            <a:spLocks noGrp="1"/>
          </p:cNvSpPr>
          <p:nvPr>
            <p:ph type="body" sz="quarter" idx="11"/>
          </p:nvPr>
        </p:nvSpPr>
        <p:spPr/>
        <p:txBody>
          <a:bodyPr/>
          <a:lstStyle/>
          <a:p>
            <a:r>
              <a:rPr lang="en-US" dirty="0"/>
              <a:t>Total buzz has remained relatively stable, with some increase in local community activities.  </a:t>
            </a:r>
            <a:endParaRPr lang="en-GB" dirty="0"/>
          </a:p>
        </p:txBody>
      </p:sp>
      <p:graphicFrame>
        <p:nvGraphicFramePr>
          <p:cNvPr id="9" name="Chart 8">
            <a:extLst>
              <a:ext uri="{FF2B5EF4-FFF2-40B4-BE49-F238E27FC236}">
                <a16:creationId xmlns:a16="http://schemas.microsoft.com/office/drawing/2014/main" id="{EA5A2589-9DE1-4884-B157-B718B77A9F07}"/>
              </a:ext>
            </a:extLst>
          </p:cNvPr>
          <p:cNvGraphicFramePr/>
          <p:nvPr/>
        </p:nvGraphicFramePr>
        <p:xfrm>
          <a:off x="3798916" y="1479666"/>
          <a:ext cx="7750232" cy="4867102"/>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a:extLst>
              <a:ext uri="{FF2B5EF4-FFF2-40B4-BE49-F238E27FC236}">
                <a16:creationId xmlns:a16="http://schemas.microsoft.com/office/drawing/2014/main" id="{20D6F901-C129-4698-AE88-E81256AB978D}"/>
              </a:ext>
            </a:extLst>
          </p:cNvPr>
          <p:cNvSpPr/>
          <p:nvPr/>
        </p:nvSpPr>
        <p:spPr>
          <a:xfrm>
            <a:off x="8635200" y="6347200"/>
            <a:ext cx="3479710" cy="387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22" name="Oval 21">
            <a:extLst>
              <a:ext uri="{FF2B5EF4-FFF2-40B4-BE49-F238E27FC236}">
                <a16:creationId xmlns:a16="http://schemas.microsoft.com/office/drawing/2014/main" id="{D47AF303-5981-4BE2-AFBC-8CD13A703344}"/>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5D1D304A-3A3A-4ADD-AC1D-9361B5156EB3}"/>
              </a:ext>
            </a:extLst>
          </p:cNvPr>
          <p:cNvSpPr/>
          <p:nvPr/>
        </p:nvSpPr>
        <p:spPr>
          <a:xfrm>
            <a:off x="6016973" y="6347200"/>
            <a:ext cx="2551412" cy="387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YOY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24" name="Oval 23">
            <a:extLst>
              <a:ext uri="{FF2B5EF4-FFF2-40B4-BE49-F238E27FC236}">
                <a16:creationId xmlns:a16="http://schemas.microsoft.com/office/drawing/2014/main" id="{32F56506-84B5-45DA-8DB7-FB21505EE173}"/>
              </a:ext>
            </a:extLst>
          </p:cNvPr>
          <p:cNvSpPr>
            <a:spLocks noChangeAspect="1"/>
          </p:cNvSpPr>
          <p:nvPr/>
        </p:nvSpPr>
        <p:spPr>
          <a:xfrm>
            <a:off x="6128847"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5" name="Isosceles Triangle 24">
            <a:extLst>
              <a:ext uri="{FF2B5EF4-FFF2-40B4-BE49-F238E27FC236}">
                <a16:creationId xmlns:a16="http://schemas.microsoft.com/office/drawing/2014/main" id="{22F42874-D50D-437D-AD74-3C7CEBA09FD4}"/>
              </a:ext>
            </a:extLst>
          </p:cNvPr>
          <p:cNvSpPr>
            <a:spLocks noChangeAspect="1"/>
          </p:cNvSpPr>
          <p:nvPr/>
        </p:nvSpPr>
        <p:spPr>
          <a:xfrm>
            <a:off x="6156590" y="648688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6" name="Isosceles Triangle 25">
            <a:extLst>
              <a:ext uri="{FF2B5EF4-FFF2-40B4-BE49-F238E27FC236}">
                <a16:creationId xmlns:a16="http://schemas.microsoft.com/office/drawing/2014/main" id="{78FEB4A6-8A88-413B-ACE2-3EC41DCA0ADB}"/>
              </a:ext>
            </a:extLst>
          </p:cNvPr>
          <p:cNvSpPr>
            <a:spLocks noChangeAspect="1"/>
          </p:cNvSpPr>
          <p:nvPr/>
        </p:nvSpPr>
        <p:spPr>
          <a:xfrm rot="10800000">
            <a:off x="6246973" y="649074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7" name="Isosceles Triangle 26">
            <a:extLst>
              <a:ext uri="{FF2B5EF4-FFF2-40B4-BE49-F238E27FC236}">
                <a16:creationId xmlns:a16="http://schemas.microsoft.com/office/drawing/2014/main" id="{F8598C4A-3A82-400C-8286-4E3529FCA9AE}"/>
              </a:ext>
            </a:extLst>
          </p:cNvPr>
          <p:cNvSpPr>
            <a:spLocks noChangeAspect="1"/>
          </p:cNvSpPr>
          <p:nvPr/>
        </p:nvSpPr>
        <p:spPr>
          <a:xfrm>
            <a:off x="8734951" y="6489989"/>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8" name="Isosceles Triangle 27">
            <a:extLst>
              <a:ext uri="{FF2B5EF4-FFF2-40B4-BE49-F238E27FC236}">
                <a16:creationId xmlns:a16="http://schemas.microsoft.com/office/drawing/2014/main" id="{A6722809-29B6-48DA-9E0A-0C26A9E2D37F}"/>
              </a:ext>
            </a:extLst>
          </p:cNvPr>
          <p:cNvSpPr>
            <a:spLocks noChangeAspect="1"/>
          </p:cNvSpPr>
          <p:nvPr/>
        </p:nvSpPr>
        <p:spPr>
          <a:xfrm rot="10800000">
            <a:off x="8825334" y="6493853"/>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9" name="Isosceles Triangle 28">
            <a:extLst>
              <a:ext uri="{FF2B5EF4-FFF2-40B4-BE49-F238E27FC236}">
                <a16:creationId xmlns:a16="http://schemas.microsoft.com/office/drawing/2014/main" id="{50BBEF50-2B28-478F-8B8D-6D354E58F154}"/>
              </a:ext>
            </a:extLst>
          </p:cNvPr>
          <p:cNvSpPr>
            <a:spLocks noChangeAspect="1"/>
          </p:cNvSpPr>
          <p:nvPr/>
        </p:nvSpPr>
        <p:spPr>
          <a:xfrm rot="10800000">
            <a:off x="4936069" y="3866694"/>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0" name="Isosceles Triangle 29">
            <a:extLst>
              <a:ext uri="{FF2B5EF4-FFF2-40B4-BE49-F238E27FC236}">
                <a16:creationId xmlns:a16="http://schemas.microsoft.com/office/drawing/2014/main" id="{C4E0CE86-6326-44FA-982B-709AAFFF5D74}"/>
              </a:ext>
            </a:extLst>
          </p:cNvPr>
          <p:cNvSpPr>
            <a:spLocks noChangeAspect="1"/>
          </p:cNvSpPr>
          <p:nvPr/>
        </p:nvSpPr>
        <p:spPr>
          <a:xfrm rot="10800000">
            <a:off x="10910869" y="3381474"/>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1" name="Isosceles Triangle 30">
            <a:extLst>
              <a:ext uri="{FF2B5EF4-FFF2-40B4-BE49-F238E27FC236}">
                <a16:creationId xmlns:a16="http://schemas.microsoft.com/office/drawing/2014/main" id="{22890861-A3C7-4DA0-905A-CA63B908761B}"/>
              </a:ext>
            </a:extLst>
          </p:cNvPr>
          <p:cNvSpPr>
            <a:spLocks noChangeAspect="1"/>
          </p:cNvSpPr>
          <p:nvPr/>
        </p:nvSpPr>
        <p:spPr>
          <a:xfrm rot="10800000">
            <a:off x="9410244" y="4059231"/>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2" name="Isosceles Triangle 31">
            <a:extLst>
              <a:ext uri="{FF2B5EF4-FFF2-40B4-BE49-F238E27FC236}">
                <a16:creationId xmlns:a16="http://schemas.microsoft.com/office/drawing/2014/main" id="{7DF832BF-A21B-4D0A-B779-0A21DB80EEE8}"/>
              </a:ext>
            </a:extLst>
          </p:cNvPr>
          <p:cNvSpPr>
            <a:spLocks noChangeAspect="1"/>
          </p:cNvSpPr>
          <p:nvPr/>
        </p:nvSpPr>
        <p:spPr>
          <a:xfrm rot="10800000">
            <a:off x="7890216" y="393245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3" name="Isosceles Triangle 32">
            <a:extLst>
              <a:ext uri="{FF2B5EF4-FFF2-40B4-BE49-F238E27FC236}">
                <a16:creationId xmlns:a16="http://schemas.microsoft.com/office/drawing/2014/main" id="{4DE1220F-7707-4675-99E3-B223C2A4AE31}"/>
              </a:ext>
            </a:extLst>
          </p:cNvPr>
          <p:cNvSpPr>
            <a:spLocks noChangeAspect="1"/>
          </p:cNvSpPr>
          <p:nvPr/>
        </p:nvSpPr>
        <p:spPr>
          <a:xfrm rot="10800000">
            <a:off x="6440835" y="411473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4" name="Isosceles Triangle 33">
            <a:extLst>
              <a:ext uri="{FF2B5EF4-FFF2-40B4-BE49-F238E27FC236}">
                <a16:creationId xmlns:a16="http://schemas.microsoft.com/office/drawing/2014/main" id="{818284D9-FC9F-494E-A0AF-7C058C8A234B}"/>
              </a:ext>
            </a:extLst>
          </p:cNvPr>
          <p:cNvSpPr>
            <a:spLocks noChangeAspect="1"/>
          </p:cNvSpPr>
          <p:nvPr/>
        </p:nvSpPr>
        <p:spPr>
          <a:xfrm>
            <a:off x="4263775" y="3407187"/>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5" name="Isosceles Triangle 34">
            <a:extLst>
              <a:ext uri="{FF2B5EF4-FFF2-40B4-BE49-F238E27FC236}">
                <a16:creationId xmlns:a16="http://schemas.microsoft.com/office/drawing/2014/main" id="{40272258-030F-46A8-9EDD-CCDF19B84FA3}"/>
              </a:ext>
            </a:extLst>
          </p:cNvPr>
          <p:cNvSpPr>
            <a:spLocks noChangeAspect="1"/>
          </p:cNvSpPr>
          <p:nvPr/>
        </p:nvSpPr>
        <p:spPr>
          <a:xfrm>
            <a:off x="10312415" y="2829225"/>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6" name="Isosceles Triangle 35">
            <a:extLst>
              <a:ext uri="{FF2B5EF4-FFF2-40B4-BE49-F238E27FC236}">
                <a16:creationId xmlns:a16="http://schemas.microsoft.com/office/drawing/2014/main" id="{AE484E54-5E8E-40C5-B214-D9E96748E142}"/>
              </a:ext>
            </a:extLst>
          </p:cNvPr>
          <p:cNvSpPr>
            <a:spLocks noChangeAspect="1"/>
          </p:cNvSpPr>
          <p:nvPr/>
        </p:nvSpPr>
        <p:spPr>
          <a:xfrm>
            <a:off x="8779633" y="3747801"/>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7" name="Isosceles Triangle 36">
            <a:extLst>
              <a:ext uri="{FF2B5EF4-FFF2-40B4-BE49-F238E27FC236}">
                <a16:creationId xmlns:a16="http://schemas.microsoft.com/office/drawing/2014/main" id="{C270D11E-64B7-473B-A9B5-92629E04B4D6}"/>
              </a:ext>
            </a:extLst>
          </p:cNvPr>
          <p:cNvSpPr>
            <a:spLocks noChangeAspect="1"/>
          </p:cNvSpPr>
          <p:nvPr/>
        </p:nvSpPr>
        <p:spPr>
          <a:xfrm>
            <a:off x="7344995" y="3499255"/>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8" name="Isosceles Triangle 37">
            <a:extLst>
              <a:ext uri="{FF2B5EF4-FFF2-40B4-BE49-F238E27FC236}">
                <a16:creationId xmlns:a16="http://schemas.microsoft.com/office/drawing/2014/main" id="{06A4C005-0D1D-495F-B00C-9818EE46DE99}"/>
              </a:ext>
            </a:extLst>
          </p:cNvPr>
          <p:cNvSpPr>
            <a:spLocks noChangeAspect="1"/>
          </p:cNvSpPr>
          <p:nvPr/>
        </p:nvSpPr>
        <p:spPr>
          <a:xfrm rot="10800000">
            <a:off x="4526805" y="3805217"/>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9" name="Isosceles Triangle 38">
            <a:extLst>
              <a:ext uri="{FF2B5EF4-FFF2-40B4-BE49-F238E27FC236}">
                <a16:creationId xmlns:a16="http://schemas.microsoft.com/office/drawing/2014/main" id="{FF895FFA-4117-4958-A067-6B5BFA7E555E}"/>
              </a:ext>
            </a:extLst>
          </p:cNvPr>
          <p:cNvSpPr>
            <a:spLocks noChangeAspect="1"/>
          </p:cNvSpPr>
          <p:nvPr/>
        </p:nvSpPr>
        <p:spPr>
          <a:xfrm rot="10800000">
            <a:off x="10523150" y="3353187"/>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0" name="Isosceles Triangle 39">
            <a:extLst>
              <a:ext uri="{FF2B5EF4-FFF2-40B4-BE49-F238E27FC236}">
                <a16:creationId xmlns:a16="http://schemas.microsoft.com/office/drawing/2014/main" id="{AC8FA613-2C5F-46F2-83F6-4FC716BE2EBA}"/>
              </a:ext>
            </a:extLst>
          </p:cNvPr>
          <p:cNvSpPr>
            <a:spLocks noChangeAspect="1"/>
          </p:cNvSpPr>
          <p:nvPr/>
        </p:nvSpPr>
        <p:spPr>
          <a:xfrm rot="10800000">
            <a:off x="9030004" y="3974694"/>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1" name="Isosceles Triangle 40">
            <a:extLst>
              <a:ext uri="{FF2B5EF4-FFF2-40B4-BE49-F238E27FC236}">
                <a16:creationId xmlns:a16="http://schemas.microsoft.com/office/drawing/2014/main" id="{54BA9C64-566A-46DC-9851-6D5C72C046E5}"/>
              </a:ext>
            </a:extLst>
          </p:cNvPr>
          <p:cNvSpPr>
            <a:spLocks noChangeAspect="1"/>
          </p:cNvSpPr>
          <p:nvPr/>
        </p:nvSpPr>
        <p:spPr>
          <a:xfrm rot="10800000">
            <a:off x="7507079" y="4002017"/>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2" name="Isosceles Triangle 41">
            <a:extLst>
              <a:ext uri="{FF2B5EF4-FFF2-40B4-BE49-F238E27FC236}">
                <a16:creationId xmlns:a16="http://schemas.microsoft.com/office/drawing/2014/main" id="{72470C4C-8B7C-44D9-8A29-9BD0BDD2B12A}"/>
              </a:ext>
            </a:extLst>
          </p:cNvPr>
          <p:cNvSpPr>
            <a:spLocks noChangeAspect="1"/>
          </p:cNvSpPr>
          <p:nvPr/>
        </p:nvSpPr>
        <p:spPr>
          <a:xfrm rot="10800000">
            <a:off x="4724789" y="3986450"/>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3" name="Isosceles Triangle 42">
            <a:extLst>
              <a:ext uri="{FF2B5EF4-FFF2-40B4-BE49-F238E27FC236}">
                <a16:creationId xmlns:a16="http://schemas.microsoft.com/office/drawing/2014/main" id="{321EDB18-34E4-4D12-89E3-8C3069B0ABCF}"/>
              </a:ext>
            </a:extLst>
          </p:cNvPr>
          <p:cNvSpPr>
            <a:spLocks noChangeAspect="1"/>
          </p:cNvSpPr>
          <p:nvPr/>
        </p:nvSpPr>
        <p:spPr>
          <a:xfrm rot="10800000">
            <a:off x="9208034" y="4110017"/>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4" name="Isosceles Triangle 43">
            <a:extLst>
              <a:ext uri="{FF2B5EF4-FFF2-40B4-BE49-F238E27FC236}">
                <a16:creationId xmlns:a16="http://schemas.microsoft.com/office/drawing/2014/main" id="{A9E6EAFD-859F-4439-AC41-79ADA5E6966D}"/>
              </a:ext>
            </a:extLst>
          </p:cNvPr>
          <p:cNvSpPr>
            <a:spLocks noChangeAspect="1"/>
          </p:cNvSpPr>
          <p:nvPr/>
        </p:nvSpPr>
        <p:spPr>
          <a:xfrm rot="10800000">
            <a:off x="7729106" y="4164017"/>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5" name="Isosceles Triangle 44">
            <a:extLst>
              <a:ext uri="{FF2B5EF4-FFF2-40B4-BE49-F238E27FC236}">
                <a16:creationId xmlns:a16="http://schemas.microsoft.com/office/drawing/2014/main" id="{D893A8B7-75F9-4D39-9F28-2B664DDBE6D8}"/>
              </a:ext>
            </a:extLst>
          </p:cNvPr>
          <p:cNvSpPr>
            <a:spLocks noChangeAspect="1"/>
          </p:cNvSpPr>
          <p:nvPr/>
        </p:nvSpPr>
        <p:spPr>
          <a:xfrm>
            <a:off x="4936068" y="3750545"/>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6" name="Isosceles Triangle 45">
            <a:extLst>
              <a:ext uri="{FF2B5EF4-FFF2-40B4-BE49-F238E27FC236}">
                <a16:creationId xmlns:a16="http://schemas.microsoft.com/office/drawing/2014/main" id="{B29D819A-ADAD-4D8D-B51D-3267ABDCC1F8}"/>
              </a:ext>
            </a:extLst>
          </p:cNvPr>
          <p:cNvSpPr>
            <a:spLocks noChangeAspect="1"/>
          </p:cNvSpPr>
          <p:nvPr/>
        </p:nvSpPr>
        <p:spPr>
          <a:xfrm>
            <a:off x="7895565" y="3767303"/>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7" name="Isosceles Triangle 46">
            <a:extLst>
              <a:ext uri="{FF2B5EF4-FFF2-40B4-BE49-F238E27FC236}">
                <a16:creationId xmlns:a16="http://schemas.microsoft.com/office/drawing/2014/main" id="{B286AA11-568E-47D9-9019-0FFCB20DDA4E}"/>
              </a:ext>
            </a:extLst>
          </p:cNvPr>
          <p:cNvSpPr>
            <a:spLocks noChangeAspect="1"/>
          </p:cNvSpPr>
          <p:nvPr/>
        </p:nvSpPr>
        <p:spPr>
          <a:xfrm>
            <a:off x="6656818" y="3932450"/>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91793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3B01-8F48-4DC8-9BCF-B3B5022C3A7D}"/>
              </a:ext>
            </a:extLst>
          </p:cNvPr>
          <p:cNvSpPr>
            <a:spLocks noGrp="1"/>
          </p:cNvSpPr>
          <p:nvPr>
            <p:ph type="title"/>
          </p:nvPr>
        </p:nvSpPr>
        <p:spPr/>
        <p:txBody>
          <a:bodyPr/>
          <a:lstStyle/>
          <a:p>
            <a:r>
              <a:rPr lang="en-US" dirty="0"/>
              <a:t>MEDIA RESPONSE</a:t>
            </a:r>
            <a:endParaRPr lang="en-GB" dirty="0"/>
          </a:p>
        </p:txBody>
      </p:sp>
      <p:sp>
        <p:nvSpPr>
          <p:cNvPr id="3" name="Content Placeholder 2">
            <a:extLst>
              <a:ext uri="{FF2B5EF4-FFF2-40B4-BE49-F238E27FC236}">
                <a16:creationId xmlns:a16="http://schemas.microsoft.com/office/drawing/2014/main" id="{1BE7C04C-78CD-48E2-A5F6-5ECC9D04CBC4}"/>
              </a:ext>
            </a:extLst>
          </p:cNvPr>
          <p:cNvSpPr>
            <a:spLocks noGrp="1"/>
          </p:cNvSpPr>
          <p:nvPr>
            <p:ph idx="1"/>
          </p:nvPr>
        </p:nvSpPr>
        <p:spPr/>
        <p:txBody>
          <a:bodyPr>
            <a:normAutofit/>
          </a:bodyPr>
          <a:lstStyle/>
          <a:p>
            <a:r>
              <a:rPr lang="en-US" sz="2400" dirty="0"/>
              <a:t>Total Cause Buzz Over Time</a:t>
            </a:r>
            <a:endParaRPr lang="en-GB" sz="2400" dirty="0"/>
          </a:p>
        </p:txBody>
      </p:sp>
      <p:sp>
        <p:nvSpPr>
          <p:cNvPr id="6" name="Text Placeholder 5">
            <a:extLst>
              <a:ext uri="{FF2B5EF4-FFF2-40B4-BE49-F238E27FC236}">
                <a16:creationId xmlns:a16="http://schemas.microsoft.com/office/drawing/2014/main" id="{342FD770-D351-4E92-8F06-B0E70CFECF8E}"/>
              </a:ext>
            </a:extLst>
          </p:cNvPr>
          <p:cNvSpPr>
            <a:spLocks noGrp="1"/>
          </p:cNvSpPr>
          <p:nvPr>
            <p:ph type="body" sz="quarter" idx="13"/>
          </p:nvPr>
        </p:nvSpPr>
        <p:spPr/>
        <p:txBody>
          <a:bodyPr/>
          <a:lstStyle/>
          <a:p>
            <a:r>
              <a:rPr lang="en-US" dirty="0"/>
              <a:t>Q. Which of the following causes have you heard about on the news / seen activity for in your local community / seen advertising campaigns for / seen anything about on social media recently?</a:t>
            </a:r>
            <a:endParaRPr lang="en-GB" dirty="0"/>
          </a:p>
        </p:txBody>
      </p:sp>
      <p:sp>
        <p:nvSpPr>
          <p:cNvPr id="7" name="Text Placeholder 6">
            <a:extLst>
              <a:ext uri="{FF2B5EF4-FFF2-40B4-BE49-F238E27FC236}">
                <a16:creationId xmlns:a16="http://schemas.microsoft.com/office/drawing/2014/main" id="{88A1D92B-4FC3-416F-8770-25E022690E3C}"/>
              </a:ext>
            </a:extLst>
          </p:cNvPr>
          <p:cNvSpPr>
            <a:spLocks noGrp="1"/>
          </p:cNvSpPr>
          <p:nvPr>
            <p:ph type="body" sz="quarter" idx="11"/>
          </p:nvPr>
        </p:nvSpPr>
        <p:spPr/>
        <p:txBody>
          <a:bodyPr/>
          <a:lstStyle/>
          <a:p>
            <a:r>
              <a:rPr lang="en-US" dirty="0"/>
              <a:t>The attention around mental health and racial equality continues to grow, while homelessness flattens out  </a:t>
            </a:r>
            <a:endParaRPr lang="en-GB" dirty="0"/>
          </a:p>
        </p:txBody>
      </p:sp>
      <p:graphicFrame>
        <p:nvGraphicFramePr>
          <p:cNvPr id="9" name="Chart 8">
            <a:extLst>
              <a:ext uri="{FF2B5EF4-FFF2-40B4-BE49-F238E27FC236}">
                <a16:creationId xmlns:a16="http://schemas.microsoft.com/office/drawing/2014/main" id="{EA5A2589-9DE1-4884-B157-B718B77A9F07}"/>
              </a:ext>
            </a:extLst>
          </p:cNvPr>
          <p:cNvGraphicFramePr/>
          <p:nvPr/>
        </p:nvGraphicFramePr>
        <p:xfrm>
          <a:off x="3798916" y="1479666"/>
          <a:ext cx="7750232" cy="4867102"/>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 Placeholder 4">
            <a:extLst>
              <a:ext uri="{FF2B5EF4-FFF2-40B4-BE49-F238E27FC236}">
                <a16:creationId xmlns:a16="http://schemas.microsoft.com/office/drawing/2014/main" id="{32831FD8-CDC8-4EE4-8663-2B5A1EC9D2AA}"/>
              </a:ext>
            </a:extLst>
          </p:cNvPr>
          <p:cNvSpPr>
            <a:spLocks noGrp="1"/>
          </p:cNvSpPr>
          <p:nvPr>
            <p:ph type="body" sz="quarter" idx="12"/>
          </p:nvPr>
        </p:nvSpPr>
        <p:spPr>
          <a:xfrm>
            <a:off x="3648269" y="6392464"/>
            <a:ext cx="2301889" cy="387364"/>
          </a:xfrm>
        </p:spPr>
        <p:txBody>
          <a:bodyPr/>
          <a:lstStyle/>
          <a:p>
            <a:r>
              <a:rPr lang="en-US" dirty="0">
                <a:solidFill>
                  <a:schemeClr val="bg2">
                    <a:lumMod val="25000"/>
                  </a:schemeClr>
                </a:solidFill>
              </a:rPr>
              <a:t>Base: Crisis Campaign Tracking: Pre 2019 Crisis At Christmas (413); 2019 Crisis At Christmas Peak (828); 2020 Home For All Campaign (617); Attitudes Tracking Benchmark Dip (804). 2019 Crisis At Christmas Peak (915). Attitudes Tracking Dip 2 May 2021(894) </a:t>
            </a:r>
            <a:endParaRPr lang="en-GB" dirty="0">
              <a:solidFill>
                <a:schemeClr val="bg2">
                  <a:lumMod val="25000"/>
                </a:schemeClr>
              </a:solidFill>
            </a:endParaRPr>
          </a:p>
        </p:txBody>
      </p:sp>
      <p:sp>
        <p:nvSpPr>
          <p:cNvPr id="29" name="Rectangle 28">
            <a:extLst>
              <a:ext uri="{FF2B5EF4-FFF2-40B4-BE49-F238E27FC236}">
                <a16:creationId xmlns:a16="http://schemas.microsoft.com/office/drawing/2014/main" id="{02AE2AA0-2099-4FFF-8D1B-3D4FDBF60BB6}"/>
              </a:ext>
            </a:extLst>
          </p:cNvPr>
          <p:cNvSpPr/>
          <p:nvPr/>
        </p:nvSpPr>
        <p:spPr>
          <a:xfrm>
            <a:off x="8635200" y="6347200"/>
            <a:ext cx="3479710" cy="387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30" name="Oval 29">
            <a:extLst>
              <a:ext uri="{FF2B5EF4-FFF2-40B4-BE49-F238E27FC236}">
                <a16:creationId xmlns:a16="http://schemas.microsoft.com/office/drawing/2014/main" id="{EDB00CDF-7239-40C1-A5E0-8A29A2C51EBA}"/>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1" name="Rectangle 30">
            <a:extLst>
              <a:ext uri="{FF2B5EF4-FFF2-40B4-BE49-F238E27FC236}">
                <a16:creationId xmlns:a16="http://schemas.microsoft.com/office/drawing/2014/main" id="{DE178D5F-761F-46E2-834B-8C0405DC932A}"/>
              </a:ext>
            </a:extLst>
          </p:cNvPr>
          <p:cNvSpPr/>
          <p:nvPr/>
        </p:nvSpPr>
        <p:spPr>
          <a:xfrm>
            <a:off x="6016973" y="6347200"/>
            <a:ext cx="2551412" cy="387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YOY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32" name="Oval 31">
            <a:extLst>
              <a:ext uri="{FF2B5EF4-FFF2-40B4-BE49-F238E27FC236}">
                <a16:creationId xmlns:a16="http://schemas.microsoft.com/office/drawing/2014/main" id="{FA0D04D2-7712-4C9E-8F2C-20F3B3ED518F}"/>
              </a:ext>
            </a:extLst>
          </p:cNvPr>
          <p:cNvSpPr>
            <a:spLocks noChangeAspect="1"/>
          </p:cNvSpPr>
          <p:nvPr/>
        </p:nvSpPr>
        <p:spPr>
          <a:xfrm>
            <a:off x="6128847"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3" name="Isosceles Triangle 32">
            <a:extLst>
              <a:ext uri="{FF2B5EF4-FFF2-40B4-BE49-F238E27FC236}">
                <a16:creationId xmlns:a16="http://schemas.microsoft.com/office/drawing/2014/main" id="{E85B93E3-DCDB-444F-B38D-8A9B6854DD12}"/>
              </a:ext>
            </a:extLst>
          </p:cNvPr>
          <p:cNvSpPr>
            <a:spLocks noChangeAspect="1"/>
          </p:cNvSpPr>
          <p:nvPr/>
        </p:nvSpPr>
        <p:spPr>
          <a:xfrm>
            <a:off x="6156590" y="648688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4" name="Isosceles Triangle 33">
            <a:extLst>
              <a:ext uri="{FF2B5EF4-FFF2-40B4-BE49-F238E27FC236}">
                <a16:creationId xmlns:a16="http://schemas.microsoft.com/office/drawing/2014/main" id="{13DEC03A-34CB-4AC2-B324-B24EF319D553}"/>
              </a:ext>
            </a:extLst>
          </p:cNvPr>
          <p:cNvSpPr>
            <a:spLocks noChangeAspect="1"/>
          </p:cNvSpPr>
          <p:nvPr/>
        </p:nvSpPr>
        <p:spPr>
          <a:xfrm rot="10800000">
            <a:off x="6246973" y="649074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5" name="Isosceles Triangle 34">
            <a:extLst>
              <a:ext uri="{FF2B5EF4-FFF2-40B4-BE49-F238E27FC236}">
                <a16:creationId xmlns:a16="http://schemas.microsoft.com/office/drawing/2014/main" id="{02EB5B5B-03F4-45BD-90D3-4D98695A6A84}"/>
              </a:ext>
            </a:extLst>
          </p:cNvPr>
          <p:cNvSpPr>
            <a:spLocks noChangeAspect="1"/>
          </p:cNvSpPr>
          <p:nvPr/>
        </p:nvSpPr>
        <p:spPr>
          <a:xfrm>
            <a:off x="8734951" y="6489989"/>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6" name="Isosceles Triangle 35">
            <a:extLst>
              <a:ext uri="{FF2B5EF4-FFF2-40B4-BE49-F238E27FC236}">
                <a16:creationId xmlns:a16="http://schemas.microsoft.com/office/drawing/2014/main" id="{4A7B1304-9DF4-4A53-A481-8C2B0319E5CC}"/>
              </a:ext>
            </a:extLst>
          </p:cNvPr>
          <p:cNvSpPr>
            <a:spLocks noChangeAspect="1"/>
          </p:cNvSpPr>
          <p:nvPr/>
        </p:nvSpPr>
        <p:spPr>
          <a:xfrm rot="10800000">
            <a:off x="8825334" y="6493853"/>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7" name="Isosceles Triangle 36">
            <a:extLst>
              <a:ext uri="{FF2B5EF4-FFF2-40B4-BE49-F238E27FC236}">
                <a16:creationId xmlns:a16="http://schemas.microsoft.com/office/drawing/2014/main" id="{DAEB0146-C944-4A44-A352-ACAA3748D289}"/>
              </a:ext>
            </a:extLst>
          </p:cNvPr>
          <p:cNvSpPr>
            <a:spLocks noChangeAspect="1"/>
          </p:cNvSpPr>
          <p:nvPr/>
        </p:nvSpPr>
        <p:spPr>
          <a:xfrm rot="10800000">
            <a:off x="5152400" y="3340131"/>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8" name="Isosceles Triangle 37">
            <a:extLst>
              <a:ext uri="{FF2B5EF4-FFF2-40B4-BE49-F238E27FC236}">
                <a16:creationId xmlns:a16="http://schemas.microsoft.com/office/drawing/2014/main" id="{0C98D56A-DA32-4EB6-BBB5-CF0055F41AA3}"/>
              </a:ext>
            </a:extLst>
          </p:cNvPr>
          <p:cNvSpPr>
            <a:spLocks noChangeAspect="1"/>
          </p:cNvSpPr>
          <p:nvPr/>
        </p:nvSpPr>
        <p:spPr>
          <a:xfrm>
            <a:off x="4401525" y="2780799"/>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9" name="Isosceles Triangle 38">
            <a:extLst>
              <a:ext uri="{FF2B5EF4-FFF2-40B4-BE49-F238E27FC236}">
                <a16:creationId xmlns:a16="http://schemas.microsoft.com/office/drawing/2014/main" id="{F75C0B6F-E344-4F56-87C2-DBDBCC344406}"/>
              </a:ext>
            </a:extLst>
          </p:cNvPr>
          <p:cNvSpPr>
            <a:spLocks noChangeAspect="1"/>
          </p:cNvSpPr>
          <p:nvPr/>
        </p:nvSpPr>
        <p:spPr>
          <a:xfrm rot="10800000">
            <a:off x="4673933" y="3320865"/>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0" name="Isosceles Triangle 39">
            <a:extLst>
              <a:ext uri="{FF2B5EF4-FFF2-40B4-BE49-F238E27FC236}">
                <a16:creationId xmlns:a16="http://schemas.microsoft.com/office/drawing/2014/main" id="{8E3B9188-F96F-4ADA-A3E0-ABC0BAB09C64}"/>
              </a:ext>
            </a:extLst>
          </p:cNvPr>
          <p:cNvSpPr>
            <a:spLocks noChangeAspect="1"/>
          </p:cNvSpPr>
          <p:nvPr/>
        </p:nvSpPr>
        <p:spPr>
          <a:xfrm>
            <a:off x="6779118" y="249777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1" name="Isosceles Triangle 40">
            <a:extLst>
              <a:ext uri="{FF2B5EF4-FFF2-40B4-BE49-F238E27FC236}">
                <a16:creationId xmlns:a16="http://schemas.microsoft.com/office/drawing/2014/main" id="{F4BA91C8-1D7B-4CC0-B235-9AC68A0311E5}"/>
              </a:ext>
            </a:extLst>
          </p:cNvPr>
          <p:cNvSpPr>
            <a:spLocks noChangeAspect="1"/>
          </p:cNvSpPr>
          <p:nvPr/>
        </p:nvSpPr>
        <p:spPr>
          <a:xfrm>
            <a:off x="10842731" y="3027628"/>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2" name="Isosceles Triangle 41">
            <a:extLst>
              <a:ext uri="{FF2B5EF4-FFF2-40B4-BE49-F238E27FC236}">
                <a16:creationId xmlns:a16="http://schemas.microsoft.com/office/drawing/2014/main" id="{46C56BDB-AA93-483C-9EF3-E0CFBBC6C3E3}"/>
              </a:ext>
            </a:extLst>
          </p:cNvPr>
          <p:cNvSpPr>
            <a:spLocks noChangeAspect="1"/>
          </p:cNvSpPr>
          <p:nvPr/>
        </p:nvSpPr>
        <p:spPr>
          <a:xfrm>
            <a:off x="10539668" y="264915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3" name="Isosceles Triangle 42">
            <a:extLst>
              <a:ext uri="{FF2B5EF4-FFF2-40B4-BE49-F238E27FC236}">
                <a16:creationId xmlns:a16="http://schemas.microsoft.com/office/drawing/2014/main" id="{F15503B1-A360-4659-9FC7-4D0BB7B26143}"/>
              </a:ext>
            </a:extLst>
          </p:cNvPr>
          <p:cNvSpPr>
            <a:spLocks noChangeAspect="1"/>
          </p:cNvSpPr>
          <p:nvPr/>
        </p:nvSpPr>
        <p:spPr>
          <a:xfrm>
            <a:off x="8672311" y="313587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4" name="Isosceles Triangle 43">
            <a:extLst>
              <a:ext uri="{FF2B5EF4-FFF2-40B4-BE49-F238E27FC236}">
                <a16:creationId xmlns:a16="http://schemas.microsoft.com/office/drawing/2014/main" id="{AA71A219-9618-4BAF-863B-13DAB5232AAE}"/>
              </a:ext>
            </a:extLst>
          </p:cNvPr>
          <p:cNvSpPr>
            <a:spLocks noChangeAspect="1"/>
          </p:cNvSpPr>
          <p:nvPr/>
        </p:nvSpPr>
        <p:spPr>
          <a:xfrm>
            <a:off x="8950614" y="332688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5" name="Isosceles Triangle 44">
            <a:extLst>
              <a:ext uri="{FF2B5EF4-FFF2-40B4-BE49-F238E27FC236}">
                <a16:creationId xmlns:a16="http://schemas.microsoft.com/office/drawing/2014/main" id="{C7CB092F-C154-4107-9868-61069C94D74C}"/>
              </a:ext>
            </a:extLst>
          </p:cNvPr>
          <p:cNvSpPr>
            <a:spLocks noChangeAspect="1"/>
          </p:cNvSpPr>
          <p:nvPr/>
        </p:nvSpPr>
        <p:spPr>
          <a:xfrm>
            <a:off x="10025848" y="3521357"/>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6" name="Isosceles Triangle 45">
            <a:extLst>
              <a:ext uri="{FF2B5EF4-FFF2-40B4-BE49-F238E27FC236}">
                <a16:creationId xmlns:a16="http://schemas.microsoft.com/office/drawing/2014/main" id="{7C8FCCFF-20AE-4AD8-A68D-480EDAC532E4}"/>
              </a:ext>
            </a:extLst>
          </p:cNvPr>
          <p:cNvSpPr>
            <a:spLocks noChangeAspect="1"/>
          </p:cNvSpPr>
          <p:nvPr/>
        </p:nvSpPr>
        <p:spPr>
          <a:xfrm>
            <a:off x="10256787" y="2584480"/>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7" name="Isosceles Triangle 46">
            <a:extLst>
              <a:ext uri="{FF2B5EF4-FFF2-40B4-BE49-F238E27FC236}">
                <a16:creationId xmlns:a16="http://schemas.microsoft.com/office/drawing/2014/main" id="{2015D9BE-6B6A-48A2-A6B0-460B23F12A44}"/>
              </a:ext>
            </a:extLst>
          </p:cNvPr>
          <p:cNvSpPr>
            <a:spLocks noChangeAspect="1"/>
          </p:cNvSpPr>
          <p:nvPr/>
        </p:nvSpPr>
        <p:spPr>
          <a:xfrm>
            <a:off x="8350774" y="3340131"/>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8" name="Isosceles Triangle 47">
            <a:extLst>
              <a:ext uri="{FF2B5EF4-FFF2-40B4-BE49-F238E27FC236}">
                <a16:creationId xmlns:a16="http://schemas.microsoft.com/office/drawing/2014/main" id="{4BFDD835-3022-49BE-AB43-C85DE95F2C2F}"/>
              </a:ext>
            </a:extLst>
          </p:cNvPr>
          <p:cNvSpPr>
            <a:spLocks noChangeAspect="1"/>
          </p:cNvSpPr>
          <p:nvPr/>
        </p:nvSpPr>
        <p:spPr>
          <a:xfrm>
            <a:off x="8672311" y="2994979"/>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9" name="Isosceles Triangle 48">
            <a:extLst>
              <a:ext uri="{FF2B5EF4-FFF2-40B4-BE49-F238E27FC236}">
                <a16:creationId xmlns:a16="http://schemas.microsoft.com/office/drawing/2014/main" id="{3BF00464-5F8E-43B2-8CE7-1AD15C01FFDA}"/>
              </a:ext>
            </a:extLst>
          </p:cNvPr>
          <p:cNvSpPr>
            <a:spLocks noChangeAspect="1"/>
          </p:cNvSpPr>
          <p:nvPr/>
        </p:nvSpPr>
        <p:spPr>
          <a:xfrm rot="10800000">
            <a:off x="10842731" y="2886979"/>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0" name="Isosceles Triangle 49">
            <a:extLst>
              <a:ext uri="{FF2B5EF4-FFF2-40B4-BE49-F238E27FC236}">
                <a16:creationId xmlns:a16="http://schemas.microsoft.com/office/drawing/2014/main" id="{81D372D9-036B-4660-9BC5-CE2D5AE7E573}"/>
              </a:ext>
            </a:extLst>
          </p:cNvPr>
          <p:cNvSpPr>
            <a:spLocks noChangeAspect="1"/>
          </p:cNvSpPr>
          <p:nvPr/>
        </p:nvSpPr>
        <p:spPr>
          <a:xfrm rot="10800000">
            <a:off x="8950614" y="3189872"/>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1" name="Isosceles Triangle 50">
            <a:extLst>
              <a:ext uri="{FF2B5EF4-FFF2-40B4-BE49-F238E27FC236}">
                <a16:creationId xmlns:a16="http://schemas.microsoft.com/office/drawing/2014/main" id="{C54D6D8D-E4C6-47B9-A4D9-C0C2689D0FFB}"/>
              </a:ext>
            </a:extLst>
          </p:cNvPr>
          <p:cNvSpPr>
            <a:spLocks noChangeAspect="1"/>
          </p:cNvSpPr>
          <p:nvPr/>
        </p:nvSpPr>
        <p:spPr>
          <a:xfrm rot="10800000">
            <a:off x="7071314" y="2726799"/>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2" name="Isosceles Triangle 51">
            <a:extLst>
              <a:ext uri="{FF2B5EF4-FFF2-40B4-BE49-F238E27FC236}">
                <a16:creationId xmlns:a16="http://schemas.microsoft.com/office/drawing/2014/main" id="{72542295-CCD3-4BA5-9349-771682F8C983}"/>
              </a:ext>
            </a:extLst>
          </p:cNvPr>
          <p:cNvSpPr>
            <a:spLocks noChangeAspect="1"/>
          </p:cNvSpPr>
          <p:nvPr/>
        </p:nvSpPr>
        <p:spPr>
          <a:xfrm>
            <a:off x="7315381" y="2389776"/>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53" name="Isosceles Triangle 52">
            <a:extLst>
              <a:ext uri="{FF2B5EF4-FFF2-40B4-BE49-F238E27FC236}">
                <a16:creationId xmlns:a16="http://schemas.microsoft.com/office/drawing/2014/main" id="{43A91D0D-36E9-4FCE-A533-9DE303AE9CFC}"/>
              </a:ext>
            </a:extLst>
          </p:cNvPr>
          <p:cNvSpPr>
            <a:spLocks noChangeAspect="1"/>
          </p:cNvSpPr>
          <p:nvPr/>
        </p:nvSpPr>
        <p:spPr>
          <a:xfrm>
            <a:off x="11077542" y="2721577"/>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pic>
        <p:nvPicPr>
          <p:cNvPr id="5" name="Picture 4">
            <a:extLst>
              <a:ext uri="{FF2B5EF4-FFF2-40B4-BE49-F238E27FC236}">
                <a16:creationId xmlns:a16="http://schemas.microsoft.com/office/drawing/2014/main" id="{843054BC-B4AC-4DA3-B044-BD2FCFC92BB3}"/>
              </a:ext>
            </a:extLst>
          </p:cNvPr>
          <p:cNvPicPr>
            <a:picLocks noChangeAspect="1"/>
          </p:cNvPicPr>
          <p:nvPr/>
        </p:nvPicPr>
        <p:blipFill>
          <a:blip r:embed="rId4"/>
          <a:stretch>
            <a:fillRect/>
          </a:stretch>
        </p:blipFill>
        <p:spPr>
          <a:xfrm>
            <a:off x="4242053" y="5351291"/>
            <a:ext cx="7143750" cy="685800"/>
          </a:xfrm>
          <a:prstGeom prst="rect">
            <a:avLst/>
          </a:prstGeom>
        </p:spPr>
      </p:pic>
    </p:spTree>
    <p:extLst>
      <p:ext uri="{BB962C8B-B14F-4D97-AF65-F5344CB8AC3E}">
        <p14:creationId xmlns:p14="http://schemas.microsoft.com/office/powerpoint/2010/main" val="3159134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3B01-8F48-4DC8-9BCF-B3B5022C3A7D}"/>
              </a:ext>
            </a:extLst>
          </p:cNvPr>
          <p:cNvSpPr>
            <a:spLocks noGrp="1"/>
          </p:cNvSpPr>
          <p:nvPr>
            <p:ph type="title"/>
          </p:nvPr>
        </p:nvSpPr>
        <p:spPr/>
        <p:txBody>
          <a:bodyPr/>
          <a:lstStyle/>
          <a:p>
            <a:r>
              <a:rPr lang="en-US" dirty="0"/>
              <a:t>MEDIA RESPONSE</a:t>
            </a:r>
            <a:endParaRPr lang="en-GB" dirty="0"/>
          </a:p>
        </p:txBody>
      </p:sp>
      <p:sp>
        <p:nvSpPr>
          <p:cNvPr id="3" name="Content Placeholder 2">
            <a:extLst>
              <a:ext uri="{FF2B5EF4-FFF2-40B4-BE49-F238E27FC236}">
                <a16:creationId xmlns:a16="http://schemas.microsoft.com/office/drawing/2014/main" id="{1BE7C04C-78CD-48E2-A5F6-5ECC9D04CBC4}"/>
              </a:ext>
            </a:extLst>
          </p:cNvPr>
          <p:cNvSpPr>
            <a:spLocks noGrp="1"/>
          </p:cNvSpPr>
          <p:nvPr>
            <p:ph idx="1"/>
          </p:nvPr>
        </p:nvSpPr>
        <p:spPr>
          <a:xfrm>
            <a:off x="167529" y="613090"/>
            <a:ext cx="3146122" cy="866576"/>
          </a:xfrm>
        </p:spPr>
        <p:txBody>
          <a:bodyPr>
            <a:noAutofit/>
          </a:bodyPr>
          <a:lstStyle/>
          <a:p>
            <a:pPr>
              <a:lnSpc>
                <a:spcPct val="100000"/>
              </a:lnSpc>
              <a:spcBef>
                <a:spcPts val="0"/>
              </a:spcBef>
            </a:pPr>
            <a:r>
              <a:rPr lang="en-US" sz="2400" dirty="0"/>
              <a:t>Prompted Recognition of 2020 Milestone Homelessness Events</a:t>
            </a:r>
            <a:endParaRPr lang="en-GB" i="1" dirty="0"/>
          </a:p>
        </p:txBody>
      </p:sp>
      <p:sp>
        <p:nvSpPr>
          <p:cNvPr id="5" name="Text Placeholder 4">
            <a:extLst>
              <a:ext uri="{FF2B5EF4-FFF2-40B4-BE49-F238E27FC236}">
                <a16:creationId xmlns:a16="http://schemas.microsoft.com/office/drawing/2014/main" id="{042B00A5-3A6A-494C-9BF5-7D22D560D0E2}"/>
              </a:ext>
            </a:extLst>
          </p:cNvPr>
          <p:cNvSpPr>
            <a:spLocks noGrp="1"/>
          </p:cNvSpPr>
          <p:nvPr>
            <p:ph type="body" sz="quarter" idx="12"/>
          </p:nvPr>
        </p:nvSpPr>
        <p:spPr/>
        <p:txBody>
          <a:bodyPr/>
          <a:lstStyle/>
          <a:p>
            <a:r>
              <a:rPr lang="en-US" dirty="0">
                <a:solidFill>
                  <a:schemeClr val="bg2">
                    <a:lumMod val="25000"/>
                  </a:schemeClr>
                </a:solidFill>
              </a:rPr>
              <a:t>Base: Attitudes Tracking Benchmark Dip: All who have heard / seen any homelessness buzz (264). Attitudes Tracking Dip 2 May 2021 who have recently seen or heard something about homelessness (307) </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342FD770-D351-4E92-8F06-B0E70CFECF8E}"/>
              </a:ext>
            </a:extLst>
          </p:cNvPr>
          <p:cNvSpPr>
            <a:spLocks noGrp="1"/>
          </p:cNvSpPr>
          <p:nvPr>
            <p:ph type="body" sz="quarter" idx="13"/>
          </p:nvPr>
        </p:nvSpPr>
        <p:spPr>
          <a:xfrm>
            <a:off x="167530" y="2389280"/>
            <a:ext cx="3019618" cy="288500"/>
          </a:xfrm>
        </p:spPr>
        <p:txBody>
          <a:bodyPr/>
          <a:lstStyle/>
          <a:p>
            <a:r>
              <a:rPr lang="en-US" dirty="0"/>
              <a:t>Q. Here is a campaign about homelessness which may have been in the media recently. Do you remember seeing or hearing about this campaign? / Here are some stories about homelessness which have been in the media this year. Do you remember seeing or hearing about any of these features? </a:t>
            </a:r>
            <a:endParaRPr lang="en-GB" dirty="0"/>
          </a:p>
        </p:txBody>
      </p:sp>
      <p:sp>
        <p:nvSpPr>
          <p:cNvPr id="7" name="Text Placeholder 6">
            <a:extLst>
              <a:ext uri="{FF2B5EF4-FFF2-40B4-BE49-F238E27FC236}">
                <a16:creationId xmlns:a16="http://schemas.microsoft.com/office/drawing/2014/main" id="{88A1D92B-4FC3-416F-8770-25E022690E3C}"/>
              </a:ext>
            </a:extLst>
          </p:cNvPr>
          <p:cNvSpPr>
            <a:spLocks noGrp="1"/>
          </p:cNvSpPr>
          <p:nvPr>
            <p:ph type="body" sz="quarter" idx="11"/>
          </p:nvPr>
        </p:nvSpPr>
        <p:spPr>
          <a:xfrm>
            <a:off x="4674416" y="451236"/>
            <a:ext cx="7308643" cy="380848"/>
          </a:xfrm>
        </p:spPr>
        <p:txBody>
          <a:bodyPr/>
          <a:lstStyle/>
          <a:p>
            <a:r>
              <a:rPr lang="en-US" dirty="0"/>
              <a:t>More people than last year </a:t>
            </a:r>
            <a:r>
              <a:rPr lang="en-US" dirty="0" err="1"/>
              <a:t>recognise</a:t>
            </a:r>
            <a:r>
              <a:rPr lang="en-US" dirty="0"/>
              <a:t> the ‘milestones’ we presented- important Christmas campaigns and news media about vaccinations. </a:t>
            </a:r>
            <a:endParaRPr lang="en-GB" dirty="0"/>
          </a:p>
        </p:txBody>
      </p:sp>
      <p:graphicFrame>
        <p:nvGraphicFramePr>
          <p:cNvPr id="9" name="Chart 8">
            <a:extLst>
              <a:ext uri="{FF2B5EF4-FFF2-40B4-BE49-F238E27FC236}">
                <a16:creationId xmlns:a16="http://schemas.microsoft.com/office/drawing/2014/main" id="{7F8AE354-F9C1-4074-8B0B-77B40D0064C4}"/>
              </a:ext>
            </a:extLst>
          </p:cNvPr>
          <p:cNvGraphicFramePr/>
          <p:nvPr>
            <p:extLst>
              <p:ext uri="{D42A27DB-BD31-4B8C-83A1-F6EECF244321}">
                <p14:modId xmlns:p14="http://schemas.microsoft.com/office/powerpoint/2010/main" val="2237620758"/>
              </p:ext>
            </p:extLst>
          </p:nvPr>
        </p:nvGraphicFramePr>
        <p:xfrm>
          <a:off x="3669792" y="1479666"/>
          <a:ext cx="3706368" cy="490213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CD33559F-735C-4947-AFEF-9692A3A6ACA3}"/>
              </a:ext>
            </a:extLst>
          </p:cNvPr>
          <p:cNvSpPr/>
          <p:nvPr/>
        </p:nvSpPr>
        <p:spPr>
          <a:xfrm>
            <a:off x="3443223" y="1344263"/>
            <a:ext cx="4089886" cy="464026"/>
          </a:xfrm>
          <a:prstGeom prst="rect">
            <a:avLst/>
          </a:prstGeom>
          <a:solidFill>
            <a:srgbClr val="B2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US" sz="1200" dirty="0">
                <a:solidFill>
                  <a:schemeClr val="bg1"/>
                </a:solidFill>
                <a:latin typeface="Gill Sans Nova Light" panose="020B0302020104020203" pitchFamily="34" charset="0"/>
              </a:rPr>
              <a:t>ATTITUDES BENCHMARK NOV 2020</a:t>
            </a:r>
            <a:endParaRPr lang="en-GB" sz="1200" i="1" dirty="0">
              <a:solidFill>
                <a:schemeClr val="bg1"/>
              </a:solidFill>
              <a:latin typeface="Gill Sans Nova Light" panose="020B0302020104020203" pitchFamily="34" charset="0"/>
            </a:endParaRPr>
          </a:p>
        </p:txBody>
      </p:sp>
      <p:graphicFrame>
        <p:nvGraphicFramePr>
          <p:cNvPr id="12" name="Chart 11">
            <a:extLst>
              <a:ext uri="{FF2B5EF4-FFF2-40B4-BE49-F238E27FC236}">
                <a16:creationId xmlns:a16="http://schemas.microsoft.com/office/drawing/2014/main" id="{ADE3E4FF-838B-4351-B628-EE9E66D40BFA}"/>
              </a:ext>
            </a:extLst>
          </p:cNvPr>
          <p:cNvGraphicFramePr/>
          <p:nvPr>
            <p:extLst>
              <p:ext uri="{D42A27DB-BD31-4B8C-83A1-F6EECF244321}">
                <p14:modId xmlns:p14="http://schemas.microsoft.com/office/powerpoint/2010/main" val="1503830194"/>
              </p:ext>
            </p:extLst>
          </p:nvPr>
        </p:nvGraphicFramePr>
        <p:xfrm>
          <a:off x="7858804" y="1479666"/>
          <a:ext cx="3706368" cy="4902131"/>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12">
            <a:extLst>
              <a:ext uri="{FF2B5EF4-FFF2-40B4-BE49-F238E27FC236}">
                <a16:creationId xmlns:a16="http://schemas.microsoft.com/office/drawing/2014/main" id="{E4BD99E9-7DD2-4623-A782-F95B301265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86673" y="2405703"/>
            <a:ext cx="1710332" cy="812008"/>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62284469-85DF-4A69-B645-E3749E4FA23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88510" y="2405703"/>
            <a:ext cx="1710332" cy="807277"/>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908F047E-E164-4604-961B-5DD051913AE6}"/>
              </a:ext>
            </a:extLst>
          </p:cNvPr>
          <p:cNvPicPr>
            <a:picLocks noChangeAspect="1"/>
          </p:cNvPicPr>
          <p:nvPr/>
        </p:nvPicPr>
        <p:blipFill>
          <a:blip r:embed="rId7"/>
          <a:stretch>
            <a:fillRect/>
          </a:stretch>
        </p:blipFill>
        <p:spPr>
          <a:xfrm>
            <a:off x="9944799" y="2405703"/>
            <a:ext cx="1486864" cy="7587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DC4E88FF-40C0-43A7-A5D6-B4CD403D7DED}"/>
              </a:ext>
            </a:extLst>
          </p:cNvPr>
          <p:cNvPicPr>
            <a:picLocks noChangeAspect="1"/>
          </p:cNvPicPr>
          <p:nvPr/>
        </p:nvPicPr>
        <p:blipFill>
          <a:blip r:embed="rId8"/>
          <a:stretch>
            <a:fillRect/>
          </a:stretch>
        </p:blipFill>
        <p:spPr>
          <a:xfrm>
            <a:off x="8199013" y="2405703"/>
            <a:ext cx="1512975" cy="8072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10">
            <a:extLst>
              <a:ext uri="{FF2B5EF4-FFF2-40B4-BE49-F238E27FC236}">
                <a16:creationId xmlns:a16="http://schemas.microsoft.com/office/drawing/2014/main" id="{C810A274-0006-4CEC-AACD-F8247CEB8896}"/>
              </a:ext>
            </a:extLst>
          </p:cNvPr>
          <p:cNvSpPr/>
          <p:nvPr/>
        </p:nvSpPr>
        <p:spPr>
          <a:xfrm>
            <a:off x="7731853" y="1344263"/>
            <a:ext cx="4089886" cy="4640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US" sz="1200" dirty="0">
                <a:solidFill>
                  <a:schemeClr val="bg1"/>
                </a:solidFill>
                <a:latin typeface="Gill Sans Nova Light" panose="020B0302020104020203" pitchFamily="34" charset="0"/>
              </a:rPr>
              <a:t>ATTITUDES DIP 2 MAY 2021</a:t>
            </a:r>
            <a:endParaRPr lang="en-GB" sz="1200" i="1" dirty="0">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1063682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0353-BE05-457B-AA81-1F695D2AD1B0}"/>
              </a:ext>
            </a:extLst>
          </p:cNvPr>
          <p:cNvSpPr>
            <a:spLocks noGrp="1"/>
          </p:cNvSpPr>
          <p:nvPr>
            <p:ph type="title"/>
          </p:nvPr>
        </p:nvSpPr>
        <p:spPr/>
        <p:txBody>
          <a:bodyPr/>
          <a:lstStyle/>
          <a:p>
            <a:r>
              <a:rPr lang="en-US" dirty="0"/>
              <a:t>MEDIA RESPONSE</a:t>
            </a:r>
            <a:endParaRPr lang="en-GB" dirty="0"/>
          </a:p>
        </p:txBody>
      </p:sp>
      <p:sp>
        <p:nvSpPr>
          <p:cNvPr id="3" name="Content Placeholder 2">
            <a:extLst>
              <a:ext uri="{FF2B5EF4-FFF2-40B4-BE49-F238E27FC236}">
                <a16:creationId xmlns:a16="http://schemas.microsoft.com/office/drawing/2014/main" id="{431CC168-BDB3-46DE-A49F-BF9479AC3971}"/>
              </a:ext>
            </a:extLst>
          </p:cNvPr>
          <p:cNvSpPr>
            <a:spLocks noGrp="1"/>
          </p:cNvSpPr>
          <p:nvPr>
            <p:ph idx="1"/>
          </p:nvPr>
        </p:nvSpPr>
        <p:spPr>
          <a:xfrm>
            <a:off x="167528" y="613090"/>
            <a:ext cx="5021417" cy="866576"/>
          </a:xfrm>
        </p:spPr>
        <p:txBody>
          <a:bodyPr>
            <a:noAutofit/>
          </a:bodyPr>
          <a:lstStyle/>
          <a:p>
            <a:pPr>
              <a:lnSpc>
                <a:spcPct val="100000"/>
              </a:lnSpc>
              <a:spcBef>
                <a:spcPts val="0"/>
              </a:spcBef>
            </a:pPr>
            <a:r>
              <a:rPr lang="en-US" sz="2800" dirty="0"/>
              <a:t>Total Homelessness Buzz</a:t>
            </a:r>
            <a:endParaRPr lang="en-GB" sz="2800" dirty="0"/>
          </a:p>
          <a:p>
            <a:pPr>
              <a:lnSpc>
                <a:spcPct val="100000"/>
              </a:lnSpc>
              <a:spcBef>
                <a:spcPts val="0"/>
              </a:spcBef>
            </a:pPr>
            <a:r>
              <a:rPr lang="en-GB" i="1" dirty="0"/>
              <a:t>October 2020 vs. May 2021 by Audience</a:t>
            </a:r>
            <a:endParaRPr lang="en-US" i="1" dirty="0"/>
          </a:p>
        </p:txBody>
      </p:sp>
      <p:sp>
        <p:nvSpPr>
          <p:cNvPr id="5" name="Text Placeholder 4">
            <a:extLst>
              <a:ext uri="{FF2B5EF4-FFF2-40B4-BE49-F238E27FC236}">
                <a16:creationId xmlns:a16="http://schemas.microsoft.com/office/drawing/2014/main" id="{4909B69A-6046-42A1-A7FA-40B38C93D7AB}"/>
              </a:ext>
            </a:extLst>
          </p:cNvPr>
          <p:cNvSpPr>
            <a:spLocks noGrp="1"/>
          </p:cNvSpPr>
          <p:nvPr>
            <p:ph type="body" sz="quarter" idx="11"/>
          </p:nvPr>
        </p:nvSpPr>
        <p:spPr/>
        <p:txBody>
          <a:bodyPr/>
          <a:lstStyle/>
          <a:p>
            <a:r>
              <a:rPr lang="en-US" dirty="0"/>
              <a:t>This growth has been driven primarily by the younger age groups</a:t>
            </a:r>
            <a:endParaRPr lang="en-GB" dirty="0"/>
          </a:p>
        </p:txBody>
      </p:sp>
      <p:sp>
        <p:nvSpPr>
          <p:cNvPr id="6" name="Text Placeholder 5">
            <a:extLst>
              <a:ext uri="{FF2B5EF4-FFF2-40B4-BE49-F238E27FC236}">
                <a16:creationId xmlns:a16="http://schemas.microsoft.com/office/drawing/2014/main" id="{656E431E-F2C8-464B-B5A3-3BB51BC68399}"/>
              </a:ext>
            </a:extLst>
          </p:cNvPr>
          <p:cNvSpPr>
            <a:spLocks noGrp="1"/>
          </p:cNvSpPr>
          <p:nvPr>
            <p:ph type="body" sz="quarter" idx="12"/>
          </p:nvPr>
        </p:nvSpPr>
        <p:spPr>
          <a:xfrm>
            <a:off x="1252177" y="6420111"/>
            <a:ext cx="5727743" cy="288500"/>
          </a:xfrm>
        </p:spPr>
        <p:txBody>
          <a:bodyPr/>
          <a:lstStyle/>
          <a:p>
            <a:r>
              <a:rPr lang="en-US" dirty="0">
                <a:solidFill>
                  <a:schemeClr val="bg2">
                    <a:lumMod val="25000"/>
                  </a:schemeClr>
                </a:solidFill>
              </a:rPr>
              <a:t>Base: Attitudes Tracking Benchmark Dip (804): 18-29YO (201); 30-44YO (185); 45-59YO (193); 60+YO (225); Women (410); Men (394); Attitudes Tracking Dip 2 May 2021 (804) 18-29YO (201); 30-44YO (185); 45-59YO (193); 60+YO (225); Women (410); Men (394); </a:t>
            </a:r>
            <a:endParaRPr lang="en-GB" dirty="0">
              <a:solidFill>
                <a:schemeClr val="bg2">
                  <a:lumMod val="25000"/>
                </a:schemeClr>
              </a:solidFill>
            </a:endParaRPr>
          </a:p>
        </p:txBody>
      </p:sp>
      <p:sp>
        <p:nvSpPr>
          <p:cNvPr id="7" name="Text Placeholder 6">
            <a:extLst>
              <a:ext uri="{FF2B5EF4-FFF2-40B4-BE49-F238E27FC236}">
                <a16:creationId xmlns:a16="http://schemas.microsoft.com/office/drawing/2014/main" id="{7FB69335-0FDE-47DB-AA3F-5A7CB1DD0CBC}"/>
              </a:ext>
            </a:extLst>
          </p:cNvPr>
          <p:cNvSpPr>
            <a:spLocks noGrp="1"/>
          </p:cNvSpPr>
          <p:nvPr>
            <p:ph type="body" sz="quarter" idx="13"/>
          </p:nvPr>
        </p:nvSpPr>
        <p:spPr>
          <a:xfrm>
            <a:off x="167529" y="1629055"/>
            <a:ext cx="5251758" cy="288500"/>
          </a:xfrm>
        </p:spPr>
        <p:txBody>
          <a:bodyPr/>
          <a:lstStyle/>
          <a:p>
            <a:r>
              <a:rPr lang="en-US" dirty="0"/>
              <a:t>Q. Which of the following causes have you heard about on the news / seen activity for in your local community / seen advertising campaigns for / seen anything about on social media recently?</a:t>
            </a:r>
            <a:endParaRPr lang="en-GB" dirty="0"/>
          </a:p>
          <a:p>
            <a:endParaRPr lang="en-GB" dirty="0"/>
          </a:p>
        </p:txBody>
      </p:sp>
      <p:sp>
        <p:nvSpPr>
          <p:cNvPr id="8" name="Slide Number Placeholder 7">
            <a:extLst>
              <a:ext uri="{FF2B5EF4-FFF2-40B4-BE49-F238E27FC236}">
                <a16:creationId xmlns:a16="http://schemas.microsoft.com/office/drawing/2014/main" id="{813EB22F-F2C6-40F5-9952-5454CD39A3F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06215-92C3-4B43-A2B5-5772D486D7EF}" type="slidenum">
              <a:rPr kumimoji="0" lang="en-GB" sz="800" b="0" i="0" u="none" strike="noStrike" kern="1200" cap="none" spc="0" normalizeH="0" baseline="0" noProof="0" dirty="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graphicFrame>
        <p:nvGraphicFramePr>
          <p:cNvPr id="9" name="Chart 8">
            <a:extLst>
              <a:ext uri="{FF2B5EF4-FFF2-40B4-BE49-F238E27FC236}">
                <a16:creationId xmlns:a16="http://schemas.microsoft.com/office/drawing/2014/main" id="{738F73D2-008A-4663-B31F-7064A90831C4}"/>
              </a:ext>
            </a:extLst>
          </p:cNvPr>
          <p:cNvGraphicFramePr/>
          <p:nvPr>
            <p:extLst>
              <p:ext uri="{D42A27DB-BD31-4B8C-83A1-F6EECF244321}">
                <p14:modId xmlns:p14="http://schemas.microsoft.com/office/powerpoint/2010/main" val="234509220"/>
              </p:ext>
            </p:extLst>
          </p:nvPr>
        </p:nvGraphicFramePr>
        <p:xfrm>
          <a:off x="642851" y="1974120"/>
          <a:ext cx="10906298" cy="435587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E9B98FE-5447-4D55-93D1-C4734C4E0705}"/>
              </a:ext>
            </a:extLst>
          </p:cNvPr>
          <p:cNvSpPr/>
          <p:nvPr/>
        </p:nvSpPr>
        <p:spPr>
          <a:xfrm>
            <a:off x="8635200" y="6347200"/>
            <a:ext cx="3479710" cy="387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1" name="Oval 10">
            <a:extLst>
              <a:ext uri="{FF2B5EF4-FFF2-40B4-BE49-F238E27FC236}">
                <a16:creationId xmlns:a16="http://schemas.microsoft.com/office/drawing/2014/main" id="{90A38A0D-DEAE-4DFE-8869-DB10CF1860E2}"/>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2" name="Isosceles Triangle 11">
            <a:extLst>
              <a:ext uri="{FF2B5EF4-FFF2-40B4-BE49-F238E27FC236}">
                <a16:creationId xmlns:a16="http://schemas.microsoft.com/office/drawing/2014/main" id="{769241B5-4337-452E-A9B3-B80FB8A1646D}"/>
              </a:ext>
            </a:extLst>
          </p:cNvPr>
          <p:cNvSpPr>
            <a:spLocks noChangeAspect="1"/>
          </p:cNvSpPr>
          <p:nvPr/>
        </p:nvSpPr>
        <p:spPr>
          <a:xfrm>
            <a:off x="8734951" y="6489989"/>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E450C949-4323-4DCC-B446-10E8DB7FD9BD}"/>
              </a:ext>
            </a:extLst>
          </p:cNvPr>
          <p:cNvSpPr>
            <a:spLocks noChangeAspect="1"/>
          </p:cNvSpPr>
          <p:nvPr/>
        </p:nvSpPr>
        <p:spPr>
          <a:xfrm rot="10800000">
            <a:off x="8825334" y="6493853"/>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136DD805-A1DF-4FD0-8397-8FD9BB7FF6E3}"/>
              </a:ext>
            </a:extLst>
          </p:cNvPr>
          <p:cNvSpPr>
            <a:spLocks noChangeAspect="1"/>
          </p:cNvSpPr>
          <p:nvPr/>
        </p:nvSpPr>
        <p:spPr>
          <a:xfrm>
            <a:off x="4122786" y="2028230"/>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7" name="Isosceles Triangle 16">
            <a:extLst>
              <a:ext uri="{FF2B5EF4-FFF2-40B4-BE49-F238E27FC236}">
                <a16:creationId xmlns:a16="http://schemas.microsoft.com/office/drawing/2014/main" id="{FE17E3F3-C888-4BAB-90C9-F2DA429A6400}"/>
              </a:ext>
            </a:extLst>
          </p:cNvPr>
          <p:cNvSpPr>
            <a:spLocks noChangeAspect="1"/>
          </p:cNvSpPr>
          <p:nvPr/>
        </p:nvSpPr>
        <p:spPr>
          <a:xfrm>
            <a:off x="5294007" y="2327908"/>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8" name="Isosceles Triangle 17">
            <a:extLst>
              <a:ext uri="{FF2B5EF4-FFF2-40B4-BE49-F238E27FC236}">
                <a16:creationId xmlns:a16="http://schemas.microsoft.com/office/drawing/2014/main" id="{DCACC348-1FE5-4FC2-A406-B545AAA8B4B0}"/>
              </a:ext>
            </a:extLst>
          </p:cNvPr>
          <p:cNvSpPr>
            <a:spLocks noChangeAspect="1"/>
          </p:cNvSpPr>
          <p:nvPr/>
        </p:nvSpPr>
        <p:spPr>
          <a:xfrm>
            <a:off x="11113782" y="2537458"/>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271374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3B01-8F48-4DC8-9BCF-B3B5022C3A7D}"/>
              </a:ext>
            </a:extLst>
          </p:cNvPr>
          <p:cNvSpPr>
            <a:spLocks noGrp="1"/>
          </p:cNvSpPr>
          <p:nvPr>
            <p:ph type="title"/>
          </p:nvPr>
        </p:nvSpPr>
        <p:spPr/>
        <p:txBody>
          <a:bodyPr>
            <a:normAutofit/>
          </a:bodyPr>
          <a:lstStyle/>
          <a:p>
            <a:r>
              <a:rPr lang="en-US" dirty="0"/>
              <a:t>MEDIA RESPONSE </a:t>
            </a:r>
            <a:endParaRPr lang="en-GB" dirty="0"/>
          </a:p>
        </p:txBody>
      </p:sp>
      <p:sp>
        <p:nvSpPr>
          <p:cNvPr id="3" name="Content Placeholder 2">
            <a:extLst>
              <a:ext uri="{FF2B5EF4-FFF2-40B4-BE49-F238E27FC236}">
                <a16:creationId xmlns:a16="http://schemas.microsoft.com/office/drawing/2014/main" id="{1BE7C04C-78CD-48E2-A5F6-5ECC9D04CBC4}"/>
              </a:ext>
            </a:extLst>
          </p:cNvPr>
          <p:cNvSpPr>
            <a:spLocks noGrp="1"/>
          </p:cNvSpPr>
          <p:nvPr>
            <p:ph idx="1"/>
          </p:nvPr>
        </p:nvSpPr>
        <p:spPr>
          <a:xfrm>
            <a:off x="167529" y="613090"/>
            <a:ext cx="3019618" cy="426399"/>
          </a:xfrm>
        </p:spPr>
        <p:txBody>
          <a:bodyPr>
            <a:spAutoFit/>
          </a:bodyPr>
          <a:lstStyle/>
          <a:p>
            <a:r>
              <a:rPr lang="en-US" sz="2400" dirty="0"/>
              <a:t>Themes </a:t>
            </a:r>
          </a:p>
        </p:txBody>
      </p:sp>
      <p:sp>
        <p:nvSpPr>
          <p:cNvPr id="5" name="Text Placeholder 4">
            <a:extLst>
              <a:ext uri="{FF2B5EF4-FFF2-40B4-BE49-F238E27FC236}">
                <a16:creationId xmlns:a16="http://schemas.microsoft.com/office/drawing/2014/main" id="{042B00A5-3A6A-494C-9BF5-7D22D560D0E2}"/>
              </a:ext>
            </a:extLst>
          </p:cNvPr>
          <p:cNvSpPr>
            <a:spLocks noGrp="1"/>
          </p:cNvSpPr>
          <p:nvPr>
            <p:ph type="body" sz="quarter" idx="12"/>
          </p:nvPr>
        </p:nvSpPr>
        <p:spPr/>
        <p:txBody>
          <a:bodyPr/>
          <a:lstStyle/>
          <a:p>
            <a:r>
              <a:rPr lang="en-US" dirty="0"/>
              <a:t>Base: Total seen homelessness buzz Dip 1 (264)</a:t>
            </a:r>
            <a:r>
              <a:rPr lang="en-US" dirty="0">
                <a:solidFill>
                  <a:schemeClr val="bg2">
                    <a:lumMod val="25000"/>
                  </a:schemeClr>
                </a:solidFill>
              </a:rPr>
              <a:t> Attitudes Tracking Dip 2 May 2021 seen homelessness buzz (307) </a:t>
            </a:r>
            <a:endParaRPr lang="en-GB" dirty="0"/>
          </a:p>
        </p:txBody>
      </p:sp>
      <p:sp>
        <p:nvSpPr>
          <p:cNvPr id="6" name="Text Placeholder 5">
            <a:extLst>
              <a:ext uri="{FF2B5EF4-FFF2-40B4-BE49-F238E27FC236}">
                <a16:creationId xmlns:a16="http://schemas.microsoft.com/office/drawing/2014/main" id="{342FD770-D351-4E92-8F06-B0E70CFECF8E}"/>
              </a:ext>
            </a:extLst>
          </p:cNvPr>
          <p:cNvSpPr>
            <a:spLocks noGrp="1"/>
          </p:cNvSpPr>
          <p:nvPr>
            <p:ph type="body" sz="quarter" idx="13"/>
          </p:nvPr>
        </p:nvSpPr>
        <p:spPr/>
        <p:txBody>
          <a:bodyPr/>
          <a:lstStyle/>
          <a:p>
            <a:r>
              <a:rPr lang="en-US" dirty="0"/>
              <a:t>Q. Thinking about everything you have seen or heard in the media about homelessness recently, which of the following apply to the things you have seen, heard or read?</a:t>
            </a:r>
            <a:endParaRPr lang="en-GB" dirty="0"/>
          </a:p>
        </p:txBody>
      </p:sp>
      <p:sp>
        <p:nvSpPr>
          <p:cNvPr id="7" name="Text Placeholder 6">
            <a:extLst>
              <a:ext uri="{FF2B5EF4-FFF2-40B4-BE49-F238E27FC236}">
                <a16:creationId xmlns:a16="http://schemas.microsoft.com/office/drawing/2014/main" id="{88A1D92B-4FC3-416F-8770-25E022690E3C}"/>
              </a:ext>
            </a:extLst>
          </p:cNvPr>
          <p:cNvSpPr>
            <a:spLocks noGrp="1"/>
          </p:cNvSpPr>
          <p:nvPr>
            <p:ph type="body" sz="quarter" idx="11"/>
          </p:nvPr>
        </p:nvSpPr>
        <p:spPr/>
        <p:txBody>
          <a:bodyPr/>
          <a:lstStyle/>
          <a:p>
            <a:r>
              <a:rPr lang="en-US" dirty="0"/>
              <a:t>But the themes of the news stories that people remember are consistent over time </a:t>
            </a:r>
            <a:endParaRPr lang="en-GB" dirty="0"/>
          </a:p>
        </p:txBody>
      </p:sp>
      <p:graphicFrame>
        <p:nvGraphicFramePr>
          <p:cNvPr id="10" name="Chart 9">
            <a:extLst>
              <a:ext uri="{FF2B5EF4-FFF2-40B4-BE49-F238E27FC236}">
                <a16:creationId xmlns:a16="http://schemas.microsoft.com/office/drawing/2014/main" id="{3B9F61C3-7D9C-42BE-AA31-FFEC2F3D6B00}"/>
              </a:ext>
            </a:extLst>
          </p:cNvPr>
          <p:cNvGraphicFramePr/>
          <p:nvPr/>
        </p:nvGraphicFramePr>
        <p:xfrm>
          <a:off x="3798916" y="1480456"/>
          <a:ext cx="8036532" cy="4901341"/>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B235A34-1741-48DF-9693-B840439410D2}"/>
              </a:ext>
            </a:extLst>
          </p:cNvPr>
          <p:cNvSpPr txBox="1"/>
          <p:nvPr/>
        </p:nvSpPr>
        <p:spPr>
          <a:xfrm>
            <a:off x="92027" y="4946677"/>
            <a:ext cx="3200813" cy="369332"/>
          </a:xfrm>
          <a:prstGeom prst="rect">
            <a:avLst/>
          </a:prstGeom>
          <a:solidFill>
            <a:schemeClr val="accent2"/>
          </a:solidFill>
        </p:spPr>
        <p:txBody>
          <a:bodyPr wrap="none" rtlCol="0">
            <a:spAutoFit/>
          </a:bodyPr>
          <a:lstStyle/>
          <a:p>
            <a:r>
              <a:rPr kumimoji="0" lang="en-US" sz="18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rPr>
              <a:t>THE STORIES WERE ABOUT… </a:t>
            </a:r>
            <a:endParaRPr kumimoji="0" lang="en-GB" sz="18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endParaRPr>
          </a:p>
        </p:txBody>
      </p:sp>
      <p:sp>
        <p:nvSpPr>
          <p:cNvPr id="13" name="Rectangle 12">
            <a:extLst>
              <a:ext uri="{FF2B5EF4-FFF2-40B4-BE49-F238E27FC236}">
                <a16:creationId xmlns:a16="http://schemas.microsoft.com/office/drawing/2014/main" id="{75F8B28D-BFFC-4961-82D2-60BACD48CB97}"/>
              </a:ext>
            </a:extLst>
          </p:cNvPr>
          <p:cNvSpPr/>
          <p:nvPr/>
        </p:nvSpPr>
        <p:spPr>
          <a:xfrm>
            <a:off x="8635200" y="6347200"/>
            <a:ext cx="3479710" cy="387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4" name="Oval 13">
            <a:extLst>
              <a:ext uri="{FF2B5EF4-FFF2-40B4-BE49-F238E27FC236}">
                <a16:creationId xmlns:a16="http://schemas.microsoft.com/office/drawing/2014/main" id="{8326E8EB-E86C-4B46-859F-0E1F9D6BA352}"/>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00784A9A-21E4-40D8-BD16-A0F996E6D619}"/>
              </a:ext>
            </a:extLst>
          </p:cNvPr>
          <p:cNvSpPr>
            <a:spLocks noChangeAspect="1"/>
          </p:cNvSpPr>
          <p:nvPr/>
        </p:nvSpPr>
        <p:spPr>
          <a:xfrm>
            <a:off x="8734951" y="6489989"/>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6" name="Isosceles Triangle 15">
            <a:extLst>
              <a:ext uri="{FF2B5EF4-FFF2-40B4-BE49-F238E27FC236}">
                <a16:creationId xmlns:a16="http://schemas.microsoft.com/office/drawing/2014/main" id="{5179A828-D4B1-490F-B8A5-4A5FE4F78367}"/>
              </a:ext>
            </a:extLst>
          </p:cNvPr>
          <p:cNvSpPr>
            <a:spLocks noChangeAspect="1"/>
          </p:cNvSpPr>
          <p:nvPr/>
        </p:nvSpPr>
        <p:spPr>
          <a:xfrm rot="10800000">
            <a:off x="8825334" y="6493853"/>
            <a:ext cx="125280"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2990386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3B01-8F48-4DC8-9BCF-B3B5022C3A7D}"/>
              </a:ext>
            </a:extLst>
          </p:cNvPr>
          <p:cNvSpPr>
            <a:spLocks noGrp="1"/>
          </p:cNvSpPr>
          <p:nvPr>
            <p:ph type="title"/>
          </p:nvPr>
        </p:nvSpPr>
        <p:spPr/>
        <p:txBody>
          <a:bodyPr/>
          <a:lstStyle/>
          <a:p>
            <a:r>
              <a:rPr lang="en-US" dirty="0"/>
              <a:t>MEDIA RESPONSE</a:t>
            </a:r>
            <a:endParaRPr lang="en-GB" dirty="0"/>
          </a:p>
        </p:txBody>
      </p:sp>
      <p:sp>
        <p:nvSpPr>
          <p:cNvPr id="3" name="Content Placeholder 2">
            <a:extLst>
              <a:ext uri="{FF2B5EF4-FFF2-40B4-BE49-F238E27FC236}">
                <a16:creationId xmlns:a16="http://schemas.microsoft.com/office/drawing/2014/main" id="{1BE7C04C-78CD-48E2-A5F6-5ECC9D04CBC4}"/>
              </a:ext>
            </a:extLst>
          </p:cNvPr>
          <p:cNvSpPr>
            <a:spLocks noGrp="1"/>
          </p:cNvSpPr>
          <p:nvPr>
            <p:ph idx="1"/>
          </p:nvPr>
        </p:nvSpPr>
        <p:spPr>
          <a:xfrm>
            <a:off x="167529" y="613090"/>
            <a:ext cx="3146122" cy="866576"/>
          </a:xfrm>
        </p:spPr>
        <p:txBody>
          <a:bodyPr>
            <a:noAutofit/>
          </a:bodyPr>
          <a:lstStyle/>
          <a:p>
            <a:pPr>
              <a:lnSpc>
                <a:spcPct val="100000"/>
              </a:lnSpc>
              <a:spcBef>
                <a:spcPts val="0"/>
              </a:spcBef>
            </a:pPr>
            <a:r>
              <a:rPr lang="en-US" sz="2400" dirty="0"/>
              <a:t>Detailed Recall Summary</a:t>
            </a:r>
          </a:p>
          <a:p>
            <a:pPr>
              <a:lnSpc>
                <a:spcPct val="100000"/>
              </a:lnSpc>
              <a:spcBef>
                <a:spcPts val="0"/>
              </a:spcBef>
            </a:pPr>
            <a:r>
              <a:rPr lang="en-US" i="1" dirty="0"/>
              <a:t>Top 5 Most Salient Items</a:t>
            </a:r>
            <a:endParaRPr lang="en-GB" i="1" dirty="0"/>
          </a:p>
        </p:txBody>
      </p:sp>
      <p:sp>
        <p:nvSpPr>
          <p:cNvPr id="5" name="Text Placeholder 4">
            <a:extLst>
              <a:ext uri="{FF2B5EF4-FFF2-40B4-BE49-F238E27FC236}">
                <a16:creationId xmlns:a16="http://schemas.microsoft.com/office/drawing/2014/main" id="{042B00A5-3A6A-494C-9BF5-7D22D560D0E2}"/>
              </a:ext>
            </a:extLst>
          </p:cNvPr>
          <p:cNvSpPr>
            <a:spLocks noGrp="1"/>
          </p:cNvSpPr>
          <p:nvPr>
            <p:ph type="body" sz="quarter" idx="12"/>
          </p:nvPr>
        </p:nvSpPr>
        <p:spPr/>
        <p:txBody>
          <a:bodyPr/>
          <a:lstStyle/>
          <a:p>
            <a:r>
              <a:rPr lang="en-US" dirty="0">
                <a:solidFill>
                  <a:schemeClr val="bg2">
                    <a:lumMod val="25000"/>
                  </a:schemeClr>
                </a:solidFill>
              </a:rPr>
              <a:t>Base: Attitudes Tracking Benchmark Dip: All who have heard / seen any homelessness buzz (264). Attitudes Tracking Dip 2 May 2021 who have recently seen or heard something about homelessness (307) * small changes made to previous coding * </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342FD770-D351-4E92-8F06-B0E70CFECF8E}"/>
              </a:ext>
            </a:extLst>
          </p:cNvPr>
          <p:cNvSpPr>
            <a:spLocks noGrp="1"/>
          </p:cNvSpPr>
          <p:nvPr>
            <p:ph type="body" sz="quarter" idx="13"/>
          </p:nvPr>
        </p:nvSpPr>
        <p:spPr>
          <a:xfrm>
            <a:off x="167530" y="1651048"/>
            <a:ext cx="3019618" cy="288500"/>
          </a:xfrm>
        </p:spPr>
        <p:txBody>
          <a:bodyPr/>
          <a:lstStyle/>
          <a:p>
            <a:r>
              <a:rPr lang="en-US" dirty="0"/>
              <a:t>Q. You said you’ve recently seen or heard something about homelessness recently. Please type in as much as you can of what you remember seeing or hearing about homelessness.</a:t>
            </a:r>
            <a:endParaRPr lang="en-GB" dirty="0"/>
          </a:p>
        </p:txBody>
      </p:sp>
      <p:sp>
        <p:nvSpPr>
          <p:cNvPr id="7" name="Text Placeholder 6">
            <a:extLst>
              <a:ext uri="{FF2B5EF4-FFF2-40B4-BE49-F238E27FC236}">
                <a16:creationId xmlns:a16="http://schemas.microsoft.com/office/drawing/2014/main" id="{88A1D92B-4FC3-416F-8770-25E022690E3C}"/>
              </a:ext>
            </a:extLst>
          </p:cNvPr>
          <p:cNvSpPr>
            <a:spLocks noGrp="1"/>
          </p:cNvSpPr>
          <p:nvPr>
            <p:ph type="body" sz="quarter" idx="11"/>
          </p:nvPr>
        </p:nvSpPr>
        <p:spPr>
          <a:xfrm>
            <a:off x="4513096" y="411793"/>
            <a:ext cx="7308643" cy="996512"/>
          </a:xfrm>
        </p:spPr>
        <p:txBody>
          <a:bodyPr/>
          <a:lstStyle/>
          <a:p>
            <a:r>
              <a:rPr lang="en-US" dirty="0"/>
              <a:t>People have less recall of emergency measures, and more around seeing campaigns and people in the streets</a:t>
            </a:r>
            <a:endParaRPr lang="en-GB" dirty="0"/>
          </a:p>
        </p:txBody>
      </p:sp>
      <p:sp>
        <p:nvSpPr>
          <p:cNvPr id="10" name="Rectangle 9">
            <a:extLst>
              <a:ext uri="{FF2B5EF4-FFF2-40B4-BE49-F238E27FC236}">
                <a16:creationId xmlns:a16="http://schemas.microsoft.com/office/drawing/2014/main" id="{B97B0F5C-833A-4710-A6D6-0135C51456AC}"/>
              </a:ext>
            </a:extLst>
          </p:cNvPr>
          <p:cNvSpPr/>
          <p:nvPr/>
        </p:nvSpPr>
        <p:spPr>
          <a:xfrm>
            <a:off x="6123214" y="1982155"/>
            <a:ext cx="4672282" cy="646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a:t>
            </a:r>
            <a:r>
              <a:rPr lang="en-US" sz="2000" dirty="0">
                <a:solidFill>
                  <a:schemeClr val="tx1"/>
                </a:solidFill>
                <a:latin typeface="Gill Sans Nova Light" panose="020B0302020104020203" pitchFamily="34" charset="0"/>
              </a:rPr>
              <a:t>Showing homelessness / charity showing homeless / campaign against homelessness</a:t>
            </a:r>
            <a:r>
              <a:rPr lang="en-GB" sz="2000" dirty="0">
                <a:solidFill>
                  <a:schemeClr val="tx1"/>
                </a:solidFill>
                <a:latin typeface="Gill Sans Nova Light" panose="020B0302020104020203" pitchFamily="34" charset="0"/>
              </a:rPr>
              <a:t>”</a:t>
            </a:r>
            <a:endParaRPr lang="en-GB" sz="2000" i="1" dirty="0">
              <a:solidFill>
                <a:schemeClr val="tx1"/>
              </a:solidFill>
              <a:latin typeface="Gill Sans Nova Light" panose="020B0302020104020203" pitchFamily="34" charset="0"/>
            </a:endParaRPr>
          </a:p>
        </p:txBody>
      </p:sp>
      <p:sp>
        <p:nvSpPr>
          <p:cNvPr id="11" name="Rectangle 10">
            <a:extLst>
              <a:ext uri="{FF2B5EF4-FFF2-40B4-BE49-F238E27FC236}">
                <a16:creationId xmlns:a16="http://schemas.microsoft.com/office/drawing/2014/main" id="{990B7EE9-BEFC-466C-B68B-7AE1493F8528}"/>
              </a:ext>
            </a:extLst>
          </p:cNvPr>
          <p:cNvSpPr/>
          <p:nvPr/>
        </p:nvSpPr>
        <p:spPr>
          <a:xfrm>
            <a:off x="6130669" y="2770491"/>
            <a:ext cx="3786960" cy="64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600" dirty="0">
                <a:solidFill>
                  <a:schemeClr val="tx1"/>
                </a:solidFill>
                <a:latin typeface="Gill Sans Nova Light" panose="020B0302020104020203" pitchFamily="34" charset="0"/>
              </a:rPr>
              <a:t>“</a:t>
            </a:r>
            <a:r>
              <a:rPr lang="en-US" sz="1600" dirty="0">
                <a:solidFill>
                  <a:schemeClr val="tx1"/>
                </a:solidFill>
                <a:latin typeface="Gill Sans Nova Light" panose="020B0302020104020203" pitchFamily="34" charset="0"/>
              </a:rPr>
              <a:t>People in my local town / people on the street / sleeping in doorways</a:t>
            </a:r>
            <a:r>
              <a:rPr lang="en-GB" sz="1600" dirty="0">
                <a:solidFill>
                  <a:schemeClr val="tx1"/>
                </a:solidFill>
                <a:latin typeface="Gill Sans Nova Light" panose="020B0302020104020203" pitchFamily="34" charset="0"/>
              </a:rPr>
              <a:t>”</a:t>
            </a:r>
          </a:p>
        </p:txBody>
      </p:sp>
      <p:sp>
        <p:nvSpPr>
          <p:cNvPr id="12" name="Rectangle 11">
            <a:extLst>
              <a:ext uri="{FF2B5EF4-FFF2-40B4-BE49-F238E27FC236}">
                <a16:creationId xmlns:a16="http://schemas.microsoft.com/office/drawing/2014/main" id="{8A5FB899-1875-4F60-961F-CBA6821EBE91}"/>
              </a:ext>
            </a:extLst>
          </p:cNvPr>
          <p:cNvSpPr/>
          <p:nvPr/>
        </p:nvSpPr>
        <p:spPr>
          <a:xfrm>
            <a:off x="6130669" y="3560496"/>
            <a:ext cx="3337030" cy="64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600" dirty="0">
                <a:solidFill>
                  <a:schemeClr val="tx1"/>
                </a:solidFill>
                <a:latin typeface="Gill Sans Nova Light" panose="020B0302020104020203" pitchFamily="34" charset="0"/>
              </a:rPr>
              <a:t>“It is on the increase / gone up a big percentage / homeless is on the increase”</a:t>
            </a:r>
            <a:endParaRPr lang="en-GB" sz="1600" dirty="0">
              <a:solidFill>
                <a:schemeClr val="tx1"/>
              </a:solidFill>
              <a:latin typeface="Gill Sans Nova Light" panose="020B0302020104020203" pitchFamily="34" charset="0"/>
            </a:endParaRPr>
          </a:p>
        </p:txBody>
      </p:sp>
      <p:sp>
        <p:nvSpPr>
          <p:cNvPr id="13" name="Rectangle 12">
            <a:extLst>
              <a:ext uri="{FF2B5EF4-FFF2-40B4-BE49-F238E27FC236}">
                <a16:creationId xmlns:a16="http://schemas.microsoft.com/office/drawing/2014/main" id="{072D041F-1977-450A-BC1C-98A73B8EA11C}"/>
              </a:ext>
            </a:extLst>
          </p:cNvPr>
          <p:cNvSpPr/>
          <p:nvPr/>
        </p:nvSpPr>
        <p:spPr>
          <a:xfrm>
            <a:off x="6123214" y="4350501"/>
            <a:ext cx="2706960" cy="64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GB" sz="1600" dirty="0">
                <a:solidFill>
                  <a:schemeClr val="tx1"/>
                </a:solidFill>
                <a:latin typeface="Gill Sans Nova Light" panose="020B0302020104020203" pitchFamily="34" charset="0"/>
              </a:rPr>
              <a:t>“Shelter / Shelter ad / Shelter charity”</a:t>
            </a:r>
          </a:p>
        </p:txBody>
      </p:sp>
      <p:sp>
        <p:nvSpPr>
          <p:cNvPr id="14" name="Rectangle 13">
            <a:extLst>
              <a:ext uri="{FF2B5EF4-FFF2-40B4-BE49-F238E27FC236}">
                <a16:creationId xmlns:a16="http://schemas.microsoft.com/office/drawing/2014/main" id="{16D45C71-9552-4412-9748-E062E119C1ED}"/>
              </a:ext>
            </a:extLst>
          </p:cNvPr>
          <p:cNvSpPr/>
          <p:nvPr/>
        </p:nvSpPr>
        <p:spPr>
          <a:xfrm>
            <a:off x="6130669" y="5140507"/>
            <a:ext cx="2159504" cy="1116191"/>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400" dirty="0">
                <a:solidFill>
                  <a:schemeClr val="tx1"/>
                </a:solidFill>
                <a:latin typeface="Gill Sans Nova Light" panose="020B0302020104020203" pitchFamily="34" charset="0"/>
              </a:rPr>
              <a:t>“</a:t>
            </a:r>
            <a:r>
              <a:rPr lang="en-US" sz="1400" dirty="0">
                <a:solidFill>
                  <a:schemeClr val="tx1"/>
                </a:solidFill>
                <a:latin typeface="Gill Sans Nova Light" panose="020B0302020104020203" pitchFamily="34" charset="0"/>
              </a:rPr>
              <a:t>On the news / news report”</a:t>
            </a:r>
            <a:endParaRPr lang="en-GB" sz="1400" i="1" dirty="0">
              <a:solidFill>
                <a:schemeClr val="tx1"/>
              </a:solidFill>
              <a:latin typeface="Gill Sans Nova Light" panose="020B0302020104020203" pitchFamily="34" charset="0"/>
            </a:endParaRPr>
          </a:p>
        </p:txBody>
      </p:sp>
      <p:sp>
        <p:nvSpPr>
          <p:cNvPr id="15" name="TextBox 14">
            <a:extLst>
              <a:ext uri="{FF2B5EF4-FFF2-40B4-BE49-F238E27FC236}">
                <a16:creationId xmlns:a16="http://schemas.microsoft.com/office/drawing/2014/main" id="{99C00077-5C39-4A95-8746-2C3356738ECE}"/>
              </a:ext>
            </a:extLst>
          </p:cNvPr>
          <p:cNvSpPr txBox="1"/>
          <p:nvPr/>
        </p:nvSpPr>
        <p:spPr>
          <a:xfrm>
            <a:off x="10795496" y="2003781"/>
            <a:ext cx="1026243" cy="646331"/>
          </a:xfrm>
          <a:prstGeom prst="rect">
            <a:avLst/>
          </a:prstGeom>
          <a:noFill/>
        </p:spPr>
        <p:txBody>
          <a:bodyPr wrap="none" rtlCol="0">
            <a:spAutoFit/>
          </a:bodyPr>
          <a:lstStyle/>
          <a:p>
            <a:r>
              <a:rPr lang="en-US" sz="3600" b="1" dirty="0"/>
              <a:t>15%</a:t>
            </a:r>
            <a:endParaRPr lang="en-GB" sz="3600" b="1" dirty="0"/>
          </a:p>
        </p:txBody>
      </p:sp>
      <p:sp>
        <p:nvSpPr>
          <p:cNvPr id="16" name="TextBox 15">
            <a:extLst>
              <a:ext uri="{FF2B5EF4-FFF2-40B4-BE49-F238E27FC236}">
                <a16:creationId xmlns:a16="http://schemas.microsoft.com/office/drawing/2014/main" id="{6416AF57-834E-42BD-A453-79AEFDF65424}"/>
              </a:ext>
            </a:extLst>
          </p:cNvPr>
          <p:cNvSpPr txBox="1"/>
          <p:nvPr/>
        </p:nvSpPr>
        <p:spPr>
          <a:xfrm>
            <a:off x="10013539" y="2784064"/>
            <a:ext cx="1026243" cy="646331"/>
          </a:xfrm>
          <a:prstGeom prst="rect">
            <a:avLst/>
          </a:prstGeom>
          <a:noFill/>
        </p:spPr>
        <p:txBody>
          <a:bodyPr wrap="none" rtlCol="0">
            <a:spAutoFit/>
          </a:bodyPr>
          <a:lstStyle/>
          <a:p>
            <a:r>
              <a:rPr lang="en-US" sz="3600" b="1" dirty="0"/>
              <a:t>14%</a:t>
            </a:r>
            <a:endParaRPr lang="en-GB" sz="3600" b="1" dirty="0"/>
          </a:p>
        </p:txBody>
      </p:sp>
      <p:sp>
        <p:nvSpPr>
          <p:cNvPr id="17" name="TextBox 16">
            <a:extLst>
              <a:ext uri="{FF2B5EF4-FFF2-40B4-BE49-F238E27FC236}">
                <a16:creationId xmlns:a16="http://schemas.microsoft.com/office/drawing/2014/main" id="{028DE098-E5EC-489C-BEBC-AE1F8FCEB7C5}"/>
              </a:ext>
            </a:extLst>
          </p:cNvPr>
          <p:cNvSpPr txBox="1"/>
          <p:nvPr/>
        </p:nvSpPr>
        <p:spPr>
          <a:xfrm>
            <a:off x="9467699" y="3508672"/>
            <a:ext cx="771365" cy="646331"/>
          </a:xfrm>
          <a:prstGeom prst="rect">
            <a:avLst/>
          </a:prstGeom>
          <a:noFill/>
        </p:spPr>
        <p:txBody>
          <a:bodyPr wrap="none" rtlCol="0">
            <a:spAutoFit/>
          </a:bodyPr>
          <a:lstStyle/>
          <a:p>
            <a:r>
              <a:rPr lang="en-US" sz="3600" b="1" dirty="0"/>
              <a:t>9%</a:t>
            </a:r>
            <a:endParaRPr lang="en-GB" sz="3600" b="1" dirty="0"/>
          </a:p>
        </p:txBody>
      </p:sp>
      <p:sp>
        <p:nvSpPr>
          <p:cNvPr id="18" name="TextBox 17">
            <a:extLst>
              <a:ext uri="{FF2B5EF4-FFF2-40B4-BE49-F238E27FC236}">
                <a16:creationId xmlns:a16="http://schemas.microsoft.com/office/drawing/2014/main" id="{3EB95895-B753-4BE4-BF54-8D99482FCCE1}"/>
              </a:ext>
            </a:extLst>
          </p:cNvPr>
          <p:cNvSpPr txBox="1"/>
          <p:nvPr/>
        </p:nvSpPr>
        <p:spPr>
          <a:xfrm>
            <a:off x="8830174" y="4338969"/>
            <a:ext cx="771365" cy="646331"/>
          </a:xfrm>
          <a:prstGeom prst="rect">
            <a:avLst/>
          </a:prstGeom>
          <a:noFill/>
        </p:spPr>
        <p:txBody>
          <a:bodyPr wrap="none" rtlCol="0">
            <a:spAutoFit/>
          </a:bodyPr>
          <a:lstStyle/>
          <a:p>
            <a:r>
              <a:rPr lang="en-US" sz="3600" b="1" dirty="0"/>
              <a:t>5%</a:t>
            </a:r>
            <a:endParaRPr lang="en-GB" sz="3600" b="1" dirty="0"/>
          </a:p>
        </p:txBody>
      </p:sp>
      <p:sp>
        <p:nvSpPr>
          <p:cNvPr id="19" name="TextBox 18">
            <a:extLst>
              <a:ext uri="{FF2B5EF4-FFF2-40B4-BE49-F238E27FC236}">
                <a16:creationId xmlns:a16="http://schemas.microsoft.com/office/drawing/2014/main" id="{24EA9066-0F5F-4B96-A033-DF4A25EB246F}"/>
              </a:ext>
            </a:extLst>
          </p:cNvPr>
          <p:cNvSpPr txBox="1"/>
          <p:nvPr/>
        </p:nvSpPr>
        <p:spPr>
          <a:xfrm>
            <a:off x="8290173" y="5100935"/>
            <a:ext cx="771365" cy="646331"/>
          </a:xfrm>
          <a:prstGeom prst="rect">
            <a:avLst/>
          </a:prstGeom>
          <a:noFill/>
        </p:spPr>
        <p:txBody>
          <a:bodyPr wrap="none" rtlCol="0">
            <a:spAutoFit/>
          </a:bodyPr>
          <a:lstStyle/>
          <a:p>
            <a:r>
              <a:rPr lang="en-US" sz="3600" b="1" dirty="0"/>
              <a:t>5%</a:t>
            </a:r>
            <a:endParaRPr lang="en-GB" sz="3600" b="1" dirty="0"/>
          </a:p>
        </p:txBody>
      </p:sp>
      <p:sp>
        <p:nvSpPr>
          <p:cNvPr id="25" name="Rectangle 24">
            <a:extLst>
              <a:ext uri="{FF2B5EF4-FFF2-40B4-BE49-F238E27FC236}">
                <a16:creationId xmlns:a16="http://schemas.microsoft.com/office/drawing/2014/main" id="{D9BCA0D9-1B7D-4C7E-87A1-29A72EDDA386}"/>
              </a:ext>
            </a:extLst>
          </p:cNvPr>
          <p:cNvSpPr/>
          <p:nvPr/>
        </p:nvSpPr>
        <p:spPr>
          <a:xfrm>
            <a:off x="3443223" y="1982156"/>
            <a:ext cx="2133275" cy="611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GB" sz="1400" dirty="0">
                <a:solidFill>
                  <a:schemeClr val="tx1"/>
                </a:solidFill>
                <a:latin typeface="Gill Sans Nova Light" panose="020B0302020104020203" pitchFamily="34" charset="0"/>
              </a:rPr>
              <a:t>“Government protecting the homeless during COVID-19”</a:t>
            </a:r>
            <a:endParaRPr lang="en-GB" sz="1400" i="1" dirty="0">
              <a:solidFill>
                <a:schemeClr val="tx1"/>
              </a:solidFill>
              <a:latin typeface="Gill Sans Nova Light" panose="020B0302020104020203" pitchFamily="34" charset="0"/>
            </a:endParaRPr>
          </a:p>
        </p:txBody>
      </p:sp>
      <p:sp>
        <p:nvSpPr>
          <p:cNvPr id="26" name="Rectangle 25">
            <a:extLst>
              <a:ext uri="{FF2B5EF4-FFF2-40B4-BE49-F238E27FC236}">
                <a16:creationId xmlns:a16="http://schemas.microsoft.com/office/drawing/2014/main" id="{F0D75BD3-8710-4BAF-AAE1-2427E9660441}"/>
              </a:ext>
            </a:extLst>
          </p:cNvPr>
          <p:cNvSpPr/>
          <p:nvPr/>
        </p:nvSpPr>
        <p:spPr>
          <a:xfrm>
            <a:off x="3456432" y="2759263"/>
            <a:ext cx="2084044" cy="64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400" dirty="0">
                <a:solidFill>
                  <a:schemeClr val="tx1"/>
                </a:solidFill>
                <a:latin typeface="Gill Sans Nova Light" panose="020B0302020104020203" pitchFamily="34" charset="0"/>
              </a:rPr>
              <a:t>“</a:t>
            </a:r>
            <a:r>
              <a:rPr lang="en-US" sz="1400" dirty="0">
                <a:solidFill>
                  <a:schemeClr val="tx1"/>
                </a:solidFill>
                <a:latin typeface="Gill Sans Nova Light" panose="020B0302020104020203" pitchFamily="34" charset="0"/>
              </a:rPr>
              <a:t>Showing homelessness / charity showing homeless / campaign”</a:t>
            </a:r>
            <a:endParaRPr lang="en-GB" sz="1400" i="1" dirty="0">
              <a:solidFill>
                <a:schemeClr val="tx1"/>
              </a:solidFill>
              <a:latin typeface="Gill Sans Nova Light" panose="020B0302020104020203" pitchFamily="34" charset="0"/>
            </a:endParaRPr>
          </a:p>
        </p:txBody>
      </p:sp>
      <p:sp>
        <p:nvSpPr>
          <p:cNvPr id="27" name="Rectangle 26">
            <a:extLst>
              <a:ext uri="{FF2B5EF4-FFF2-40B4-BE49-F238E27FC236}">
                <a16:creationId xmlns:a16="http://schemas.microsoft.com/office/drawing/2014/main" id="{9D7DFD5E-C76C-4914-8FE3-6006645F3D6E}"/>
              </a:ext>
            </a:extLst>
          </p:cNvPr>
          <p:cNvSpPr/>
          <p:nvPr/>
        </p:nvSpPr>
        <p:spPr>
          <a:xfrm>
            <a:off x="3459376" y="3535411"/>
            <a:ext cx="1927351" cy="64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200" dirty="0">
                <a:solidFill>
                  <a:schemeClr val="tx1"/>
                </a:solidFill>
                <a:latin typeface="Gill Sans Nova Light" panose="020B0302020104020203" pitchFamily="34" charset="0"/>
              </a:rPr>
              <a:t>“People in my local town/ people on the street/ sleeping in doorways”</a:t>
            </a:r>
            <a:endParaRPr lang="en-GB" sz="1200" i="1" dirty="0">
              <a:solidFill>
                <a:schemeClr val="tx1"/>
              </a:solidFill>
              <a:latin typeface="Gill Sans Nova Light" panose="020B0302020104020203" pitchFamily="34" charset="0"/>
            </a:endParaRPr>
          </a:p>
        </p:txBody>
      </p:sp>
      <p:sp>
        <p:nvSpPr>
          <p:cNvPr id="28" name="Rectangle 27">
            <a:extLst>
              <a:ext uri="{FF2B5EF4-FFF2-40B4-BE49-F238E27FC236}">
                <a16:creationId xmlns:a16="http://schemas.microsoft.com/office/drawing/2014/main" id="{86760B88-C4EC-4CC5-B4B6-6B462EB36CD9}"/>
              </a:ext>
            </a:extLst>
          </p:cNvPr>
          <p:cNvSpPr/>
          <p:nvPr/>
        </p:nvSpPr>
        <p:spPr>
          <a:xfrm>
            <a:off x="3443223" y="4344586"/>
            <a:ext cx="1606815" cy="64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GB" sz="1400" dirty="0">
                <a:solidFill>
                  <a:schemeClr val="tx1"/>
                </a:solidFill>
                <a:latin typeface="Gill Sans Nova Light" panose="020B0302020104020203" pitchFamily="34" charset="0"/>
              </a:rPr>
              <a:t>“Shelter / Shelter ad / Shelter charity”</a:t>
            </a:r>
            <a:endParaRPr lang="en-GB" sz="1400" i="1" dirty="0">
              <a:solidFill>
                <a:schemeClr val="tx1"/>
              </a:solidFill>
              <a:latin typeface="Gill Sans Nova Light" panose="020B0302020104020203" pitchFamily="34" charset="0"/>
            </a:endParaRPr>
          </a:p>
        </p:txBody>
      </p:sp>
      <p:sp>
        <p:nvSpPr>
          <p:cNvPr id="29" name="Rectangle 28">
            <a:extLst>
              <a:ext uri="{FF2B5EF4-FFF2-40B4-BE49-F238E27FC236}">
                <a16:creationId xmlns:a16="http://schemas.microsoft.com/office/drawing/2014/main" id="{611FDE0D-51B7-4EE9-9148-0C28BB553969}"/>
              </a:ext>
            </a:extLst>
          </p:cNvPr>
          <p:cNvSpPr/>
          <p:nvPr/>
        </p:nvSpPr>
        <p:spPr>
          <a:xfrm>
            <a:off x="3416010" y="5140507"/>
            <a:ext cx="1520570" cy="1116191"/>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200" dirty="0">
                <a:solidFill>
                  <a:schemeClr val="tx1"/>
                </a:solidFill>
                <a:latin typeface="Gill Sans Nova Light" panose="020B0302020104020203" pitchFamily="34" charset="0"/>
              </a:rPr>
              <a:t>“It is on the increase / gone up a big percentage / homeless is on the increase</a:t>
            </a:r>
            <a:endParaRPr lang="en-GB" sz="1200" i="1" dirty="0">
              <a:solidFill>
                <a:schemeClr val="tx1"/>
              </a:solidFill>
              <a:latin typeface="Gill Sans Nova Light" panose="020B0302020104020203" pitchFamily="34" charset="0"/>
            </a:endParaRPr>
          </a:p>
        </p:txBody>
      </p:sp>
      <p:sp>
        <p:nvSpPr>
          <p:cNvPr id="30" name="Rectangle 29">
            <a:extLst>
              <a:ext uri="{FF2B5EF4-FFF2-40B4-BE49-F238E27FC236}">
                <a16:creationId xmlns:a16="http://schemas.microsoft.com/office/drawing/2014/main" id="{2F75F2ED-6561-4E9B-A563-0D2515204E94}"/>
              </a:ext>
            </a:extLst>
          </p:cNvPr>
          <p:cNvSpPr/>
          <p:nvPr/>
        </p:nvSpPr>
        <p:spPr>
          <a:xfrm>
            <a:off x="3443223" y="1362551"/>
            <a:ext cx="2568425" cy="4640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US" sz="1200" dirty="0">
                <a:solidFill>
                  <a:schemeClr val="bg1"/>
                </a:solidFill>
                <a:latin typeface="Gill Sans Nova Light" panose="020B0302020104020203" pitchFamily="34" charset="0"/>
              </a:rPr>
              <a:t>ATTITUDES BENCHMARK OCT 2020*</a:t>
            </a:r>
            <a:endParaRPr lang="en-GB" sz="1200" i="1" dirty="0">
              <a:solidFill>
                <a:schemeClr val="bg1"/>
              </a:solidFill>
              <a:latin typeface="Gill Sans Nova Light" panose="020B0302020104020203" pitchFamily="34" charset="0"/>
            </a:endParaRPr>
          </a:p>
        </p:txBody>
      </p:sp>
      <p:sp>
        <p:nvSpPr>
          <p:cNvPr id="31" name="Rectangle 30">
            <a:extLst>
              <a:ext uri="{FF2B5EF4-FFF2-40B4-BE49-F238E27FC236}">
                <a16:creationId xmlns:a16="http://schemas.microsoft.com/office/drawing/2014/main" id="{4964915B-BE97-429A-B55A-5850A45D8E9F}"/>
              </a:ext>
            </a:extLst>
          </p:cNvPr>
          <p:cNvSpPr/>
          <p:nvPr/>
        </p:nvSpPr>
        <p:spPr>
          <a:xfrm>
            <a:off x="6123214" y="1362551"/>
            <a:ext cx="5698525" cy="4640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US" sz="1200" dirty="0">
                <a:solidFill>
                  <a:schemeClr val="bg1"/>
                </a:solidFill>
                <a:latin typeface="Gill Sans Nova Light" panose="020B0302020104020203" pitchFamily="34" charset="0"/>
              </a:rPr>
              <a:t>ATTUTUDES DIP 2 MAY 2021</a:t>
            </a:r>
            <a:endParaRPr lang="en-GB" sz="1200" i="1" dirty="0">
              <a:solidFill>
                <a:schemeClr val="bg1"/>
              </a:solidFill>
              <a:latin typeface="Gill Sans Nova Light" panose="020B0302020104020203" pitchFamily="34" charset="0"/>
            </a:endParaRPr>
          </a:p>
        </p:txBody>
      </p:sp>
      <p:sp>
        <p:nvSpPr>
          <p:cNvPr id="37" name="TextBox 36">
            <a:extLst>
              <a:ext uri="{FF2B5EF4-FFF2-40B4-BE49-F238E27FC236}">
                <a16:creationId xmlns:a16="http://schemas.microsoft.com/office/drawing/2014/main" id="{33F0A33E-C7E2-439D-A483-B777087146F6}"/>
              </a:ext>
            </a:extLst>
          </p:cNvPr>
          <p:cNvSpPr txBox="1"/>
          <p:nvPr/>
        </p:nvSpPr>
        <p:spPr>
          <a:xfrm>
            <a:off x="5507003" y="2018430"/>
            <a:ext cx="651140" cy="400110"/>
          </a:xfrm>
          <a:prstGeom prst="rect">
            <a:avLst/>
          </a:prstGeom>
          <a:noFill/>
        </p:spPr>
        <p:txBody>
          <a:bodyPr wrap="none" rtlCol="0">
            <a:spAutoFit/>
          </a:bodyPr>
          <a:lstStyle/>
          <a:p>
            <a:r>
              <a:rPr lang="en-US" sz="2000" b="1" dirty="0"/>
              <a:t>13%</a:t>
            </a:r>
            <a:endParaRPr lang="en-GB" sz="2000" b="1" dirty="0"/>
          </a:p>
        </p:txBody>
      </p:sp>
      <p:sp>
        <p:nvSpPr>
          <p:cNvPr id="38" name="TextBox 37">
            <a:extLst>
              <a:ext uri="{FF2B5EF4-FFF2-40B4-BE49-F238E27FC236}">
                <a16:creationId xmlns:a16="http://schemas.microsoft.com/office/drawing/2014/main" id="{5E5F9CE1-5138-47DE-873F-461478C1654D}"/>
              </a:ext>
            </a:extLst>
          </p:cNvPr>
          <p:cNvSpPr txBox="1"/>
          <p:nvPr/>
        </p:nvSpPr>
        <p:spPr>
          <a:xfrm>
            <a:off x="5446656" y="2801409"/>
            <a:ext cx="651140" cy="400110"/>
          </a:xfrm>
          <a:prstGeom prst="rect">
            <a:avLst/>
          </a:prstGeom>
          <a:noFill/>
        </p:spPr>
        <p:txBody>
          <a:bodyPr wrap="none" rtlCol="0">
            <a:spAutoFit/>
          </a:bodyPr>
          <a:lstStyle/>
          <a:p>
            <a:r>
              <a:rPr lang="en-US" sz="2000" b="1" dirty="0"/>
              <a:t>12%</a:t>
            </a:r>
            <a:endParaRPr lang="en-GB" sz="2000" b="1" dirty="0"/>
          </a:p>
        </p:txBody>
      </p:sp>
      <p:sp>
        <p:nvSpPr>
          <p:cNvPr id="39" name="TextBox 38">
            <a:extLst>
              <a:ext uri="{FF2B5EF4-FFF2-40B4-BE49-F238E27FC236}">
                <a16:creationId xmlns:a16="http://schemas.microsoft.com/office/drawing/2014/main" id="{E7AFCF60-2806-49B3-8BBB-30B483846791}"/>
              </a:ext>
            </a:extLst>
          </p:cNvPr>
          <p:cNvSpPr txBox="1"/>
          <p:nvPr/>
        </p:nvSpPr>
        <p:spPr>
          <a:xfrm>
            <a:off x="5386727" y="3648456"/>
            <a:ext cx="910824" cy="400110"/>
          </a:xfrm>
          <a:prstGeom prst="rect">
            <a:avLst/>
          </a:prstGeom>
          <a:noFill/>
        </p:spPr>
        <p:txBody>
          <a:bodyPr wrap="square" rtlCol="0">
            <a:spAutoFit/>
          </a:bodyPr>
          <a:lstStyle/>
          <a:p>
            <a:r>
              <a:rPr lang="en-US" sz="2000" b="1" dirty="0"/>
              <a:t>9%</a:t>
            </a:r>
            <a:endParaRPr lang="en-GB" sz="2000" b="1" dirty="0"/>
          </a:p>
        </p:txBody>
      </p:sp>
      <p:sp>
        <p:nvSpPr>
          <p:cNvPr id="40" name="TextBox 39">
            <a:extLst>
              <a:ext uri="{FF2B5EF4-FFF2-40B4-BE49-F238E27FC236}">
                <a16:creationId xmlns:a16="http://schemas.microsoft.com/office/drawing/2014/main" id="{683FBFBD-5FDF-418C-A305-7756BFEDB32D}"/>
              </a:ext>
            </a:extLst>
          </p:cNvPr>
          <p:cNvSpPr txBox="1"/>
          <p:nvPr/>
        </p:nvSpPr>
        <p:spPr>
          <a:xfrm>
            <a:off x="5126451" y="4424604"/>
            <a:ext cx="510076" cy="400110"/>
          </a:xfrm>
          <a:prstGeom prst="rect">
            <a:avLst/>
          </a:prstGeom>
          <a:noFill/>
        </p:spPr>
        <p:txBody>
          <a:bodyPr wrap="none" rtlCol="0">
            <a:spAutoFit/>
          </a:bodyPr>
          <a:lstStyle/>
          <a:p>
            <a:r>
              <a:rPr lang="en-US" sz="2000" b="1" dirty="0"/>
              <a:t>8%</a:t>
            </a:r>
            <a:endParaRPr lang="en-GB" sz="2000" b="1" dirty="0"/>
          </a:p>
        </p:txBody>
      </p:sp>
      <p:sp>
        <p:nvSpPr>
          <p:cNvPr id="41" name="TextBox 40">
            <a:extLst>
              <a:ext uri="{FF2B5EF4-FFF2-40B4-BE49-F238E27FC236}">
                <a16:creationId xmlns:a16="http://schemas.microsoft.com/office/drawing/2014/main" id="{C71CBC0E-5E65-4E4B-BF30-71E035AAFC79}"/>
              </a:ext>
            </a:extLst>
          </p:cNvPr>
          <p:cNvSpPr txBox="1"/>
          <p:nvPr/>
        </p:nvSpPr>
        <p:spPr>
          <a:xfrm>
            <a:off x="4936580" y="5210118"/>
            <a:ext cx="510076" cy="400110"/>
          </a:xfrm>
          <a:prstGeom prst="rect">
            <a:avLst/>
          </a:prstGeom>
          <a:noFill/>
        </p:spPr>
        <p:txBody>
          <a:bodyPr wrap="none" rtlCol="0">
            <a:spAutoFit/>
          </a:bodyPr>
          <a:lstStyle/>
          <a:p>
            <a:r>
              <a:rPr lang="en-US" sz="2000" b="1" dirty="0"/>
              <a:t>7%</a:t>
            </a:r>
            <a:endParaRPr lang="en-GB" sz="2000" b="1" dirty="0"/>
          </a:p>
        </p:txBody>
      </p:sp>
      <p:sp>
        <p:nvSpPr>
          <p:cNvPr id="4" name="Speech Bubble: Rectangle 3">
            <a:extLst>
              <a:ext uri="{FF2B5EF4-FFF2-40B4-BE49-F238E27FC236}">
                <a16:creationId xmlns:a16="http://schemas.microsoft.com/office/drawing/2014/main" id="{D430BC45-94C5-4BE1-8F96-6BBF6908F7C1}"/>
              </a:ext>
            </a:extLst>
          </p:cNvPr>
          <p:cNvSpPr/>
          <p:nvPr/>
        </p:nvSpPr>
        <p:spPr>
          <a:xfrm>
            <a:off x="10024263" y="4103240"/>
            <a:ext cx="2029198" cy="1135695"/>
          </a:xfrm>
          <a:prstGeom prst="wedgeRectCallout">
            <a:avLst>
              <a:gd name="adj1" fmla="val -25863"/>
              <a:gd name="adj2" fmla="val -71882"/>
            </a:avLst>
          </a:prstGeom>
          <a:solidFill>
            <a:srgbClr val="B2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Gill Sans Nova Light" panose="020B0302020104020203" pitchFamily="34" charset="0"/>
              </a:rPr>
              <a:t>I receive updates from Shelter through their comms. This included changes in rights for people and where it may be classed as discriminatory</a:t>
            </a:r>
            <a:br>
              <a:rPr lang="en-US" sz="1200" dirty="0">
                <a:solidFill>
                  <a:schemeClr val="tx1"/>
                </a:solidFill>
                <a:latin typeface="Gill Sans Nova Light" panose="020B0302020104020203" pitchFamily="34" charset="0"/>
              </a:rPr>
            </a:br>
            <a:r>
              <a:rPr lang="en-US" sz="1200" dirty="0">
                <a:solidFill>
                  <a:schemeClr val="tx1"/>
                </a:solidFill>
                <a:latin typeface="Gill Sans Nova Light" panose="020B0302020104020203" pitchFamily="34" charset="0"/>
              </a:rPr>
              <a:t> [M, 45-59] </a:t>
            </a:r>
            <a:endParaRPr lang="en-GB" sz="1200" dirty="0">
              <a:solidFill>
                <a:schemeClr val="tx1"/>
              </a:solidFill>
              <a:latin typeface="Gill Sans Nova Light" panose="020B0302020104020203" pitchFamily="34" charset="0"/>
            </a:endParaRPr>
          </a:p>
        </p:txBody>
      </p:sp>
      <p:sp>
        <p:nvSpPr>
          <p:cNvPr id="32" name="Speech Bubble: Rectangle 31">
            <a:extLst>
              <a:ext uri="{FF2B5EF4-FFF2-40B4-BE49-F238E27FC236}">
                <a16:creationId xmlns:a16="http://schemas.microsoft.com/office/drawing/2014/main" id="{8292CFCD-CD96-4D20-B0F0-E8EDC2F13B7F}"/>
              </a:ext>
            </a:extLst>
          </p:cNvPr>
          <p:cNvSpPr/>
          <p:nvPr/>
        </p:nvSpPr>
        <p:spPr>
          <a:xfrm>
            <a:off x="9454953" y="5530762"/>
            <a:ext cx="2585762" cy="692948"/>
          </a:xfrm>
          <a:prstGeom prst="wedgeRectCallout">
            <a:avLst>
              <a:gd name="adj1" fmla="val -25863"/>
              <a:gd name="adj2" fmla="val -71882"/>
            </a:avLst>
          </a:prstGeom>
          <a:solidFill>
            <a:srgbClr val="B2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Gill Sans Nova Light" panose="020B0302020104020203" pitchFamily="34" charset="0"/>
              </a:rPr>
              <a:t>I saw a news articles that homelessness rates are rising quickly in London </a:t>
            </a:r>
            <a:br>
              <a:rPr lang="en-US" sz="1200" dirty="0">
                <a:solidFill>
                  <a:schemeClr val="tx1"/>
                </a:solidFill>
                <a:latin typeface="Gill Sans Nova Light" panose="020B0302020104020203" pitchFamily="34" charset="0"/>
              </a:rPr>
            </a:br>
            <a:r>
              <a:rPr lang="en-US" sz="1200" dirty="0">
                <a:solidFill>
                  <a:schemeClr val="tx1"/>
                </a:solidFill>
                <a:latin typeface="Gill Sans Nova Light" panose="020B0302020104020203" pitchFamily="34" charset="0"/>
              </a:rPr>
              <a:t>[F, 18-29]</a:t>
            </a:r>
            <a:endParaRPr lang="en-GB" sz="1200" dirty="0">
              <a:solidFill>
                <a:schemeClr val="tx1"/>
              </a:solidFill>
              <a:latin typeface="Gill Sans Nova Light" panose="020B0302020104020203" pitchFamily="34" charset="0"/>
            </a:endParaRPr>
          </a:p>
        </p:txBody>
      </p:sp>
    </p:spTree>
    <p:extLst>
      <p:ext uri="{BB962C8B-B14F-4D97-AF65-F5344CB8AC3E}">
        <p14:creationId xmlns:p14="http://schemas.microsoft.com/office/powerpoint/2010/main" val="2009593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3B01-8F48-4DC8-9BCF-B3B5022C3A7D}"/>
              </a:ext>
            </a:extLst>
          </p:cNvPr>
          <p:cNvSpPr>
            <a:spLocks noGrp="1"/>
          </p:cNvSpPr>
          <p:nvPr>
            <p:ph type="title"/>
          </p:nvPr>
        </p:nvSpPr>
        <p:spPr/>
        <p:txBody>
          <a:bodyPr/>
          <a:lstStyle/>
          <a:p>
            <a:r>
              <a:rPr lang="en-US" dirty="0"/>
              <a:t>MEDIA RESPONSE</a:t>
            </a:r>
            <a:endParaRPr lang="en-GB" dirty="0"/>
          </a:p>
        </p:txBody>
      </p:sp>
      <p:sp>
        <p:nvSpPr>
          <p:cNvPr id="3" name="Content Placeholder 2">
            <a:extLst>
              <a:ext uri="{FF2B5EF4-FFF2-40B4-BE49-F238E27FC236}">
                <a16:creationId xmlns:a16="http://schemas.microsoft.com/office/drawing/2014/main" id="{1BE7C04C-78CD-48E2-A5F6-5ECC9D04CBC4}"/>
              </a:ext>
            </a:extLst>
          </p:cNvPr>
          <p:cNvSpPr>
            <a:spLocks noGrp="1"/>
          </p:cNvSpPr>
          <p:nvPr>
            <p:ph idx="1"/>
          </p:nvPr>
        </p:nvSpPr>
        <p:spPr>
          <a:xfrm>
            <a:off x="167529" y="613090"/>
            <a:ext cx="3146122" cy="866576"/>
          </a:xfrm>
        </p:spPr>
        <p:txBody>
          <a:bodyPr>
            <a:noAutofit/>
          </a:bodyPr>
          <a:lstStyle/>
          <a:p>
            <a:pPr>
              <a:lnSpc>
                <a:spcPct val="100000"/>
              </a:lnSpc>
              <a:spcBef>
                <a:spcPts val="0"/>
              </a:spcBef>
            </a:pPr>
            <a:r>
              <a:rPr lang="en-US" sz="2400" dirty="0"/>
              <a:t>Spontaneous Impressions Summary</a:t>
            </a:r>
          </a:p>
          <a:p>
            <a:pPr>
              <a:lnSpc>
                <a:spcPct val="100000"/>
              </a:lnSpc>
              <a:spcBef>
                <a:spcPts val="0"/>
              </a:spcBef>
            </a:pPr>
            <a:r>
              <a:rPr lang="en-US" i="1" dirty="0"/>
              <a:t>Top 5 Most Salient Items</a:t>
            </a:r>
            <a:endParaRPr lang="en-GB" i="1" dirty="0"/>
          </a:p>
        </p:txBody>
      </p:sp>
      <p:sp>
        <p:nvSpPr>
          <p:cNvPr id="5" name="Text Placeholder 4">
            <a:extLst>
              <a:ext uri="{FF2B5EF4-FFF2-40B4-BE49-F238E27FC236}">
                <a16:creationId xmlns:a16="http://schemas.microsoft.com/office/drawing/2014/main" id="{042B00A5-3A6A-494C-9BF5-7D22D560D0E2}"/>
              </a:ext>
            </a:extLst>
          </p:cNvPr>
          <p:cNvSpPr>
            <a:spLocks noGrp="1"/>
          </p:cNvSpPr>
          <p:nvPr>
            <p:ph type="body" sz="quarter" idx="12"/>
          </p:nvPr>
        </p:nvSpPr>
        <p:spPr/>
        <p:txBody>
          <a:bodyPr/>
          <a:lstStyle/>
          <a:p>
            <a:r>
              <a:rPr lang="en-US" dirty="0">
                <a:solidFill>
                  <a:schemeClr val="bg2">
                    <a:lumMod val="25000"/>
                  </a:schemeClr>
                </a:solidFill>
              </a:rPr>
              <a:t>Base: Attitudes Tracking Benchmark Dip: All who have heard / seen any homelessness buzz (264). Attitudes Tracking Dip 2 May 2021 who have recently seen or heard something about homelessness (307) *slight coding tweaks* </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342FD770-D351-4E92-8F06-B0E70CFECF8E}"/>
              </a:ext>
            </a:extLst>
          </p:cNvPr>
          <p:cNvSpPr>
            <a:spLocks noGrp="1"/>
          </p:cNvSpPr>
          <p:nvPr>
            <p:ph type="body" sz="quarter" idx="13"/>
          </p:nvPr>
        </p:nvSpPr>
        <p:spPr>
          <a:xfrm>
            <a:off x="167530" y="2154388"/>
            <a:ext cx="3019618" cy="288500"/>
          </a:xfrm>
        </p:spPr>
        <p:txBody>
          <a:bodyPr/>
          <a:lstStyle/>
          <a:p>
            <a:r>
              <a:rPr lang="en-US" dirty="0"/>
              <a:t>Q. Please describe how it made you think or feel about homelessness.</a:t>
            </a:r>
            <a:endParaRPr lang="en-GB" dirty="0"/>
          </a:p>
        </p:txBody>
      </p:sp>
      <p:sp>
        <p:nvSpPr>
          <p:cNvPr id="7" name="Text Placeholder 6">
            <a:extLst>
              <a:ext uri="{FF2B5EF4-FFF2-40B4-BE49-F238E27FC236}">
                <a16:creationId xmlns:a16="http://schemas.microsoft.com/office/drawing/2014/main" id="{88A1D92B-4FC3-416F-8770-25E022690E3C}"/>
              </a:ext>
            </a:extLst>
          </p:cNvPr>
          <p:cNvSpPr>
            <a:spLocks noGrp="1"/>
          </p:cNvSpPr>
          <p:nvPr>
            <p:ph type="body" sz="quarter" idx="11"/>
          </p:nvPr>
        </p:nvSpPr>
        <p:spPr/>
        <p:txBody>
          <a:bodyPr/>
          <a:lstStyle/>
          <a:p>
            <a:r>
              <a:rPr lang="en-US" dirty="0"/>
              <a:t>Negative emotional reactions are still the biggest takeaway from the media around homelessness </a:t>
            </a:r>
            <a:endParaRPr lang="en-GB" dirty="0"/>
          </a:p>
        </p:txBody>
      </p:sp>
      <p:sp>
        <p:nvSpPr>
          <p:cNvPr id="15" name="TextBox 14">
            <a:extLst>
              <a:ext uri="{FF2B5EF4-FFF2-40B4-BE49-F238E27FC236}">
                <a16:creationId xmlns:a16="http://schemas.microsoft.com/office/drawing/2014/main" id="{99C00077-5C39-4A95-8746-2C3356738ECE}"/>
              </a:ext>
            </a:extLst>
          </p:cNvPr>
          <p:cNvSpPr txBox="1"/>
          <p:nvPr/>
        </p:nvSpPr>
        <p:spPr>
          <a:xfrm>
            <a:off x="10795496" y="1940735"/>
            <a:ext cx="1026243" cy="646331"/>
          </a:xfrm>
          <a:prstGeom prst="rect">
            <a:avLst/>
          </a:prstGeom>
          <a:noFill/>
        </p:spPr>
        <p:txBody>
          <a:bodyPr wrap="none" rtlCol="0">
            <a:spAutoFit/>
          </a:bodyPr>
          <a:lstStyle/>
          <a:p>
            <a:r>
              <a:rPr lang="en-US" sz="3600" b="1" dirty="0"/>
              <a:t>42%</a:t>
            </a:r>
            <a:endParaRPr lang="en-GB" sz="3600" b="1" dirty="0"/>
          </a:p>
        </p:txBody>
      </p:sp>
      <p:sp>
        <p:nvSpPr>
          <p:cNvPr id="16" name="TextBox 15">
            <a:extLst>
              <a:ext uri="{FF2B5EF4-FFF2-40B4-BE49-F238E27FC236}">
                <a16:creationId xmlns:a16="http://schemas.microsoft.com/office/drawing/2014/main" id="{6416AF57-834E-42BD-A453-79AEFDF65424}"/>
              </a:ext>
            </a:extLst>
          </p:cNvPr>
          <p:cNvSpPr txBox="1"/>
          <p:nvPr/>
        </p:nvSpPr>
        <p:spPr>
          <a:xfrm>
            <a:off x="9917629" y="2742644"/>
            <a:ext cx="1026243" cy="646331"/>
          </a:xfrm>
          <a:prstGeom prst="rect">
            <a:avLst/>
          </a:prstGeom>
          <a:noFill/>
        </p:spPr>
        <p:txBody>
          <a:bodyPr wrap="none" rtlCol="0">
            <a:spAutoFit/>
          </a:bodyPr>
          <a:lstStyle/>
          <a:p>
            <a:r>
              <a:rPr lang="en-US" sz="3600" b="1" dirty="0"/>
              <a:t>12%</a:t>
            </a:r>
            <a:endParaRPr lang="en-GB" sz="3600" b="1" dirty="0"/>
          </a:p>
        </p:txBody>
      </p:sp>
      <p:sp>
        <p:nvSpPr>
          <p:cNvPr id="17" name="TextBox 16">
            <a:extLst>
              <a:ext uri="{FF2B5EF4-FFF2-40B4-BE49-F238E27FC236}">
                <a16:creationId xmlns:a16="http://schemas.microsoft.com/office/drawing/2014/main" id="{028DE098-E5EC-489C-BEBC-AE1F8FCEB7C5}"/>
              </a:ext>
            </a:extLst>
          </p:cNvPr>
          <p:cNvSpPr txBox="1"/>
          <p:nvPr/>
        </p:nvSpPr>
        <p:spPr>
          <a:xfrm>
            <a:off x="9467699" y="3488042"/>
            <a:ext cx="1026243" cy="646331"/>
          </a:xfrm>
          <a:prstGeom prst="rect">
            <a:avLst/>
          </a:prstGeom>
          <a:noFill/>
        </p:spPr>
        <p:txBody>
          <a:bodyPr wrap="none" rtlCol="0">
            <a:spAutoFit/>
          </a:bodyPr>
          <a:lstStyle/>
          <a:p>
            <a:r>
              <a:rPr lang="en-US" sz="3600" b="1" dirty="0"/>
              <a:t>10%</a:t>
            </a:r>
            <a:endParaRPr lang="en-GB" sz="3600" b="1" dirty="0"/>
          </a:p>
        </p:txBody>
      </p:sp>
      <p:sp>
        <p:nvSpPr>
          <p:cNvPr id="18" name="TextBox 17">
            <a:extLst>
              <a:ext uri="{FF2B5EF4-FFF2-40B4-BE49-F238E27FC236}">
                <a16:creationId xmlns:a16="http://schemas.microsoft.com/office/drawing/2014/main" id="{3EB95895-B753-4BE4-BF54-8D99482FCCE1}"/>
              </a:ext>
            </a:extLst>
          </p:cNvPr>
          <p:cNvSpPr txBox="1"/>
          <p:nvPr/>
        </p:nvSpPr>
        <p:spPr>
          <a:xfrm>
            <a:off x="8921271" y="4259935"/>
            <a:ext cx="771365" cy="646331"/>
          </a:xfrm>
          <a:prstGeom prst="rect">
            <a:avLst/>
          </a:prstGeom>
          <a:noFill/>
        </p:spPr>
        <p:txBody>
          <a:bodyPr wrap="none" rtlCol="0">
            <a:spAutoFit/>
          </a:bodyPr>
          <a:lstStyle/>
          <a:p>
            <a:r>
              <a:rPr lang="en-US" sz="3600" b="1" dirty="0"/>
              <a:t>5%</a:t>
            </a:r>
            <a:endParaRPr lang="en-GB" sz="3600" b="1" dirty="0"/>
          </a:p>
        </p:txBody>
      </p:sp>
      <p:sp>
        <p:nvSpPr>
          <p:cNvPr id="19" name="TextBox 18">
            <a:extLst>
              <a:ext uri="{FF2B5EF4-FFF2-40B4-BE49-F238E27FC236}">
                <a16:creationId xmlns:a16="http://schemas.microsoft.com/office/drawing/2014/main" id="{24EA9066-0F5F-4B96-A033-DF4A25EB246F}"/>
              </a:ext>
            </a:extLst>
          </p:cNvPr>
          <p:cNvSpPr txBox="1"/>
          <p:nvPr/>
        </p:nvSpPr>
        <p:spPr>
          <a:xfrm>
            <a:off x="8342946" y="5120551"/>
            <a:ext cx="771365" cy="646331"/>
          </a:xfrm>
          <a:prstGeom prst="rect">
            <a:avLst/>
          </a:prstGeom>
          <a:noFill/>
        </p:spPr>
        <p:txBody>
          <a:bodyPr wrap="none" rtlCol="0">
            <a:spAutoFit/>
          </a:bodyPr>
          <a:lstStyle/>
          <a:p>
            <a:r>
              <a:rPr lang="en-US" sz="3600" b="1" dirty="0"/>
              <a:t>5%</a:t>
            </a:r>
            <a:endParaRPr lang="en-GB" sz="3600" b="1" dirty="0"/>
          </a:p>
        </p:txBody>
      </p:sp>
      <p:sp>
        <p:nvSpPr>
          <p:cNvPr id="20" name="Rectangle 19">
            <a:extLst>
              <a:ext uri="{FF2B5EF4-FFF2-40B4-BE49-F238E27FC236}">
                <a16:creationId xmlns:a16="http://schemas.microsoft.com/office/drawing/2014/main" id="{4241D36E-AA02-43D3-A557-DB0BD9DC422C}"/>
              </a:ext>
            </a:extLst>
          </p:cNvPr>
          <p:cNvSpPr/>
          <p:nvPr/>
        </p:nvSpPr>
        <p:spPr>
          <a:xfrm>
            <a:off x="3443223" y="1963868"/>
            <a:ext cx="2133275" cy="611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400" dirty="0">
                <a:solidFill>
                  <a:schemeClr val="tx1"/>
                </a:solidFill>
                <a:latin typeface="Gill Sans Nova Light" panose="020B0302020104020203" pitchFamily="34" charset="0"/>
              </a:rPr>
              <a:t>“Sad/ felt sad/ upset”“</a:t>
            </a:r>
            <a:endParaRPr lang="en-GB" sz="1400" i="1" dirty="0">
              <a:solidFill>
                <a:schemeClr val="tx1"/>
              </a:solidFill>
              <a:latin typeface="Gill Sans Nova Light" panose="020B0302020104020203" pitchFamily="34" charset="0"/>
            </a:endParaRPr>
          </a:p>
        </p:txBody>
      </p:sp>
      <p:sp>
        <p:nvSpPr>
          <p:cNvPr id="21" name="Rectangle 20">
            <a:extLst>
              <a:ext uri="{FF2B5EF4-FFF2-40B4-BE49-F238E27FC236}">
                <a16:creationId xmlns:a16="http://schemas.microsoft.com/office/drawing/2014/main" id="{D68DC463-F03F-44BC-B3BF-35F2C0620195}"/>
              </a:ext>
            </a:extLst>
          </p:cNvPr>
          <p:cNvSpPr/>
          <p:nvPr/>
        </p:nvSpPr>
        <p:spPr>
          <a:xfrm>
            <a:off x="3456432" y="2740975"/>
            <a:ext cx="2084044" cy="64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400" dirty="0">
                <a:solidFill>
                  <a:schemeClr val="tx1"/>
                </a:solidFill>
                <a:latin typeface="Gill Sans Nova Light" panose="020B0302020104020203" pitchFamily="34" charset="0"/>
              </a:rPr>
              <a:t>“Feel we should be doing more to help / want to help”</a:t>
            </a:r>
            <a:endParaRPr lang="en-GB" sz="1400" i="1" dirty="0">
              <a:solidFill>
                <a:schemeClr val="tx1"/>
              </a:solidFill>
              <a:latin typeface="Gill Sans Nova Light" panose="020B0302020104020203" pitchFamily="34" charset="0"/>
            </a:endParaRPr>
          </a:p>
        </p:txBody>
      </p:sp>
      <p:sp>
        <p:nvSpPr>
          <p:cNvPr id="22" name="Rectangle 21">
            <a:extLst>
              <a:ext uri="{FF2B5EF4-FFF2-40B4-BE49-F238E27FC236}">
                <a16:creationId xmlns:a16="http://schemas.microsoft.com/office/drawing/2014/main" id="{22235C26-7031-4A33-80F0-5EA066682520}"/>
              </a:ext>
            </a:extLst>
          </p:cNvPr>
          <p:cNvSpPr/>
          <p:nvPr/>
        </p:nvSpPr>
        <p:spPr>
          <a:xfrm>
            <a:off x="3459376" y="3517123"/>
            <a:ext cx="1927351" cy="64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400" dirty="0">
                <a:solidFill>
                  <a:schemeClr val="tx1"/>
                </a:solidFill>
                <a:latin typeface="Gill Sans Nova Light" panose="020B0302020104020203" pitchFamily="34" charset="0"/>
              </a:rPr>
              <a:t>“Feel bad/ bad/ horrid/ it is bad”</a:t>
            </a:r>
            <a:endParaRPr lang="en-GB" sz="1400" i="1" dirty="0">
              <a:solidFill>
                <a:schemeClr val="tx1"/>
              </a:solidFill>
              <a:latin typeface="Gill Sans Nova Light" panose="020B0302020104020203" pitchFamily="34" charset="0"/>
            </a:endParaRPr>
          </a:p>
        </p:txBody>
      </p:sp>
      <p:sp>
        <p:nvSpPr>
          <p:cNvPr id="23" name="Rectangle 22">
            <a:extLst>
              <a:ext uri="{FF2B5EF4-FFF2-40B4-BE49-F238E27FC236}">
                <a16:creationId xmlns:a16="http://schemas.microsoft.com/office/drawing/2014/main" id="{23E2D224-7C0B-413C-A476-69E75EF3429C}"/>
              </a:ext>
            </a:extLst>
          </p:cNvPr>
          <p:cNvSpPr/>
          <p:nvPr/>
        </p:nvSpPr>
        <p:spPr>
          <a:xfrm>
            <a:off x="3443223" y="4326298"/>
            <a:ext cx="1606815" cy="64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400" dirty="0">
                <a:solidFill>
                  <a:schemeClr val="tx1"/>
                </a:solidFill>
                <a:latin typeface="Gill Sans Nova Light" panose="020B0302020104020203" pitchFamily="34" charset="0"/>
              </a:rPr>
              <a:t>“No different / no changes / indifferent”</a:t>
            </a:r>
            <a:endParaRPr lang="en-GB" sz="1400" i="1" dirty="0">
              <a:solidFill>
                <a:schemeClr val="tx1"/>
              </a:solidFill>
              <a:latin typeface="Gill Sans Nova Light" panose="020B0302020104020203" pitchFamily="34" charset="0"/>
            </a:endParaRPr>
          </a:p>
        </p:txBody>
      </p:sp>
      <p:sp>
        <p:nvSpPr>
          <p:cNvPr id="24" name="Rectangle 23">
            <a:extLst>
              <a:ext uri="{FF2B5EF4-FFF2-40B4-BE49-F238E27FC236}">
                <a16:creationId xmlns:a16="http://schemas.microsoft.com/office/drawing/2014/main" id="{EDEBFF22-E68E-4515-9E6E-FD8C18C04B5C}"/>
              </a:ext>
            </a:extLst>
          </p:cNvPr>
          <p:cNvSpPr/>
          <p:nvPr/>
        </p:nvSpPr>
        <p:spPr>
          <a:xfrm>
            <a:off x="3416010" y="5122219"/>
            <a:ext cx="1520570" cy="1116191"/>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GB" sz="1200" dirty="0">
                <a:solidFill>
                  <a:schemeClr val="tx1"/>
                </a:solidFill>
                <a:latin typeface="Gill Sans Nova Light" panose="020B0302020104020203" pitchFamily="34" charset="0"/>
              </a:rPr>
              <a:t>“Feel sorry for them”</a:t>
            </a:r>
            <a:endParaRPr lang="en-GB" sz="1200" i="1" dirty="0">
              <a:solidFill>
                <a:schemeClr val="tx1"/>
              </a:solidFill>
              <a:latin typeface="Gill Sans Nova Light" panose="020B0302020104020203" pitchFamily="34" charset="0"/>
            </a:endParaRPr>
          </a:p>
          <a:p>
            <a:pPr lvl="0" algn="r">
              <a:defRPr/>
            </a:pPr>
            <a:endParaRPr lang="en-GB" sz="1200" i="1" dirty="0">
              <a:solidFill>
                <a:schemeClr val="tx1"/>
              </a:solidFill>
              <a:latin typeface="Gill Sans Nova Light" panose="020B0302020104020203" pitchFamily="34" charset="0"/>
            </a:endParaRPr>
          </a:p>
        </p:txBody>
      </p:sp>
      <p:sp>
        <p:nvSpPr>
          <p:cNvPr id="25" name="Rectangle 24">
            <a:extLst>
              <a:ext uri="{FF2B5EF4-FFF2-40B4-BE49-F238E27FC236}">
                <a16:creationId xmlns:a16="http://schemas.microsoft.com/office/drawing/2014/main" id="{742F1365-D1EA-4CCB-988A-748D725978D6}"/>
              </a:ext>
            </a:extLst>
          </p:cNvPr>
          <p:cNvSpPr/>
          <p:nvPr/>
        </p:nvSpPr>
        <p:spPr>
          <a:xfrm>
            <a:off x="3443223" y="1344263"/>
            <a:ext cx="2568425" cy="4640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US" sz="1200" dirty="0">
                <a:solidFill>
                  <a:schemeClr val="bg1"/>
                </a:solidFill>
                <a:latin typeface="Gill Sans Nova Light" panose="020B0302020104020203" pitchFamily="34" charset="0"/>
              </a:rPr>
              <a:t>ATTITUDES BENCHMARK OCT 2020</a:t>
            </a:r>
            <a:endParaRPr lang="en-GB" sz="1200" i="1" dirty="0">
              <a:solidFill>
                <a:schemeClr val="bg1"/>
              </a:solidFill>
              <a:latin typeface="Gill Sans Nova Light" panose="020B0302020104020203" pitchFamily="34" charset="0"/>
            </a:endParaRPr>
          </a:p>
        </p:txBody>
      </p:sp>
      <p:sp>
        <p:nvSpPr>
          <p:cNvPr id="26" name="Rectangle 25">
            <a:extLst>
              <a:ext uri="{FF2B5EF4-FFF2-40B4-BE49-F238E27FC236}">
                <a16:creationId xmlns:a16="http://schemas.microsoft.com/office/drawing/2014/main" id="{9346CE0C-3417-486D-BB8B-00163154A8A0}"/>
              </a:ext>
            </a:extLst>
          </p:cNvPr>
          <p:cNvSpPr/>
          <p:nvPr/>
        </p:nvSpPr>
        <p:spPr>
          <a:xfrm>
            <a:off x="6123214" y="1344263"/>
            <a:ext cx="5698525" cy="4640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US" sz="1200" dirty="0">
                <a:solidFill>
                  <a:schemeClr val="bg1"/>
                </a:solidFill>
                <a:latin typeface="Gill Sans Nova Light" panose="020B0302020104020203" pitchFamily="34" charset="0"/>
              </a:rPr>
              <a:t>ATTITUDES DIP 2 MAY 2021</a:t>
            </a:r>
            <a:endParaRPr lang="en-GB" sz="1200" i="1" dirty="0">
              <a:solidFill>
                <a:schemeClr val="bg1"/>
              </a:solidFill>
              <a:latin typeface="Gill Sans Nova Light" panose="020B0302020104020203" pitchFamily="34" charset="0"/>
            </a:endParaRPr>
          </a:p>
        </p:txBody>
      </p:sp>
      <p:sp>
        <p:nvSpPr>
          <p:cNvPr id="27" name="TextBox 26">
            <a:extLst>
              <a:ext uri="{FF2B5EF4-FFF2-40B4-BE49-F238E27FC236}">
                <a16:creationId xmlns:a16="http://schemas.microsoft.com/office/drawing/2014/main" id="{9D5159E2-FE7D-43DB-B2AF-2B75F176845E}"/>
              </a:ext>
            </a:extLst>
          </p:cNvPr>
          <p:cNvSpPr txBox="1"/>
          <p:nvPr/>
        </p:nvSpPr>
        <p:spPr>
          <a:xfrm>
            <a:off x="5507003" y="2000142"/>
            <a:ext cx="651140" cy="400110"/>
          </a:xfrm>
          <a:prstGeom prst="rect">
            <a:avLst/>
          </a:prstGeom>
          <a:noFill/>
        </p:spPr>
        <p:txBody>
          <a:bodyPr wrap="none" rtlCol="0">
            <a:spAutoFit/>
          </a:bodyPr>
          <a:lstStyle/>
          <a:p>
            <a:r>
              <a:rPr lang="en-US" sz="2000" b="1" dirty="0"/>
              <a:t>32%</a:t>
            </a:r>
            <a:endParaRPr lang="en-GB" sz="2000" b="1" dirty="0"/>
          </a:p>
        </p:txBody>
      </p:sp>
      <p:sp>
        <p:nvSpPr>
          <p:cNvPr id="28" name="TextBox 27">
            <a:extLst>
              <a:ext uri="{FF2B5EF4-FFF2-40B4-BE49-F238E27FC236}">
                <a16:creationId xmlns:a16="http://schemas.microsoft.com/office/drawing/2014/main" id="{4748A74E-E8AE-4A74-AB25-705D100F4D55}"/>
              </a:ext>
            </a:extLst>
          </p:cNvPr>
          <p:cNvSpPr txBox="1"/>
          <p:nvPr/>
        </p:nvSpPr>
        <p:spPr>
          <a:xfrm>
            <a:off x="5501572" y="2783120"/>
            <a:ext cx="510076" cy="400110"/>
          </a:xfrm>
          <a:prstGeom prst="rect">
            <a:avLst/>
          </a:prstGeom>
          <a:noFill/>
        </p:spPr>
        <p:txBody>
          <a:bodyPr wrap="none" rtlCol="0">
            <a:spAutoFit/>
          </a:bodyPr>
          <a:lstStyle/>
          <a:p>
            <a:r>
              <a:rPr lang="en-US" sz="2000" b="1" dirty="0"/>
              <a:t>7%</a:t>
            </a:r>
            <a:endParaRPr lang="en-GB" sz="2000" b="1" dirty="0"/>
          </a:p>
        </p:txBody>
      </p:sp>
      <p:sp>
        <p:nvSpPr>
          <p:cNvPr id="29" name="TextBox 28">
            <a:extLst>
              <a:ext uri="{FF2B5EF4-FFF2-40B4-BE49-F238E27FC236}">
                <a16:creationId xmlns:a16="http://schemas.microsoft.com/office/drawing/2014/main" id="{42712B15-CC01-47BB-892A-19BE7EFE8821}"/>
              </a:ext>
            </a:extLst>
          </p:cNvPr>
          <p:cNvSpPr txBox="1"/>
          <p:nvPr/>
        </p:nvSpPr>
        <p:spPr>
          <a:xfrm>
            <a:off x="5386727" y="3552877"/>
            <a:ext cx="510076" cy="400110"/>
          </a:xfrm>
          <a:prstGeom prst="rect">
            <a:avLst/>
          </a:prstGeom>
          <a:noFill/>
        </p:spPr>
        <p:txBody>
          <a:bodyPr wrap="square" rtlCol="0">
            <a:spAutoFit/>
          </a:bodyPr>
          <a:lstStyle/>
          <a:p>
            <a:r>
              <a:rPr lang="en-US" sz="2000" b="1" dirty="0"/>
              <a:t>5%</a:t>
            </a:r>
            <a:endParaRPr lang="en-GB" sz="2000" b="1" dirty="0"/>
          </a:p>
        </p:txBody>
      </p:sp>
      <p:sp>
        <p:nvSpPr>
          <p:cNvPr id="30" name="TextBox 29">
            <a:extLst>
              <a:ext uri="{FF2B5EF4-FFF2-40B4-BE49-F238E27FC236}">
                <a16:creationId xmlns:a16="http://schemas.microsoft.com/office/drawing/2014/main" id="{24C75946-A83A-477C-869A-684C4838CD20}"/>
              </a:ext>
            </a:extLst>
          </p:cNvPr>
          <p:cNvSpPr txBox="1"/>
          <p:nvPr/>
        </p:nvSpPr>
        <p:spPr>
          <a:xfrm>
            <a:off x="5050038" y="4401560"/>
            <a:ext cx="510076" cy="400110"/>
          </a:xfrm>
          <a:prstGeom prst="rect">
            <a:avLst/>
          </a:prstGeom>
          <a:noFill/>
        </p:spPr>
        <p:txBody>
          <a:bodyPr wrap="none" rtlCol="0">
            <a:spAutoFit/>
          </a:bodyPr>
          <a:lstStyle/>
          <a:p>
            <a:r>
              <a:rPr lang="en-US" sz="2000" b="1" dirty="0"/>
              <a:t>4%</a:t>
            </a:r>
            <a:endParaRPr lang="en-GB" sz="2000" b="1" dirty="0"/>
          </a:p>
        </p:txBody>
      </p:sp>
      <p:sp>
        <p:nvSpPr>
          <p:cNvPr id="31" name="TextBox 30">
            <a:extLst>
              <a:ext uri="{FF2B5EF4-FFF2-40B4-BE49-F238E27FC236}">
                <a16:creationId xmlns:a16="http://schemas.microsoft.com/office/drawing/2014/main" id="{B3644C6A-85AB-429F-96DB-A8EBE132237E}"/>
              </a:ext>
            </a:extLst>
          </p:cNvPr>
          <p:cNvSpPr txBox="1"/>
          <p:nvPr/>
        </p:nvSpPr>
        <p:spPr>
          <a:xfrm>
            <a:off x="4936580" y="5219628"/>
            <a:ext cx="510076" cy="400110"/>
          </a:xfrm>
          <a:prstGeom prst="rect">
            <a:avLst/>
          </a:prstGeom>
          <a:noFill/>
        </p:spPr>
        <p:txBody>
          <a:bodyPr wrap="none" rtlCol="0">
            <a:spAutoFit/>
          </a:bodyPr>
          <a:lstStyle/>
          <a:p>
            <a:r>
              <a:rPr lang="en-US" sz="2000" b="1" dirty="0"/>
              <a:t>4%</a:t>
            </a:r>
            <a:endParaRPr lang="en-GB" sz="2000" b="1" dirty="0"/>
          </a:p>
        </p:txBody>
      </p:sp>
      <p:sp>
        <p:nvSpPr>
          <p:cNvPr id="32" name="Rectangle 31">
            <a:extLst>
              <a:ext uri="{FF2B5EF4-FFF2-40B4-BE49-F238E27FC236}">
                <a16:creationId xmlns:a16="http://schemas.microsoft.com/office/drawing/2014/main" id="{308F6FEE-0F94-48A7-8A64-4FC58C239251}"/>
              </a:ext>
            </a:extLst>
          </p:cNvPr>
          <p:cNvSpPr/>
          <p:nvPr/>
        </p:nvSpPr>
        <p:spPr>
          <a:xfrm>
            <a:off x="6123214" y="1963867"/>
            <a:ext cx="4672282" cy="646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“Sad / felt sad / upset” </a:t>
            </a:r>
          </a:p>
        </p:txBody>
      </p:sp>
      <p:sp>
        <p:nvSpPr>
          <p:cNvPr id="33" name="Rectangle 32">
            <a:extLst>
              <a:ext uri="{FF2B5EF4-FFF2-40B4-BE49-F238E27FC236}">
                <a16:creationId xmlns:a16="http://schemas.microsoft.com/office/drawing/2014/main" id="{DA73F5E6-E532-4BBD-A547-4A5DE506ADA7}"/>
              </a:ext>
            </a:extLst>
          </p:cNvPr>
          <p:cNvSpPr/>
          <p:nvPr/>
        </p:nvSpPr>
        <p:spPr>
          <a:xfrm>
            <a:off x="6130669" y="2752203"/>
            <a:ext cx="3786960" cy="64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a:t>
            </a:r>
            <a:r>
              <a:rPr lang="en-US" sz="2000" dirty="0">
                <a:solidFill>
                  <a:schemeClr val="tx1"/>
                </a:solidFill>
                <a:latin typeface="Gill Sans Nova Light" panose="020B0302020104020203" pitchFamily="34" charset="0"/>
              </a:rPr>
              <a:t>Feel bad / bad / horrid / it is bad”</a:t>
            </a:r>
            <a:endParaRPr lang="en-GB" sz="2000" i="1" dirty="0">
              <a:solidFill>
                <a:schemeClr val="tx1"/>
              </a:solidFill>
              <a:latin typeface="Gill Sans Nova Light" panose="020B0302020104020203" pitchFamily="34" charset="0"/>
            </a:endParaRPr>
          </a:p>
        </p:txBody>
      </p:sp>
      <p:sp>
        <p:nvSpPr>
          <p:cNvPr id="34" name="Rectangle 33">
            <a:extLst>
              <a:ext uri="{FF2B5EF4-FFF2-40B4-BE49-F238E27FC236}">
                <a16:creationId xmlns:a16="http://schemas.microsoft.com/office/drawing/2014/main" id="{905413BB-DF29-4147-8EDA-E6B1E813C3D9}"/>
              </a:ext>
            </a:extLst>
          </p:cNvPr>
          <p:cNvSpPr/>
          <p:nvPr/>
        </p:nvSpPr>
        <p:spPr>
          <a:xfrm>
            <a:off x="6130669" y="3542208"/>
            <a:ext cx="3337030" cy="64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400" dirty="0">
                <a:solidFill>
                  <a:schemeClr val="tx1"/>
                </a:solidFill>
                <a:latin typeface="Gill Sans Nova Light" panose="020B0302020104020203" pitchFamily="34" charset="0"/>
              </a:rPr>
              <a:t>“</a:t>
            </a:r>
            <a:r>
              <a:rPr lang="en-US" sz="1400" dirty="0">
                <a:solidFill>
                  <a:schemeClr val="tx1"/>
                </a:solidFill>
                <a:latin typeface="Gill Sans Nova Light" panose="020B0302020104020203" pitchFamily="34" charset="0"/>
              </a:rPr>
              <a:t>Feel we should be doing more to help / to do what I can / wish I could do more / want to help more</a:t>
            </a:r>
            <a:r>
              <a:rPr lang="en-GB" sz="1400" dirty="0">
                <a:solidFill>
                  <a:schemeClr val="tx1"/>
                </a:solidFill>
                <a:latin typeface="Gill Sans Nova Light" panose="020B0302020104020203" pitchFamily="34" charset="0"/>
              </a:rPr>
              <a:t>”</a:t>
            </a:r>
            <a:endParaRPr lang="en-GB" sz="1400" i="1" dirty="0">
              <a:solidFill>
                <a:schemeClr val="tx1"/>
              </a:solidFill>
              <a:latin typeface="Gill Sans Nova Light" panose="020B0302020104020203" pitchFamily="34" charset="0"/>
            </a:endParaRPr>
          </a:p>
        </p:txBody>
      </p:sp>
      <p:sp>
        <p:nvSpPr>
          <p:cNvPr id="35" name="Rectangle 34">
            <a:extLst>
              <a:ext uri="{FF2B5EF4-FFF2-40B4-BE49-F238E27FC236}">
                <a16:creationId xmlns:a16="http://schemas.microsoft.com/office/drawing/2014/main" id="{134DE2E3-314E-4FB7-A74A-35F1BC87D7C2}"/>
              </a:ext>
            </a:extLst>
          </p:cNvPr>
          <p:cNvSpPr/>
          <p:nvPr/>
        </p:nvSpPr>
        <p:spPr>
          <a:xfrm>
            <a:off x="6123214" y="4332213"/>
            <a:ext cx="2706960" cy="64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“It shouldn’t happen”</a:t>
            </a:r>
            <a:endParaRPr lang="en-GB" sz="2000" i="1" dirty="0">
              <a:solidFill>
                <a:schemeClr val="tx1"/>
              </a:solidFill>
              <a:latin typeface="Gill Sans Nova Light" panose="020B0302020104020203" pitchFamily="34" charset="0"/>
            </a:endParaRPr>
          </a:p>
        </p:txBody>
      </p:sp>
      <p:sp>
        <p:nvSpPr>
          <p:cNvPr id="36" name="Rectangle 35">
            <a:extLst>
              <a:ext uri="{FF2B5EF4-FFF2-40B4-BE49-F238E27FC236}">
                <a16:creationId xmlns:a16="http://schemas.microsoft.com/office/drawing/2014/main" id="{2A4E659F-F836-43C6-931A-A91522765A12}"/>
              </a:ext>
            </a:extLst>
          </p:cNvPr>
          <p:cNvSpPr/>
          <p:nvPr/>
        </p:nvSpPr>
        <p:spPr>
          <a:xfrm>
            <a:off x="6130669" y="5122219"/>
            <a:ext cx="2159504" cy="1116191"/>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dirty="0">
                <a:solidFill>
                  <a:schemeClr val="tx1"/>
                </a:solidFill>
                <a:latin typeface="Gill Sans Nova Light" panose="020B0302020104020203" pitchFamily="34" charset="0"/>
              </a:rPr>
              <a:t>“Angry/ annoyed”</a:t>
            </a:r>
            <a:endParaRPr lang="en-GB" i="1" dirty="0">
              <a:solidFill>
                <a:schemeClr val="tx1"/>
              </a:solidFill>
              <a:latin typeface="Gill Sans Nova Light" panose="020B0302020104020203" pitchFamily="34" charset="0"/>
            </a:endParaRPr>
          </a:p>
        </p:txBody>
      </p:sp>
      <p:sp>
        <p:nvSpPr>
          <p:cNvPr id="38" name="Speech Bubble: Rectangle 37">
            <a:extLst>
              <a:ext uri="{FF2B5EF4-FFF2-40B4-BE49-F238E27FC236}">
                <a16:creationId xmlns:a16="http://schemas.microsoft.com/office/drawing/2014/main" id="{F641D893-4D78-4BF0-ACBF-2A10F0757934}"/>
              </a:ext>
            </a:extLst>
          </p:cNvPr>
          <p:cNvSpPr/>
          <p:nvPr/>
        </p:nvSpPr>
        <p:spPr>
          <a:xfrm>
            <a:off x="9454953" y="5530762"/>
            <a:ext cx="2585762" cy="692948"/>
          </a:xfrm>
          <a:prstGeom prst="wedgeRectCallout">
            <a:avLst>
              <a:gd name="adj1" fmla="val -25863"/>
              <a:gd name="adj2" fmla="val -71882"/>
            </a:avLst>
          </a:prstGeom>
          <a:solidFill>
            <a:srgbClr val="B2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Gill Sans Nova Light" panose="020B0302020104020203" pitchFamily="34" charset="0"/>
              </a:rPr>
              <a:t>It could happen to any one of us and it’s a problem in this country [F, 45-59]</a:t>
            </a:r>
            <a:endParaRPr lang="en-GB" sz="1200" dirty="0">
              <a:solidFill>
                <a:schemeClr val="tx1"/>
              </a:solidFill>
              <a:latin typeface="Gill Sans Nova Light" panose="020B0302020104020203" pitchFamily="34" charset="0"/>
            </a:endParaRPr>
          </a:p>
        </p:txBody>
      </p:sp>
      <p:sp>
        <p:nvSpPr>
          <p:cNvPr id="39" name="Speech Bubble: Rectangle 38">
            <a:extLst>
              <a:ext uri="{FF2B5EF4-FFF2-40B4-BE49-F238E27FC236}">
                <a16:creationId xmlns:a16="http://schemas.microsoft.com/office/drawing/2014/main" id="{969D6E50-55BE-47AC-82C7-1659ACAD5C3E}"/>
              </a:ext>
            </a:extLst>
          </p:cNvPr>
          <p:cNvSpPr/>
          <p:nvPr/>
        </p:nvSpPr>
        <p:spPr>
          <a:xfrm>
            <a:off x="9783733" y="4228639"/>
            <a:ext cx="2256982" cy="1046580"/>
          </a:xfrm>
          <a:prstGeom prst="wedgeRectCallout">
            <a:avLst>
              <a:gd name="adj1" fmla="val -25863"/>
              <a:gd name="adj2" fmla="val -71882"/>
            </a:avLst>
          </a:prstGeom>
          <a:solidFill>
            <a:srgbClr val="B2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Gill Sans Nova Light" panose="020B0302020104020203" pitchFamily="34" charset="0"/>
              </a:rPr>
              <a:t>I think it’s a shame that they have to beg in streets it’s so sad</a:t>
            </a:r>
          </a:p>
          <a:p>
            <a:pPr algn="ctr"/>
            <a:r>
              <a:rPr lang="en-US" sz="1200" dirty="0">
                <a:solidFill>
                  <a:schemeClr val="tx1"/>
                </a:solidFill>
                <a:latin typeface="Gill Sans Nova Light" panose="020B0302020104020203" pitchFamily="34" charset="0"/>
              </a:rPr>
              <a:t> [F, 45-59]</a:t>
            </a:r>
            <a:endParaRPr lang="en-GB" sz="1200" dirty="0">
              <a:solidFill>
                <a:schemeClr val="tx1"/>
              </a:solidFill>
              <a:latin typeface="Gill Sans Nova Light" panose="020B0302020104020203" pitchFamily="34" charset="0"/>
            </a:endParaRPr>
          </a:p>
        </p:txBody>
      </p:sp>
    </p:spTree>
    <p:extLst>
      <p:ext uri="{BB962C8B-B14F-4D97-AF65-F5344CB8AC3E}">
        <p14:creationId xmlns:p14="http://schemas.microsoft.com/office/powerpoint/2010/main" val="2949630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F476CD-C6F2-4009-A3B1-CF13B4A57D41}"/>
              </a:ext>
            </a:extLst>
          </p:cNvPr>
          <p:cNvSpPr>
            <a:spLocks noGrp="1"/>
          </p:cNvSpPr>
          <p:nvPr>
            <p:ph type="body" sz="quarter" idx="15"/>
          </p:nvPr>
        </p:nvSpPr>
        <p:spPr/>
        <p:txBody>
          <a:bodyPr vert="horz" lIns="91440" tIns="45720" rIns="91440" bIns="45720" rtlCol="0" anchor="t">
            <a:noAutofit/>
          </a:bodyPr>
          <a:lstStyle/>
          <a:p>
            <a:r>
              <a:rPr lang="en-GB" dirty="0">
                <a:latin typeface="+mj-lt"/>
                <a:cs typeface="Segoe UI"/>
              </a:rPr>
              <a:t>Public attitudes tracking wave two debrief</a:t>
            </a:r>
            <a:endParaRPr lang="en-GB" dirty="0">
              <a:latin typeface="+mj-lt"/>
            </a:endParaRPr>
          </a:p>
          <a:p>
            <a:endParaRPr lang="en-GB" dirty="0"/>
          </a:p>
        </p:txBody>
      </p:sp>
      <p:sp>
        <p:nvSpPr>
          <p:cNvPr id="3" name="Text Placeholder 2">
            <a:extLst>
              <a:ext uri="{FF2B5EF4-FFF2-40B4-BE49-F238E27FC236}">
                <a16:creationId xmlns:a16="http://schemas.microsoft.com/office/drawing/2014/main" id="{57374F68-9C25-4655-8FB8-DA1A6E7FD9A1}"/>
              </a:ext>
            </a:extLst>
          </p:cNvPr>
          <p:cNvSpPr>
            <a:spLocks noGrp="1"/>
          </p:cNvSpPr>
          <p:nvPr>
            <p:ph type="body" sz="quarter" idx="16"/>
          </p:nvPr>
        </p:nvSpPr>
        <p:spPr/>
        <p:txBody>
          <a:bodyPr/>
          <a:lstStyle/>
          <a:p>
            <a:endParaRPr lang="en-GB" dirty="0"/>
          </a:p>
        </p:txBody>
      </p:sp>
      <p:sp>
        <p:nvSpPr>
          <p:cNvPr id="4" name="Text Placeholder 3">
            <a:extLst>
              <a:ext uri="{FF2B5EF4-FFF2-40B4-BE49-F238E27FC236}">
                <a16:creationId xmlns:a16="http://schemas.microsoft.com/office/drawing/2014/main" id="{D1AE811B-5688-43EE-B6D0-0F4DB1A365DD}"/>
              </a:ext>
            </a:extLst>
          </p:cNvPr>
          <p:cNvSpPr>
            <a:spLocks noGrp="1"/>
          </p:cNvSpPr>
          <p:nvPr>
            <p:ph type="body" sz="quarter" idx="17"/>
          </p:nvPr>
        </p:nvSpPr>
        <p:spPr>
          <a:xfrm>
            <a:off x="452967" y="620713"/>
            <a:ext cx="9840192" cy="5257800"/>
          </a:xfrm>
        </p:spPr>
        <p:txBody>
          <a:bodyPr vert="horz" lIns="91440" tIns="45720" rIns="91440" bIns="45720" rtlCol="0" anchor="t">
            <a:normAutofit fontScale="92500" lnSpcReduction="10000"/>
          </a:bodyPr>
          <a:lstStyle/>
          <a:p>
            <a:pPr>
              <a:buNone/>
            </a:pPr>
            <a:r>
              <a:rPr lang="en-GB" sz="3000" b="1" dirty="0">
                <a:latin typeface="+mn-lt"/>
                <a:cs typeface="Segoe UI"/>
              </a:rPr>
              <a:t>Evaluating the Framing Homelessness Project</a:t>
            </a:r>
            <a:r>
              <a:rPr lang="en-GB" sz="3000" b="1" dirty="0">
                <a:latin typeface="+mn-lt"/>
              </a:rPr>
              <a:t> </a:t>
            </a:r>
          </a:p>
          <a:p>
            <a:pPr marL="0" indent="0">
              <a:lnSpc>
                <a:spcPct val="110000"/>
              </a:lnSpc>
              <a:spcBef>
                <a:spcPts val="0"/>
              </a:spcBef>
              <a:buNone/>
            </a:pPr>
            <a:endParaRPr lang="en-GB" b="1" dirty="0">
              <a:latin typeface="Museo 300" panose="02000000000000000000" pitchFamily="50" charset="0"/>
            </a:endParaRPr>
          </a:p>
          <a:p>
            <a:pPr marL="0" indent="0">
              <a:lnSpc>
                <a:spcPct val="110000"/>
              </a:lnSpc>
              <a:spcBef>
                <a:spcPts val="0"/>
              </a:spcBef>
              <a:buNone/>
            </a:pPr>
            <a:r>
              <a:rPr lang="en-GB" sz="1900" b="1" dirty="0">
                <a:latin typeface="Museo Sans 300"/>
              </a:rPr>
              <a:t>Public attitudes tracking</a:t>
            </a:r>
            <a:r>
              <a:rPr lang="en-GB" sz="1900" dirty="0">
                <a:latin typeface="Museo Sans 300"/>
              </a:rPr>
              <a:t>:  </a:t>
            </a:r>
            <a:endParaRPr lang="en-US" sz="1900" dirty="0">
              <a:latin typeface="Museo Sans 300"/>
            </a:endParaRPr>
          </a:p>
          <a:p>
            <a:pPr marL="0" indent="0">
              <a:lnSpc>
                <a:spcPct val="110000"/>
              </a:lnSpc>
              <a:spcBef>
                <a:spcPts val="0"/>
              </a:spcBef>
              <a:buNone/>
            </a:pPr>
            <a:endParaRPr lang="en-GB" sz="1900" dirty="0">
              <a:latin typeface="Museo Sans 300"/>
            </a:endParaRPr>
          </a:p>
          <a:p>
            <a:pPr marL="0" indent="0">
              <a:lnSpc>
                <a:spcPct val="110000"/>
              </a:lnSpc>
              <a:spcBef>
                <a:spcPts val="0"/>
              </a:spcBef>
              <a:buNone/>
            </a:pPr>
            <a:r>
              <a:rPr lang="en-GB" sz="1900" dirty="0">
                <a:latin typeface="Museo Sans 300"/>
              </a:rPr>
              <a:t>The Crisis Framing Homelessness Project has commissioned a bi-annual online survey to track the UK public’s attitudes to homelessness. The results will help to evaluate the progress of the project and provide a source of insight on public perceptions for the homelessness sector.</a:t>
            </a:r>
            <a:endParaRPr lang="en-US" sz="1900" dirty="0">
              <a:latin typeface="Museo Sans 300"/>
            </a:endParaRPr>
          </a:p>
          <a:p>
            <a:pPr marL="0" indent="0">
              <a:lnSpc>
                <a:spcPct val="110000"/>
              </a:lnSpc>
              <a:spcBef>
                <a:spcPts val="0"/>
              </a:spcBef>
              <a:buNone/>
            </a:pPr>
            <a:endParaRPr lang="en-GB" sz="1900" dirty="0">
              <a:latin typeface="Museo Sans 300"/>
            </a:endParaRPr>
          </a:p>
          <a:p>
            <a:pPr marL="0" indent="0">
              <a:lnSpc>
                <a:spcPct val="110000"/>
              </a:lnSpc>
              <a:spcBef>
                <a:spcPts val="0"/>
              </a:spcBef>
              <a:buNone/>
            </a:pPr>
            <a:r>
              <a:rPr lang="en-GB" sz="1900" dirty="0">
                <a:latin typeface="Museo Sans 300"/>
              </a:rPr>
              <a:t>The survey is carried out on behalf of Crisis by Consumer Insight.</a:t>
            </a:r>
          </a:p>
          <a:p>
            <a:pPr>
              <a:lnSpc>
                <a:spcPct val="110000"/>
              </a:lnSpc>
              <a:spcBef>
                <a:spcPts val="0"/>
              </a:spcBef>
            </a:pPr>
            <a:endParaRPr lang="en-GB" sz="1900" dirty="0">
              <a:latin typeface="Museo Sans 300"/>
            </a:endParaRPr>
          </a:p>
          <a:p>
            <a:pPr marL="0" indent="0">
              <a:buNone/>
            </a:pPr>
            <a:r>
              <a:rPr lang="en-GB" sz="1900" b="1" dirty="0">
                <a:latin typeface="Museo Sans 300"/>
              </a:rPr>
              <a:t>Purpose: </a:t>
            </a:r>
            <a:r>
              <a:rPr lang="en-GB" sz="1900" dirty="0">
                <a:latin typeface="Museo Sans 300"/>
              </a:rPr>
              <a:t> </a:t>
            </a:r>
            <a:endParaRPr lang="en-US" sz="1900" dirty="0">
              <a:latin typeface="Museo Sans 300"/>
            </a:endParaRPr>
          </a:p>
          <a:p>
            <a:r>
              <a:rPr lang="en-GB" sz="1900" dirty="0">
                <a:latin typeface="Museo Sans 300"/>
              </a:rPr>
              <a:t>The first wave of research set a fresh baseline for the Framing Homelessness Project – to help assess how far we have to go in shifting public perceptions of homelessness. </a:t>
            </a:r>
            <a:endParaRPr lang="en-US" sz="1900" dirty="0">
              <a:latin typeface="Museo Sans 300"/>
            </a:endParaRPr>
          </a:p>
          <a:p>
            <a:r>
              <a:rPr lang="en-GB" sz="1900" b="1" dirty="0">
                <a:latin typeface="Museo Sans 300"/>
              </a:rPr>
              <a:t>Changing public attitudes is a long-term process. We would therefore not expect to see any immediate significant moves with this second wave of data as compared to the first wave. The research can however give us an indication of the direction of travel in public attitudes. </a:t>
            </a:r>
          </a:p>
          <a:p>
            <a:r>
              <a:rPr lang="en-GB" sz="1900" dirty="0">
                <a:latin typeface="Museo Sans 300"/>
              </a:rPr>
              <a:t>The research gathered will provide a valuable, ongoing resource on public perceptions for the homelessness sector in the UK.</a:t>
            </a:r>
          </a:p>
        </p:txBody>
      </p:sp>
    </p:spTree>
    <p:extLst>
      <p:ext uri="{BB962C8B-B14F-4D97-AF65-F5344CB8AC3E}">
        <p14:creationId xmlns:p14="http://schemas.microsoft.com/office/powerpoint/2010/main" val="2516250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60ABF-D330-48B3-991D-BCD6F8F53F21}"/>
              </a:ext>
            </a:extLst>
          </p:cNvPr>
          <p:cNvSpPr>
            <a:spLocks noGrp="1"/>
          </p:cNvSpPr>
          <p:nvPr>
            <p:ph type="body" sz="quarter" idx="15"/>
          </p:nvPr>
        </p:nvSpPr>
        <p:spPr/>
        <p:txBody>
          <a:bodyPr vert="horz" lIns="91440" tIns="45720" rIns="91440" bIns="45720" rtlCol="0" anchor="t">
            <a:noAutofit/>
          </a:bodyPr>
          <a:lstStyle/>
          <a:p>
            <a:r>
              <a:rPr lang="en-GB" dirty="0">
                <a:latin typeface="+mj-lt"/>
                <a:cs typeface="Segoe UI"/>
              </a:rPr>
              <a:t>Public attitudes tracking wave two debrief</a:t>
            </a:r>
            <a:endParaRPr lang="en-US" dirty="0">
              <a:latin typeface="+mj-lt"/>
            </a:endParaRPr>
          </a:p>
        </p:txBody>
      </p:sp>
      <p:sp>
        <p:nvSpPr>
          <p:cNvPr id="3" name="Text Placeholder 2">
            <a:extLst>
              <a:ext uri="{FF2B5EF4-FFF2-40B4-BE49-F238E27FC236}">
                <a16:creationId xmlns:a16="http://schemas.microsoft.com/office/drawing/2014/main" id="{CA018CEC-9238-43BB-9826-1456C3563D09}"/>
              </a:ext>
            </a:extLst>
          </p:cNvPr>
          <p:cNvSpPr>
            <a:spLocks noGrp="1"/>
          </p:cNvSpPr>
          <p:nvPr>
            <p:ph type="body" sz="quarter" idx="16"/>
          </p:nvPr>
        </p:nvSpPr>
        <p:spPr/>
        <p:txBody>
          <a:bodyPr/>
          <a:lstStyle/>
          <a:p>
            <a:endParaRPr lang="en-GB"/>
          </a:p>
        </p:txBody>
      </p:sp>
      <p:sp>
        <p:nvSpPr>
          <p:cNvPr id="4" name="Text Placeholder 3">
            <a:extLst>
              <a:ext uri="{FF2B5EF4-FFF2-40B4-BE49-F238E27FC236}">
                <a16:creationId xmlns:a16="http://schemas.microsoft.com/office/drawing/2014/main" id="{F126CD9A-0CFA-4FE8-B61C-8DC49F77C0CA}"/>
              </a:ext>
            </a:extLst>
          </p:cNvPr>
          <p:cNvSpPr>
            <a:spLocks noGrp="1"/>
          </p:cNvSpPr>
          <p:nvPr>
            <p:ph type="body" sz="quarter" idx="17"/>
          </p:nvPr>
        </p:nvSpPr>
        <p:spPr>
          <a:xfrm>
            <a:off x="452967" y="620713"/>
            <a:ext cx="10177897" cy="5257800"/>
          </a:xfrm>
        </p:spPr>
        <p:txBody>
          <a:bodyPr vert="horz" lIns="91440" tIns="45720" rIns="91440" bIns="45720" rtlCol="0" anchor="t">
            <a:normAutofit lnSpcReduction="10000"/>
          </a:bodyPr>
          <a:lstStyle/>
          <a:p>
            <a:pPr>
              <a:lnSpc>
                <a:spcPct val="110000"/>
              </a:lnSpc>
              <a:spcBef>
                <a:spcPts val="0"/>
              </a:spcBef>
              <a:buNone/>
            </a:pPr>
            <a:r>
              <a:rPr lang="en-GB" sz="2200" b="1" dirty="0">
                <a:latin typeface="Museo 300"/>
                <a:cs typeface="Segoe UI"/>
              </a:rPr>
              <a:t>Media response: What the data shows us</a:t>
            </a:r>
            <a:endParaRPr lang="en-US" sz="2200" dirty="0"/>
          </a:p>
          <a:p>
            <a:pPr>
              <a:lnSpc>
                <a:spcPct val="110000"/>
              </a:lnSpc>
              <a:spcBef>
                <a:spcPts val="0"/>
              </a:spcBef>
              <a:buNone/>
            </a:pPr>
            <a:endParaRPr lang="en-GB" sz="1200" b="1" dirty="0">
              <a:latin typeface="Museo 300"/>
              <a:cs typeface="Segoe UI"/>
            </a:endParaRPr>
          </a:p>
          <a:p>
            <a:pPr>
              <a:lnSpc>
                <a:spcPct val="110000"/>
              </a:lnSpc>
              <a:spcBef>
                <a:spcPts val="0"/>
              </a:spcBef>
              <a:buNone/>
            </a:pPr>
            <a:r>
              <a:rPr lang="en-GB" sz="1900" b="1" dirty="0">
                <a:latin typeface="Museo 300" panose="02000000000000000000" pitchFamily="50" charset="0"/>
                <a:cs typeface="Segoe UI"/>
              </a:rPr>
              <a:t>We can see that: </a:t>
            </a:r>
            <a:endParaRPr lang="en-GB" sz="1900" dirty="0">
              <a:latin typeface="Museo 300" panose="02000000000000000000" pitchFamily="50" charset="0"/>
              <a:cs typeface="Segoe UI"/>
            </a:endParaRPr>
          </a:p>
          <a:p>
            <a:pPr>
              <a:lnSpc>
                <a:spcPct val="110000"/>
              </a:lnSpc>
              <a:spcBef>
                <a:spcPts val="0"/>
              </a:spcBef>
            </a:pPr>
            <a:r>
              <a:rPr lang="en-US" sz="1700" dirty="0">
                <a:latin typeface="Museo 300" panose="02000000000000000000" pitchFamily="50" charset="0"/>
                <a:cs typeface="Segoe UI"/>
              </a:rPr>
              <a:t>The public are giving increased attention to issues of mental health and racial equality – at the same time attention to homelessness has stayed flat.</a:t>
            </a:r>
          </a:p>
          <a:p>
            <a:pPr>
              <a:lnSpc>
                <a:spcPct val="110000"/>
              </a:lnSpc>
              <a:spcBef>
                <a:spcPts val="0"/>
              </a:spcBef>
            </a:pPr>
            <a:r>
              <a:rPr lang="en-US" sz="1700" dirty="0">
                <a:latin typeface="Museo 300" panose="02000000000000000000" pitchFamily="50" charset="0"/>
                <a:cs typeface="Segoe UI"/>
              </a:rPr>
              <a:t>When it comes to homelessness, the main themes people recall from media stories are 'how common homelessness is' and 'helping people out of homelessness'. Recollection of stories around prevention is much lower.</a:t>
            </a:r>
          </a:p>
          <a:p>
            <a:pPr>
              <a:lnSpc>
                <a:spcPct val="110000"/>
              </a:lnSpc>
              <a:spcBef>
                <a:spcPts val="0"/>
              </a:spcBef>
            </a:pPr>
            <a:r>
              <a:rPr lang="en-US" sz="1700" dirty="0">
                <a:latin typeface="Museo 300" panose="02000000000000000000" pitchFamily="50" charset="0"/>
                <a:cs typeface="Segoe UI"/>
              </a:rPr>
              <a:t>Sadness / upset - are the main emotional response people recall from the media content that they've seen relating to homelessness. </a:t>
            </a:r>
          </a:p>
          <a:p>
            <a:pPr>
              <a:lnSpc>
                <a:spcPct val="110000"/>
              </a:lnSpc>
              <a:spcBef>
                <a:spcPts val="0"/>
              </a:spcBef>
            </a:pPr>
            <a:endParaRPr lang="en-GB" sz="1700" dirty="0">
              <a:latin typeface="Museo 300" panose="02000000000000000000" pitchFamily="50" charset="0"/>
              <a:cs typeface="Segoe UI"/>
            </a:endParaRPr>
          </a:p>
          <a:p>
            <a:pPr marL="0" indent="0">
              <a:lnSpc>
                <a:spcPct val="110000"/>
              </a:lnSpc>
              <a:spcBef>
                <a:spcPts val="0"/>
              </a:spcBef>
              <a:buNone/>
            </a:pPr>
            <a:r>
              <a:rPr lang="en-GB" sz="1900" b="1" dirty="0">
                <a:latin typeface="Museo 300" panose="02000000000000000000" pitchFamily="50" charset="0"/>
                <a:cs typeface="Segoe UI"/>
              </a:rPr>
              <a:t>In response, we can: </a:t>
            </a:r>
            <a:endParaRPr lang="en-GB" sz="1900" dirty="0">
              <a:latin typeface="Museo 300" panose="02000000000000000000" pitchFamily="50" charset="0"/>
              <a:cs typeface="Segoe UI"/>
            </a:endParaRPr>
          </a:p>
          <a:p>
            <a:pPr>
              <a:lnSpc>
                <a:spcPct val="110000"/>
              </a:lnSpc>
              <a:spcBef>
                <a:spcPts val="0"/>
              </a:spcBef>
            </a:pPr>
            <a:r>
              <a:rPr lang="en-GB" sz="1700" dirty="0">
                <a:latin typeface="Museo 300" panose="02000000000000000000" pitchFamily="50" charset="0"/>
                <a:cs typeface="Segoe UI"/>
              </a:rPr>
              <a:t>Take care to avoid using 'othering language' that creates a distance and evokes sadness and / or pity for ‘them’.</a:t>
            </a:r>
          </a:p>
          <a:p>
            <a:pPr>
              <a:lnSpc>
                <a:spcPct val="110000"/>
              </a:lnSpc>
              <a:spcBef>
                <a:spcPts val="0"/>
              </a:spcBef>
            </a:pPr>
            <a:r>
              <a:rPr lang="en-GB" sz="1700" dirty="0">
                <a:latin typeface="Museo 300" panose="02000000000000000000" pitchFamily="50" charset="0"/>
                <a:cs typeface="Segoe UI"/>
              </a:rPr>
              <a:t>Better explain prevention and solutions in ways that are clear and tangible for those outside of the homelessness sector.</a:t>
            </a:r>
          </a:p>
          <a:p>
            <a:pPr>
              <a:lnSpc>
                <a:spcPct val="110000"/>
              </a:lnSpc>
              <a:spcBef>
                <a:spcPts val="0"/>
              </a:spcBef>
            </a:pPr>
            <a:r>
              <a:rPr lang="en-GB" sz="1700" dirty="0">
                <a:latin typeface="Museo 300" panose="02000000000000000000" pitchFamily="50" charset="0"/>
                <a:cs typeface="Segoe UI"/>
              </a:rPr>
              <a:t>Avoid suggesting that we are all at equal risk of homelessness and instead explain that some groups are at greater risk – this could give us the opportunity to highlight how issues such as a lack of mental health support or systemic racism are further pressures some people are facing. </a:t>
            </a:r>
          </a:p>
        </p:txBody>
      </p:sp>
    </p:spTree>
    <p:extLst>
      <p:ext uri="{BB962C8B-B14F-4D97-AF65-F5344CB8AC3E}">
        <p14:creationId xmlns:p14="http://schemas.microsoft.com/office/powerpoint/2010/main" val="339940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5BA-79AB-45E6-A6FC-4F67B045E547}"/>
              </a:ext>
            </a:extLst>
          </p:cNvPr>
          <p:cNvSpPr>
            <a:spLocks noGrp="1"/>
          </p:cNvSpPr>
          <p:nvPr>
            <p:ph type="ctrTitle"/>
          </p:nvPr>
        </p:nvSpPr>
        <p:spPr/>
        <p:txBody>
          <a:bodyPr/>
          <a:lstStyle/>
          <a:p>
            <a:r>
              <a:rPr lang="en-GB" dirty="0"/>
              <a:t>Salience and seriousness of</a:t>
            </a:r>
            <a:br>
              <a:rPr lang="en-GB" dirty="0"/>
            </a:br>
            <a:r>
              <a:rPr lang="en-GB" dirty="0"/>
              <a:t>homelessness</a:t>
            </a:r>
          </a:p>
        </p:txBody>
      </p:sp>
      <p:sp>
        <p:nvSpPr>
          <p:cNvPr id="3" name="Subtitle 2">
            <a:extLst>
              <a:ext uri="{FF2B5EF4-FFF2-40B4-BE49-F238E27FC236}">
                <a16:creationId xmlns:a16="http://schemas.microsoft.com/office/drawing/2014/main" id="{02898E5B-F6BA-4176-A08C-005F7B7281A1}"/>
              </a:ext>
            </a:extLst>
          </p:cNvPr>
          <p:cNvSpPr>
            <a:spLocks noGrp="1"/>
          </p:cNvSpPr>
          <p:nvPr>
            <p:ph type="subTitle" idx="1"/>
          </p:nvPr>
        </p:nvSpPr>
        <p:spPr>
          <a:xfrm>
            <a:off x="435885" y="4025171"/>
            <a:ext cx="11316768" cy="388977"/>
          </a:xfrm>
        </p:spPr>
        <p:txBody>
          <a:bodyPr vert="horz" lIns="91440" tIns="45720" rIns="91440" bIns="45720" rtlCol="0" anchor="t">
            <a:noAutofit/>
          </a:bodyPr>
          <a:lstStyle/>
          <a:p>
            <a:r>
              <a:rPr lang="en-GB" dirty="0">
                <a:cs typeface="Segoe UI"/>
              </a:rPr>
              <a:t>Framing Homelessness attitude tracking</a:t>
            </a:r>
            <a:endParaRPr lang="en-GB" dirty="0"/>
          </a:p>
          <a:p>
            <a:endParaRPr lang="en-GB" dirty="0"/>
          </a:p>
        </p:txBody>
      </p:sp>
    </p:spTree>
    <p:extLst>
      <p:ext uri="{BB962C8B-B14F-4D97-AF65-F5344CB8AC3E}">
        <p14:creationId xmlns:p14="http://schemas.microsoft.com/office/powerpoint/2010/main" val="3442514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30A8-08A8-4122-9FE1-BB396A249FF4}"/>
              </a:ext>
            </a:extLst>
          </p:cNvPr>
          <p:cNvSpPr>
            <a:spLocks noGrp="1"/>
          </p:cNvSpPr>
          <p:nvPr>
            <p:ph type="title"/>
          </p:nvPr>
        </p:nvSpPr>
        <p:spPr>
          <a:xfrm>
            <a:off x="167528" y="232243"/>
            <a:ext cx="3355847" cy="380848"/>
          </a:xfrm>
        </p:spPr>
        <p:txBody>
          <a:bodyPr>
            <a:normAutofit fontScale="90000"/>
          </a:bodyPr>
          <a:lstStyle/>
          <a:p>
            <a:r>
              <a:rPr lang="en-US" dirty="0"/>
              <a:t>SALIENCE, SERIOUSNESS &amp; PORTRAYAL </a:t>
            </a:r>
            <a:endParaRPr lang="en-GB" dirty="0"/>
          </a:p>
        </p:txBody>
      </p:sp>
      <p:sp>
        <p:nvSpPr>
          <p:cNvPr id="3" name="Content Placeholder 2">
            <a:extLst>
              <a:ext uri="{FF2B5EF4-FFF2-40B4-BE49-F238E27FC236}">
                <a16:creationId xmlns:a16="http://schemas.microsoft.com/office/drawing/2014/main" id="{F73A0324-7810-4146-A6FA-7A2A6EAF03F1}"/>
              </a:ext>
            </a:extLst>
          </p:cNvPr>
          <p:cNvSpPr>
            <a:spLocks noGrp="1"/>
          </p:cNvSpPr>
          <p:nvPr>
            <p:ph idx="1"/>
          </p:nvPr>
        </p:nvSpPr>
        <p:spPr>
          <a:xfrm>
            <a:off x="167529" y="613090"/>
            <a:ext cx="3019618" cy="426399"/>
          </a:xfrm>
        </p:spPr>
        <p:txBody>
          <a:bodyPr>
            <a:spAutoFit/>
          </a:bodyPr>
          <a:lstStyle/>
          <a:p>
            <a:r>
              <a:rPr lang="en-US" sz="2400" dirty="0"/>
              <a:t>Homelessness Salience </a:t>
            </a:r>
            <a:endParaRPr lang="en-GB" sz="2400" dirty="0"/>
          </a:p>
        </p:txBody>
      </p:sp>
      <p:sp>
        <p:nvSpPr>
          <p:cNvPr id="4" name="Text Placeholder 3">
            <a:extLst>
              <a:ext uri="{FF2B5EF4-FFF2-40B4-BE49-F238E27FC236}">
                <a16:creationId xmlns:a16="http://schemas.microsoft.com/office/drawing/2014/main" id="{5FDD95A6-23CB-4AC0-B0A5-4E155BAD89D2}"/>
              </a:ext>
            </a:extLst>
          </p:cNvPr>
          <p:cNvSpPr>
            <a:spLocks noGrp="1"/>
          </p:cNvSpPr>
          <p:nvPr>
            <p:ph type="body" sz="quarter" idx="12"/>
          </p:nvPr>
        </p:nvSpPr>
        <p:spPr>
          <a:xfrm>
            <a:off x="1252177" y="6420111"/>
            <a:ext cx="4697981" cy="288000"/>
          </a:xfrm>
        </p:spPr>
        <p:txBody>
          <a:bodyPr/>
          <a:lstStyle/>
          <a:p>
            <a:r>
              <a:rPr lang="en-US" dirty="0">
                <a:solidFill>
                  <a:schemeClr val="bg2">
                    <a:lumMod val="25000"/>
                  </a:schemeClr>
                </a:solidFill>
              </a:rPr>
              <a:t>Base: Attitudes Dip 1 November 2020 (807) Homelessness buzz aware (264) Crisis at Christmas 2019 Pre (413) Crisis at Christmas 2019 campaign w3-16 (1446) HFA Peak (617) Attitudes Tracking Dip 2 May 2021 (804)  </a:t>
            </a:r>
            <a:endParaRPr lang="en-GB" dirty="0">
              <a:solidFill>
                <a:schemeClr val="bg2">
                  <a:lumMod val="25000"/>
                </a:schemeClr>
              </a:solidFill>
            </a:endParaRPr>
          </a:p>
        </p:txBody>
      </p:sp>
      <p:sp>
        <p:nvSpPr>
          <p:cNvPr id="5" name="Text Placeholder 4">
            <a:extLst>
              <a:ext uri="{FF2B5EF4-FFF2-40B4-BE49-F238E27FC236}">
                <a16:creationId xmlns:a16="http://schemas.microsoft.com/office/drawing/2014/main" id="{7F014067-AA6E-4BB5-8195-7792EC82E6B0}"/>
              </a:ext>
            </a:extLst>
          </p:cNvPr>
          <p:cNvSpPr>
            <a:spLocks noGrp="1"/>
          </p:cNvSpPr>
          <p:nvPr>
            <p:ph type="body" sz="quarter" idx="13"/>
          </p:nvPr>
        </p:nvSpPr>
        <p:spPr>
          <a:xfrm>
            <a:off x="196127" y="1130182"/>
            <a:ext cx="3251747" cy="288500"/>
          </a:xfrm>
        </p:spPr>
        <p:txBody>
          <a:bodyPr/>
          <a:lstStyle/>
          <a:p>
            <a:r>
              <a:rPr lang="en-US" dirty="0"/>
              <a:t>Q. How common do you think homelessness is in the UK?</a:t>
            </a:r>
            <a:endParaRPr lang="en-GB" dirty="0"/>
          </a:p>
        </p:txBody>
      </p:sp>
      <p:sp>
        <p:nvSpPr>
          <p:cNvPr id="6" name="Text Placeholder 5">
            <a:extLst>
              <a:ext uri="{FF2B5EF4-FFF2-40B4-BE49-F238E27FC236}">
                <a16:creationId xmlns:a16="http://schemas.microsoft.com/office/drawing/2014/main" id="{240C2F8F-CAC7-4391-9F82-1AEF16B2AAF5}"/>
              </a:ext>
            </a:extLst>
          </p:cNvPr>
          <p:cNvSpPr>
            <a:spLocks noGrp="1"/>
          </p:cNvSpPr>
          <p:nvPr>
            <p:ph type="body" sz="quarter" idx="11"/>
          </p:nvPr>
        </p:nvSpPr>
        <p:spPr/>
        <p:txBody>
          <a:bodyPr/>
          <a:lstStyle/>
          <a:p>
            <a:r>
              <a:rPr lang="en-US" dirty="0"/>
              <a:t>Homelessness salience remains high as previously, with 9 in 10 identifying it as common. </a:t>
            </a:r>
            <a:endParaRPr lang="en-GB" dirty="0"/>
          </a:p>
        </p:txBody>
      </p:sp>
      <p:sp>
        <p:nvSpPr>
          <p:cNvPr id="7" name="Slide Number Placeholder 6">
            <a:extLst>
              <a:ext uri="{FF2B5EF4-FFF2-40B4-BE49-F238E27FC236}">
                <a16:creationId xmlns:a16="http://schemas.microsoft.com/office/drawing/2014/main" id="{CDE1A48C-F578-4B56-AD61-F501CE8DA02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9BED2-F16D-4350-8493-C3606C996149}"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graphicFrame>
        <p:nvGraphicFramePr>
          <p:cNvPr id="17" name="Chart 16">
            <a:extLst>
              <a:ext uri="{FF2B5EF4-FFF2-40B4-BE49-F238E27FC236}">
                <a16:creationId xmlns:a16="http://schemas.microsoft.com/office/drawing/2014/main" id="{C9F3DE6B-AE56-4A4B-9894-545F42C9A87D}"/>
              </a:ext>
            </a:extLst>
          </p:cNvPr>
          <p:cNvGraphicFramePr/>
          <p:nvPr>
            <p:extLst>
              <p:ext uri="{D42A27DB-BD31-4B8C-83A1-F6EECF244321}">
                <p14:modId xmlns:p14="http://schemas.microsoft.com/office/powerpoint/2010/main" val="3855504103"/>
              </p:ext>
            </p:extLst>
          </p:nvPr>
        </p:nvGraphicFramePr>
        <p:xfrm>
          <a:off x="1140903" y="1771003"/>
          <a:ext cx="10719973" cy="4276334"/>
        </p:xfrm>
        <a:graphic>
          <a:graphicData uri="http://schemas.openxmlformats.org/drawingml/2006/chart">
            <c:chart xmlns:c="http://schemas.openxmlformats.org/drawingml/2006/chart" xmlns:r="http://schemas.openxmlformats.org/officeDocument/2006/relationships" r:id="rId2"/>
          </a:graphicData>
        </a:graphic>
      </p:graphicFrame>
      <p:sp>
        <p:nvSpPr>
          <p:cNvPr id="30" name="Rectangle: Rounded Corners 29">
            <a:extLst>
              <a:ext uri="{FF2B5EF4-FFF2-40B4-BE49-F238E27FC236}">
                <a16:creationId xmlns:a16="http://schemas.microsoft.com/office/drawing/2014/main" id="{14825958-1E46-4051-AEF3-EF3D607BC6E2}"/>
              </a:ext>
            </a:extLst>
          </p:cNvPr>
          <p:cNvSpPr/>
          <p:nvPr/>
        </p:nvSpPr>
        <p:spPr>
          <a:xfrm>
            <a:off x="229002" y="1998299"/>
            <a:ext cx="1440689" cy="648000"/>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SEPTEMBER 19</a:t>
            </a:r>
            <a:endParaRPr lang="en-GB" sz="1400" dirty="0">
              <a:solidFill>
                <a:schemeClr val="tx1"/>
              </a:solidFill>
              <a:latin typeface="Gill Sans Nova Light" panose="020B0302020104020203" pitchFamily="34" charset="0"/>
            </a:endParaRPr>
          </a:p>
        </p:txBody>
      </p:sp>
      <p:sp>
        <p:nvSpPr>
          <p:cNvPr id="31" name="Rectangle: Rounded Corners 30">
            <a:extLst>
              <a:ext uri="{FF2B5EF4-FFF2-40B4-BE49-F238E27FC236}">
                <a16:creationId xmlns:a16="http://schemas.microsoft.com/office/drawing/2014/main" id="{BE47BC17-23B4-4E23-AD4C-8701DBF4677D}"/>
              </a:ext>
            </a:extLst>
          </p:cNvPr>
          <p:cNvSpPr/>
          <p:nvPr/>
        </p:nvSpPr>
        <p:spPr>
          <a:xfrm>
            <a:off x="229003" y="2789124"/>
            <a:ext cx="1440688" cy="648000"/>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DECEMBER 19</a:t>
            </a:r>
            <a:endParaRPr lang="en-GB" sz="1400" dirty="0">
              <a:solidFill>
                <a:schemeClr val="tx1"/>
              </a:solidFill>
              <a:latin typeface="Gill Sans Nova Light" panose="020B0302020104020203" pitchFamily="34" charset="0"/>
            </a:endParaRPr>
          </a:p>
        </p:txBody>
      </p:sp>
      <p:sp>
        <p:nvSpPr>
          <p:cNvPr id="32" name="Rectangle: Rounded Corners 31">
            <a:extLst>
              <a:ext uri="{FF2B5EF4-FFF2-40B4-BE49-F238E27FC236}">
                <a16:creationId xmlns:a16="http://schemas.microsoft.com/office/drawing/2014/main" id="{C5210DD8-9544-4D78-BFE7-31C7C327B4B3}"/>
              </a:ext>
            </a:extLst>
          </p:cNvPr>
          <p:cNvSpPr/>
          <p:nvPr/>
        </p:nvSpPr>
        <p:spPr>
          <a:xfrm>
            <a:off x="229002" y="3582564"/>
            <a:ext cx="1440688" cy="648000"/>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OCTOBER 20</a:t>
            </a:r>
            <a:endParaRPr lang="en-GB" sz="1400" dirty="0">
              <a:solidFill>
                <a:schemeClr val="tx1"/>
              </a:solidFill>
              <a:latin typeface="Gill Sans Nova Light" panose="020B0302020104020203" pitchFamily="34" charset="0"/>
            </a:endParaRPr>
          </a:p>
        </p:txBody>
      </p:sp>
      <p:sp>
        <p:nvSpPr>
          <p:cNvPr id="15" name="Rectangle: Rounded Corners 14">
            <a:extLst>
              <a:ext uri="{FF2B5EF4-FFF2-40B4-BE49-F238E27FC236}">
                <a16:creationId xmlns:a16="http://schemas.microsoft.com/office/drawing/2014/main" id="{E715D4E2-E4C9-4DE4-A7F6-FEA47096B172}"/>
              </a:ext>
            </a:extLst>
          </p:cNvPr>
          <p:cNvSpPr/>
          <p:nvPr/>
        </p:nvSpPr>
        <p:spPr>
          <a:xfrm>
            <a:off x="229002" y="4373389"/>
            <a:ext cx="1440688" cy="648000"/>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MAY 21 </a:t>
            </a:r>
            <a:endParaRPr lang="en-GB" sz="1400" dirty="0">
              <a:solidFill>
                <a:schemeClr val="tx1"/>
              </a:solidFill>
              <a:latin typeface="Gill Sans Nova Light" panose="020B0302020104020203" pitchFamily="34" charset="0"/>
            </a:endParaRPr>
          </a:p>
        </p:txBody>
      </p:sp>
      <p:sp>
        <p:nvSpPr>
          <p:cNvPr id="14" name="Slide Number Placeholder 6">
            <a:extLst>
              <a:ext uri="{FF2B5EF4-FFF2-40B4-BE49-F238E27FC236}">
                <a16:creationId xmlns:a16="http://schemas.microsoft.com/office/drawing/2014/main" id="{65E11A99-2338-4A0F-B6C0-28B942757E6D}"/>
              </a:ext>
            </a:extLst>
          </p:cNvPr>
          <p:cNvSpPr txBox="1">
            <a:spLocks/>
          </p:cNvSpPr>
          <p:nvPr/>
        </p:nvSpPr>
        <p:spPr>
          <a:xfrm>
            <a:off x="9117676" y="639791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569BED2-F16D-4350-8493-C3606C996149}" type="slidenum">
              <a:rPr lang="en-GB" smtClean="0">
                <a:solidFill>
                  <a:srgbClr val="00212E">
                    <a:tint val="75000"/>
                  </a:srgbClr>
                </a:solidFill>
              </a:rPr>
              <a:pPr>
                <a:defRPr/>
              </a:pPr>
              <a:t>22</a:t>
            </a:fld>
            <a:endParaRPr lang="en-GB" dirty="0">
              <a:solidFill>
                <a:srgbClr val="00212E">
                  <a:tint val="75000"/>
                </a:srgbClr>
              </a:solidFill>
            </a:endParaRPr>
          </a:p>
        </p:txBody>
      </p:sp>
      <p:sp>
        <p:nvSpPr>
          <p:cNvPr id="16" name="Rectangle 15">
            <a:extLst>
              <a:ext uri="{FF2B5EF4-FFF2-40B4-BE49-F238E27FC236}">
                <a16:creationId xmlns:a16="http://schemas.microsoft.com/office/drawing/2014/main" id="{2268F09D-4A35-4C52-A426-464917737850}"/>
              </a:ext>
            </a:extLst>
          </p:cNvPr>
          <p:cNvSpPr/>
          <p:nvPr/>
        </p:nvSpPr>
        <p:spPr>
          <a:xfrm>
            <a:off x="8635200" y="6347200"/>
            <a:ext cx="3479710" cy="387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8" name="Oval 17">
            <a:extLst>
              <a:ext uri="{FF2B5EF4-FFF2-40B4-BE49-F238E27FC236}">
                <a16:creationId xmlns:a16="http://schemas.microsoft.com/office/drawing/2014/main" id="{C0C2718A-5A56-458D-9E45-8C6C8283AFFA}"/>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9" name="Rectangle 18">
            <a:extLst>
              <a:ext uri="{FF2B5EF4-FFF2-40B4-BE49-F238E27FC236}">
                <a16:creationId xmlns:a16="http://schemas.microsoft.com/office/drawing/2014/main" id="{A8B1F440-20FD-445E-9687-6898974CADC4}"/>
              </a:ext>
            </a:extLst>
          </p:cNvPr>
          <p:cNvSpPr/>
          <p:nvPr/>
        </p:nvSpPr>
        <p:spPr>
          <a:xfrm>
            <a:off x="6016973" y="6347200"/>
            <a:ext cx="2551412" cy="387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YOY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20" name="Oval 19">
            <a:extLst>
              <a:ext uri="{FF2B5EF4-FFF2-40B4-BE49-F238E27FC236}">
                <a16:creationId xmlns:a16="http://schemas.microsoft.com/office/drawing/2014/main" id="{DBEFF51A-C171-4ACB-8028-928E0EC7818A}"/>
              </a:ext>
            </a:extLst>
          </p:cNvPr>
          <p:cNvSpPr>
            <a:spLocks noChangeAspect="1"/>
          </p:cNvSpPr>
          <p:nvPr/>
        </p:nvSpPr>
        <p:spPr>
          <a:xfrm>
            <a:off x="6128847"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1" name="Isosceles Triangle 20">
            <a:extLst>
              <a:ext uri="{FF2B5EF4-FFF2-40B4-BE49-F238E27FC236}">
                <a16:creationId xmlns:a16="http://schemas.microsoft.com/office/drawing/2014/main" id="{E8574DCC-4744-4328-BB18-DEB041199DED}"/>
              </a:ext>
            </a:extLst>
          </p:cNvPr>
          <p:cNvSpPr>
            <a:spLocks noChangeAspect="1"/>
          </p:cNvSpPr>
          <p:nvPr/>
        </p:nvSpPr>
        <p:spPr>
          <a:xfrm>
            <a:off x="6156590" y="648688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2" name="Isosceles Triangle 21">
            <a:extLst>
              <a:ext uri="{FF2B5EF4-FFF2-40B4-BE49-F238E27FC236}">
                <a16:creationId xmlns:a16="http://schemas.microsoft.com/office/drawing/2014/main" id="{2C6F4BDB-BEB0-4A1F-BE57-C5C280672082}"/>
              </a:ext>
            </a:extLst>
          </p:cNvPr>
          <p:cNvSpPr>
            <a:spLocks noChangeAspect="1"/>
          </p:cNvSpPr>
          <p:nvPr/>
        </p:nvSpPr>
        <p:spPr>
          <a:xfrm rot="10800000">
            <a:off x="6246973" y="649074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3" name="Isosceles Triangle 22">
            <a:extLst>
              <a:ext uri="{FF2B5EF4-FFF2-40B4-BE49-F238E27FC236}">
                <a16:creationId xmlns:a16="http://schemas.microsoft.com/office/drawing/2014/main" id="{35B25A11-E6B0-456E-95D2-F62881339FD8}"/>
              </a:ext>
            </a:extLst>
          </p:cNvPr>
          <p:cNvSpPr>
            <a:spLocks noChangeAspect="1"/>
          </p:cNvSpPr>
          <p:nvPr/>
        </p:nvSpPr>
        <p:spPr>
          <a:xfrm>
            <a:off x="8734951" y="6489989"/>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4" name="Isosceles Triangle 23">
            <a:extLst>
              <a:ext uri="{FF2B5EF4-FFF2-40B4-BE49-F238E27FC236}">
                <a16:creationId xmlns:a16="http://schemas.microsoft.com/office/drawing/2014/main" id="{31761A75-7827-4DCD-9A07-4766131F34F0}"/>
              </a:ext>
            </a:extLst>
          </p:cNvPr>
          <p:cNvSpPr>
            <a:spLocks noChangeAspect="1"/>
          </p:cNvSpPr>
          <p:nvPr/>
        </p:nvSpPr>
        <p:spPr>
          <a:xfrm rot="10800000">
            <a:off x="8825334" y="6493853"/>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1092354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30A8-08A8-4122-9FE1-BB396A249FF4}"/>
              </a:ext>
            </a:extLst>
          </p:cNvPr>
          <p:cNvSpPr>
            <a:spLocks noGrp="1"/>
          </p:cNvSpPr>
          <p:nvPr>
            <p:ph type="title"/>
          </p:nvPr>
        </p:nvSpPr>
        <p:spPr>
          <a:xfrm>
            <a:off x="167528" y="232243"/>
            <a:ext cx="3339069" cy="380848"/>
          </a:xfrm>
        </p:spPr>
        <p:txBody>
          <a:bodyPr>
            <a:normAutofit fontScale="90000"/>
          </a:bodyPr>
          <a:lstStyle/>
          <a:p>
            <a:r>
              <a:rPr lang="en-US" dirty="0"/>
              <a:t>SALIENCE, SERIOUSNESS &amp; PORTRAYAL </a:t>
            </a:r>
            <a:endParaRPr lang="en-GB" dirty="0"/>
          </a:p>
        </p:txBody>
      </p:sp>
      <p:sp>
        <p:nvSpPr>
          <p:cNvPr id="3" name="Content Placeholder 2">
            <a:extLst>
              <a:ext uri="{FF2B5EF4-FFF2-40B4-BE49-F238E27FC236}">
                <a16:creationId xmlns:a16="http://schemas.microsoft.com/office/drawing/2014/main" id="{F73A0324-7810-4146-A6FA-7A2A6EAF03F1}"/>
              </a:ext>
            </a:extLst>
          </p:cNvPr>
          <p:cNvSpPr>
            <a:spLocks noGrp="1"/>
          </p:cNvSpPr>
          <p:nvPr>
            <p:ph idx="1"/>
          </p:nvPr>
        </p:nvSpPr>
        <p:spPr>
          <a:xfrm>
            <a:off x="167527" y="546357"/>
            <a:ext cx="3339069" cy="426399"/>
          </a:xfrm>
        </p:spPr>
        <p:txBody>
          <a:bodyPr wrap="square">
            <a:spAutoFit/>
          </a:bodyPr>
          <a:lstStyle/>
          <a:p>
            <a:r>
              <a:rPr lang="en-US" sz="2400" dirty="0"/>
              <a:t>Homelessness Seriousness </a:t>
            </a:r>
            <a:endParaRPr lang="en-GB" sz="2400" dirty="0"/>
          </a:p>
        </p:txBody>
      </p:sp>
      <p:sp>
        <p:nvSpPr>
          <p:cNvPr id="5" name="Text Placeholder 4">
            <a:extLst>
              <a:ext uri="{FF2B5EF4-FFF2-40B4-BE49-F238E27FC236}">
                <a16:creationId xmlns:a16="http://schemas.microsoft.com/office/drawing/2014/main" id="{7F014067-AA6E-4BB5-8195-7792EC82E6B0}"/>
              </a:ext>
            </a:extLst>
          </p:cNvPr>
          <p:cNvSpPr>
            <a:spLocks noGrp="1"/>
          </p:cNvSpPr>
          <p:nvPr>
            <p:ph type="body" sz="quarter" idx="13"/>
          </p:nvPr>
        </p:nvSpPr>
        <p:spPr>
          <a:xfrm>
            <a:off x="196128" y="1121334"/>
            <a:ext cx="3019618" cy="288500"/>
          </a:xfrm>
        </p:spPr>
        <p:txBody>
          <a:bodyPr/>
          <a:lstStyle/>
          <a:p>
            <a:r>
              <a:rPr lang="en-US" dirty="0"/>
              <a:t>Q. In your view, how serious of a problem is homelessness in the UK? </a:t>
            </a:r>
            <a:endParaRPr lang="en-GB" dirty="0"/>
          </a:p>
        </p:txBody>
      </p:sp>
      <p:sp>
        <p:nvSpPr>
          <p:cNvPr id="6" name="Text Placeholder 5">
            <a:extLst>
              <a:ext uri="{FF2B5EF4-FFF2-40B4-BE49-F238E27FC236}">
                <a16:creationId xmlns:a16="http://schemas.microsoft.com/office/drawing/2014/main" id="{240C2F8F-CAC7-4391-9F82-1AEF16B2AAF5}"/>
              </a:ext>
            </a:extLst>
          </p:cNvPr>
          <p:cNvSpPr>
            <a:spLocks noGrp="1"/>
          </p:cNvSpPr>
          <p:nvPr>
            <p:ph type="body" sz="quarter" idx="11"/>
          </p:nvPr>
        </p:nvSpPr>
        <p:spPr/>
        <p:txBody>
          <a:bodyPr/>
          <a:lstStyle/>
          <a:p>
            <a:r>
              <a:rPr lang="en-US" dirty="0"/>
              <a:t>Homelessness seriousness has also remained stable over time</a:t>
            </a:r>
            <a:endParaRPr lang="en-GB" dirty="0"/>
          </a:p>
        </p:txBody>
      </p:sp>
      <p:sp>
        <p:nvSpPr>
          <p:cNvPr id="7" name="Slide Number Placeholder 6">
            <a:extLst>
              <a:ext uri="{FF2B5EF4-FFF2-40B4-BE49-F238E27FC236}">
                <a16:creationId xmlns:a16="http://schemas.microsoft.com/office/drawing/2014/main" id="{CDE1A48C-F578-4B56-AD61-F501CE8DA02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9BED2-F16D-4350-8493-C3606C996149}"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graphicFrame>
        <p:nvGraphicFramePr>
          <p:cNvPr id="13" name="Chart 12">
            <a:extLst>
              <a:ext uri="{FF2B5EF4-FFF2-40B4-BE49-F238E27FC236}">
                <a16:creationId xmlns:a16="http://schemas.microsoft.com/office/drawing/2014/main" id="{5E4A7E19-142F-4B42-BD85-3C5D8E4D4570}"/>
              </a:ext>
            </a:extLst>
          </p:cNvPr>
          <p:cNvGraphicFramePr/>
          <p:nvPr/>
        </p:nvGraphicFramePr>
        <p:xfrm>
          <a:off x="1015068" y="1537842"/>
          <a:ext cx="10845808" cy="4354548"/>
        </p:xfrm>
        <a:graphic>
          <a:graphicData uri="http://schemas.openxmlformats.org/drawingml/2006/chart">
            <c:chart xmlns:c="http://schemas.openxmlformats.org/drawingml/2006/chart" xmlns:r="http://schemas.openxmlformats.org/officeDocument/2006/relationships" r:id="rId2"/>
          </a:graphicData>
        </a:graphic>
      </p:graphicFrame>
      <p:sp>
        <p:nvSpPr>
          <p:cNvPr id="27" name="Rectangle: Rounded Corners 26">
            <a:extLst>
              <a:ext uri="{FF2B5EF4-FFF2-40B4-BE49-F238E27FC236}">
                <a16:creationId xmlns:a16="http://schemas.microsoft.com/office/drawing/2014/main" id="{3E58C97D-0C0B-42F5-A386-B2117519FE0C}"/>
              </a:ext>
            </a:extLst>
          </p:cNvPr>
          <p:cNvSpPr/>
          <p:nvPr/>
        </p:nvSpPr>
        <p:spPr>
          <a:xfrm>
            <a:off x="314346" y="1740585"/>
            <a:ext cx="1440689" cy="594000"/>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SEPTEMBER 19</a:t>
            </a:r>
            <a:endParaRPr lang="en-GB" sz="1400" dirty="0">
              <a:solidFill>
                <a:schemeClr val="tx1"/>
              </a:solidFill>
              <a:latin typeface="Gill Sans Nova Light" panose="020B0302020104020203" pitchFamily="34" charset="0"/>
            </a:endParaRPr>
          </a:p>
        </p:txBody>
      </p:sp>
      <p:sp>
        <p:nvSpPr>
          <p:cNvPr id="28" name="Rectangle: Rounded Corners 27">
            <a:extLst>
              <a:ext uri="{FF2B5EF4-FFF2-40B4-BE49-F238E27FC236}">
                <a16:creationId xmlns:a16="http://schemas.microsoft.com/office/drawing/2014/main" id="{AB30109B-CCCD-4443-B532-62DB013CF142}"/>
              </a:ext>
            </a:extLst>
          </p:cNvPr>
          <p:cNvSpPr/>
          <p:nvPr/>
        </p:nvSpPr>
        <p:spPr>
          <a:xfrm>
            <a:off x="331124" y="2324006"/>
            <a:ext cx="1440688" cy="532427"/>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DECEMBER 19</a:t>
            </a:r>
            <a:endParaRPr lang="en-GB" sz="1400" dirty="0">
              <a:solidFill>
                <a:schemeClr val="tx1"/>
              </a:solidFill>
              <a:latin typeface="Gill Sans Nova Light" panose="020B0302020104020203" pitchFamily="34" charset="0"/>
            </a:endParaRPr>
          </a:p>
        </p:txBody>
      </p:sp>
      <p:sp>
        <p:nvSpPr>
          <p:cNvPr id="29" name="Rectangle: Rounded Corners 28">
            <a:extLst>
              <a:ext uri="{FF2B5EF4-FFF2-40B4-BE49-F238E27FC236}">
                <a16:creationId xmlns:a16="http://schemas.microsoft.com/office/drawing/2014/main" id="{9FDFC90C-EB5B-4BE0-A2B0-AA98FBDC2A90}"/>
              </a:ext>
            </a:extLst>
          </p:cNvPr>
          <p:cNvSpPr/>
          <p:nvPr/>
        </p:nvSpPr>
        <p:spPr>
          <a:xfrm>
            <a:off x="331124" y="2926350"/>
            <a:ext cx="1440688" cy="532427"/>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JULY 20</a:t>
            </a:r>
            <a:endParaRPr lang="en-GB" sz="1400" dirty="0">
              <a:solidFill>
                <a:schemeClr val="tx1"/>
              </a:solidFill>
              <a:latin typeface="Gill Sans Nova Light" panose="020B0302020104020203" pitchFamily="34" charset="0"/>
            </a:endParaRPr>
          </a:p>
        </p:txBody>
      </p:sp>
      <p:sp>
        <p:nvSpPr>
          <p:cNvPr id="30" name="Rectangle: Rounded Corners 29">
            <a:extLst>
              <a:ext uri="{FF2B5EF4-FFF2-40B4-BE49-F238E27FC236}">
                <a16:creationId xmlns:a16="http://schemas.microsoft.com/office/drawing/2014/main" id="{8CB46446-BD12-4D95-8C8A-00837B675979}"/>
              </a:ext>
            </a:extLst>
          </p:cNvPr>
          <p:cNvSpPr/>
          <p:nvPr/>
        </p:nvSpPr>
        <p:spPr>
          <a:xfrm>
            <a:off x="314347" y="3531067"/>
            <a:ext cx="1440688" cy="532427"/>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OCTOBER 20</a:t>
            </a:r>
            <a:endParaRPr lang="en-GB" sz="1400" dirty="0">
              <a:solidFill>
                <a:schemeClr val="tx1"/>
              </a:solidFill>
              <a:latin typeface="Gill Sans Nova Light" panose="020B0302020104020203" pitchFamily="34" charset="0"/>
            </a:endParaRPr>
          </a:p>
        </p:txBody>
      </p:sp>
      <p:sp>
        <p:nvSpPr>
          <p:cNvPr id="31" name="Rectangle: Rounded Corners 30">
            <a:extLst>
              <a:ext uri="{FF2B5EF4-FFF2-40B4-BE49-F238E27FC236}">
                <a16:creationId xmlns:a16="http://schemas.microsoft.com/office/drawing/2014/main" id="{19A1E75C-DF0D-4F93-9157-46852E324D7C}"/>
              </a:ext>
            </a:extLst>
          </p:cNvPr>
          <p:cNvSpPr/>
          <p:nvPr/>
        </p:nvSpPr>
        <p:spPr>
          <a:xfrm>
            <a:off x="331124" y="4126485"/>
            <a:ext cx="1440688" cy="532426"/>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DECEMBER 20</a:t>
            </a:r>
            <a:endParaRPr lang="en-GB" sz="1400" dirty="0">
              <a:solidFill>
                <a:schemeClr val="tx1"/>
              </a:solidFill>
              <a:latin typeface="Gill Sans Nova Light" panose="020B0302020104020203" pitchFamily="34" charset="0"/>
            </a:endParaRPr>
          </a:p>
        </p:txBody>
      </p:sp>
      <p:grpSp>
        <p:nvGrpSpPr>
          <p:cNvPr id="21" name="Group 20">
            <a:extLst>
              <a:ext uri="{FF2B5EF4-FFF2-40B4-BE49-F238E27FC236}">
                <a16:creationId xmlns:a16="http://schemas.microsoft.com/office/drawing/2014/main" id="{4790B0FC-B296-4AB3-8E0C-89CC0BF141AE}"/>
              </a:ext>
            </a:extLst>
          </p:cNvPr>
          <p:cNvGrpSpPr/>
          <p:nvPr/>
        </p:nvGrpSpPr>
        <p:grpSpPr>
          <a:xfrm>
            <a:off x="3506597" y="2487120"/>
            <a:ext cx="216000" cy="216000"/>
            <a:chOff x="13210020" y="3285000"/>
            <a:chExt cx="216000" cy="216000"/>
          </a:xfrm>
        </p:grpSpPr>
        <p:sp>
          <p:nvSpPr>
            <p:cNvPr id="22" name="Oval 21">
              <a:extLst>
                <a:ext uri="{FF2B5EF4-FFF2-40B4-BE49-F238E27FC236}">
                  <a16:creationId xmlns:a16="http://schemas.microsoft.com/office/drawing/2014/main" id="{4EDA4EBD-63B0-48B5-BC51-E2A0BAFABE5E}"/>
                </a:ext>
              </a:extLst>
            </p:cNvPr>
            <p:cNvSpPr>
              <a:spLocks noChangeAspect="1"/>
            </p:cNvSpPr>
            <p:nvPr/>
          </p:nvSpPr>
          <p:spPr>
            <a:xfrm>
              <a:off x="13210020" y="32850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3" name="Isosceles Triangle 22">
              <a:extLst>
                <a:ext uri="{FF2B5EF4-FFF2-40B4-BE49-F238E27FC236}">
                  <a16:creationId xmlns:a16="http://schemas.microsoft.com/office/drawing/2014/main" id="{09482FF2-2ED2-4C8D-B03D-2DAC60927478}"/>
                </a:ext>
              </a:extLst>
            </p:cNvPr>
            <p:cNvSpPr>
              <a:spLocks noChangeAspect="1"/>
            </p:cNvSpPr>
            <p:nvPr/>
          </p:nvSpPr>
          <p:spPr>
            <a:xfrm>
              <a:off x="13255380" y="3322512"/>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pic>
        <p:nvPicPr>
          <p:cNvPr id="8" name="Picture 7">
            <a:extLst>
              <a:ext uri="{FF2B5EF4-FFF2-40B4-BE49-F238E27FC236}">
                <a16:creationId xmlns:a16="http://schemas.microsoft.com/office/drawing/2014/main" id="{64F3F665-71F8-42E2-94C2-BF5F53E4C709}"/>
              </a:ext>
            </a:extLst>
          </p:cNvPr>
          <p:cNvPicPr>
            <a:picLocks noChangeAspect="1"/>
          </p:cNvPicPr>
          <p:nvPr/>
        </p:nvPicPr>
        <p:blipFill>
          <a:blip r:embed="rId3"/>
          <a:stretch>
            <a:fillRect/>
          </a:stretch>
        </p:blipFill>
        <p:spPr>
          <a:xfrm rot="10800000">
            <a:off x="3002368" y="3663269"/>
            <a:ext cx="213378" cy="219475"/>
          </a:xfrm>
          <a:prstGeom prst="rect">
            <a:avLst/>
          </a:prstGeom>
        </p:spPr>
      </p:pic>
      <p:sp>
        <p:nvSpPr>
          <p:cNvPr id="32" name="Text Placeholder 4">
            <a:extLst>
              <a:ext uri="{FF2B5EF4-FFF2-40B4-BE49-F238E27FC236}">
                <a16:creationId xmlns:a16="http://schemas.microsoft.com/office/drawing/2014/main" id="{B7AC2F58-C8F0-43D1-A3A6-241F4DCE29AF}"/>
              </a:ext>
            </a:extLst>
          </p:cNvPr>
          <p:cNvSpPr>
            <a:spLocks noGrp="1"/>
          </p:cNvSpPr>
          <p:nvPr>
            <p:ph type="body" sz="quarter" idx="12"/>
          </p:nvPr>
        </p:nvSpPr>
        <p:spPr>
          <a:xfrm>
            <a:off x="1101969" y="6392464"/>
            <a:ext cx="4824621" cy="288500"/>
          </a:xfrm>
        </p:spPr>
        <p:txBody>
          <a:bodyPr/>
          <a:lstStyle/>
          <a:p>
            <a:r>
              <a:rPr lang="en-US" dirty="0">
                <a:solidFill>
                  <a:schemeClr val="bg2">
                    <a:lumMod val="25000"/>
                  </a:schemeClr>
                </a:solidFill>
              </a:rPr>
              <a:t>Base: Crisis Campaign Tracking: Pre 2019 Crisis At Christmas (413); 2019 Crisis At Christmas Peak (828); 2020 Home For All Campaign (617); Attitudes Tracking Benchmark Dip (804). 2019 Crisis At Christmas Peak (915). Attitudes Tracking Dip 2 May 2021 (804) </a:t>
            </a:r>
            <a:endParaRPr lang="en-GB" dirty="0">
              <a:solidFill>
                <a:schemeClr val="bg2">
                  <a:lumMod val="25000"/>
                </a:schemeClr>
              </a:solidFill>
            </a:endParaRPr>
          </a:p>
        </p:txBody>
      </p:sp>
      <p:sp>
        <p:nvSpPr>
          <p:cNvPr id="33" name="Rectangle 32">
            <a:extLst>
              <a:ext uri="{FF2B5EF4-FFF2-40B4-BE49-F238E27FC236}">
                <a16:creationId xmlns:a16="http://schemas.microsoft.com/office/drawing/2014/main" id="{9D7A88C1-5426-41AA-A2EE-5FF353D5B2B4}"/>
              </a:ext>
            </a:extLst>
          </p:cNvPr>
          <p:cNvSpPr/>
          <p:nvPr/>
        </p:nvSpPr>
        <p:spPr>
          <a:xfrm>
            <a:off x="8635200" y="6347200"/>
            <a:ext cx="3479710" cy="387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34" name="Oval 33">
            <a:extLst>
              <a:ext uri="{FF2B5EF4-FFF2-40B4-BE49-F238E27FC236}">
                <a16:creationId xmlns:a16="http://schemas.microsoft.com/office/drawing/2014/main" id="{7EE8F68E-58BE-4D7B-8007-860EA7031972}"/>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5" name="Rectangle 34">
            <a:extLst>
              <a:ext uri="{FF2B5EF4-FFF2-40B4-BE49-F238E27FC236}">
                <a16:creationId xmlns:a16="http://schemas.microsoft.com/office/drawing/2014/main" id="{E72DCBFD-77CF-4F62-9C86-31F37D834913}"/>
              </a:ext>
            </a:extLst>
          </p:cNvPr>
          <p:cNvSpPr/>
          <p:nvPr/>
        </p:nvSpPr>
        <p:spPr>
          <a:xfrm>
            <a:off x="6016973" y="6347200"/>
            <a:ext cx="2551412" cy="387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YOY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36" name="Oval 35">
            <a:extLst>
              <a:ext uri="{FF2B5EF4-FFF2-40B4-BE49-F238E27FC236}">
                <a16:creationId xmlns:a16="http://schemas.microsoft.com/office/drawing/2014/main" id="{53EAAC61-CDBC-48F7-A986-95BB98BC4321}"/>
              </a:ext>
            </a:extLst>
          </p:cNvPr>
          <p:cNvSpPr>
            <a:spLocks noChangeAspect="1"/>
          </p:cNvSpPr>
          <p:nvPr/>
        </p:nvSpPr>
        <p:spPr>
          <a:xfrm>
            <a:off x="6128847"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7" name="Isosceles Triangle 36">
            <a:extLst>
              <a:ext uri="{FF2B5EF4-FFF2-40B4-BE49-F238E27FC236}">
                <a16:creationId xmlns:a16="http://schemas.microsoft.com/office/drawing/2014/main" id="{BAF22C62-2E8D-4244-BB76-DFEEA04242CF}"/>
              </a:ext>
            </a:extLst>
          </p:cNvPr>
          <p:cNvSpPr>
            <a:spLocks noChangeAspect="1"/>
          </p:cNvSpPr>
          <p:nvPr/>
        </p:nvSpPr>
        <p:spPr>
          <a:xfrm>
            <a:off x="6156590" y="648688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8" name="Isosceles Triangle 37">
            <a:extLst>
              <a:ext uri="{FF2B5EF4-FFF2-40B4-BE49-F238E27FC236}">
                <a16:creationId xmlns:a16="http://schemas.microsoft.com/office/drawing/2014/main" id="{0707FE6E-FB11-4985-B0BD-3CA0EE7F1FD9}"/>
              </a:ext>
            </a:extLst>
          </p:cNvPr>
          <p:cNvSpPr>
            <a:spLocks noChangeAspect="1"/>
          </p:cNvSpPr>
          <p:nvPr/>
        </p:nvSpPr>
        <p:spPr>
          <a:xfrm rot="10800000">
            <a:off x="6246973" y="649074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9" name="Isosceles Triangle 38">
            <a:extLst>
              <a:ext uri="{FF2B5EF4-FFF2-40B4-BE49-F238E27FC236}">
                <a16:creationId xmlns:a16="http://schemas.microsoft.com/office/drawing/2014/main" id="{2B1BC39D-F91B-4253-AF14-698FD4BBCC8F}"/>
              </a:ext>
            </a:extLst>
          </p:cNvPr>
          <p:cNvSpPr>
            <a:spLocks noChangeAspect="1"/>
          </p:cNvSpPr>
          <p:nvPr/>
        </p:nvSpPr>
        <p:spPr>
          <a:xfrm>
            <a:off x="8734951" y="6489989"/>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0" name="Isosceles Triangle 39">
            <a:extLst>
              <a:ext uri="{FF2B5EF4-FFF2-40B4-BE49-F238E27FC236}">
                <a16:creationId xmlns:a16="http://schemas.microsoft.com/office/drawing/2014/main" id="{333ECFC7-3618-407B-A394-3D07737BA33F}"/>
              </a:ext>
            </a:extLst>
          </p:cNvPr>
          <p:cNvSpPr>
            <a:spLocks noChangeAspect="1"/>
          </p:cNvSpPr>
          <p:nvPr/>
        </p:nvSpPr>
        <p:spPr>
          <a:xfrm rot="10800000">
            <a:off x="8825334" y="6493853"/>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1" name="Isosceles Triangle 40">
            <a:extLst>
              <a:ext uri="{FF2B5EF4-FFF2-40B4-BE49-F238E27FC236}">
                <a16:creationId xmlns:a16="http://schemas.microsoft.com/office/drawing/2014/main" id="{57761581-A158-409E-B02A-FD3B0D9EADEA}"/>
              </a:ext>
            </a:extLst>
          </p:cNvPr>
          <p:cNvSpPr>
            <a:spLocks noChangeAspect="1"/>
          </p:cNvSpPr>
          <p:nvPr/>
        </p:nvSpPr>
        <p:spPr>
          <a:xfrm>
            <a:off x="9777067" y="3742444"/>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pic>
        <p:nvPicPr>
          <p:cNvPr id="42" name="Picture 41">
            <a:extLst>
              <a:ext uri="{FF2B5EF4-FFF2-40B4-BE49-F238E27FC236}">
                <a16:creationId xmlns:a16="http://schemas.microsoft.com/office/drawing/2014/main" id="{6D02BDCA-6906-4C6F-A254-0BC51174F2AC}"/>
              </a:ext>
            </a:extLst>
          </p:cNvPr>
          <p:cNvPicPr>
            <a:picLocks noChangeAspect="1"/>
          </p:cNvPicPr>
          <p:nvPr/>
        </p:nvPicPr>
        <p:blipFill>
          <a:blip r:embed="rId3"/>
          <a:stretch>
            <a:fillRect/>
          </a:stretch>
        </p:blipFill>
        <p:spPr>
          <a:xfrm>
            <a:off x="11520590" y="4115460"/>
            <a:ext cx="213378" cy="219475"/>
          </a:xfrm>
          <a:prstGeom prst="rect">
            <a:avLst/>
          </a:prstGeom>
        </p:spPr>
      </p:pic>
      <p:sp>
        <p:nvSpPr>
          <p:cNvPr id="43" name="Isosceles Triangle 42">
            <a:extLst>
              <a:ext uri="{FF2B5EF4-FFF2-40B4-BE49-F238E27FC236}">
                <a16:creationId xmlns:a16="http://schemas.microsoft.com/office/drawing/2014/main" id="{D3DEF2D0-B006-4570-B3BC-BBDB4369D277}"/>
              </a:ext>
            </a:extLst>
          </p:cNvPr>
          <p:cNvSpPr>
            <a:spLocks noChangeAspect="1"/>
          </p:cNvSpPr>
          <p:nvPr/>
        </p:nvSpPr>
        <p:spPr>
          <a:xfrm>
            <a:off x="10007481" y="439067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pic>
        <p:nvPicPr>
          <p:cNvPr id="44" name="Picture 43">
            <a:extLst>
              <a:ext uri="{FF2B5EF4-FFF2-40B4-BE49-F238E27FC236}">
                <a16:creationId xmlns:a16="http://schemas.microsoft.com/office/drawing/2014/main" id="{9BFD654E-18D3-433D-9733-E30789B514D8}"/>
              </a:ext>
            </a:extLst>
          </p:cNvPr>
          <p:cNvPicPr>
            <a:picLocks noChangeAspect="1"/>
          </p:cNvPicPr>
          <p:nvPr/>
        </p:nvPicPr>
        <p:blipFill>
          <a:blip r:embed="rId3"/>
          <a:stretch>
            <a:fillRect/>
          </a:stretch>
        </p:blipFill>
        <p:spPr>
          <a:xfrm rot="10800000">
            <a:off x="3077834" y="4334935"/>
            <a:ext cx="213378" cy="219475"/>
          </a:xfrm>
          <a:prstGeom prst="rect">
            <a:avLst/>
          </a:prstGeom>
        </p:spPr>
      </p:pic>
      <p:grpSp>
        <p:nvGrpSpPr>
          <p:cNvPr id="45" name="Group 44">
            <a:extLst>
              <a:ext uri="{FF2B5EF4-FFF2-40B4-BE49-F238E27FC236}">
                <a16:creationId xmlns:a16="http://schemas.microsoft.com/office/drawing/2014/main" id="{6FB7F3BD-FA47-4414-B746-E456AF67600E}"/>
              </a:ext>
            </a:extLst>
          </p:cNvPr>
          <p:cNvGrpSpPr/>
          <p:nvPr/>
        </p:nvGrpSpPr>
        <p:grpSpPr>
          <a:xfrm rot="10800000">
            <a:off x="3077835" y="3094444"/>
            <a:ext cx="216000" cy="216000"/>
            <a:chOff x="13210020" y="3285000"/>
            <a:chExt cx="216000" cy="216000"/>
          </a:xfrm>
        </p:grpSpPr>
        <p:sp>
          <p:nvSpPr>
            <p:cNvPr id="46" name="Oval 45">
              <a:extLst>
                <a:ext uri="{FF2B5EF4-FFF2-40B4-BE49-F238E27FC236}">
                  <a16:creationId xmlns:a16="http://schemas.microsoft.com/office/drawing/2014/main" id="{4E92821F-D567-4BC6-89C8-587CFD7016A8}"/>
                </a:ext>
              </a:extLst>
            </p:cNvPr>
            <p:cNvSpPr>
              <a:spLocks noChangeAspect="1"/>
            </p:cNvSpPr>
            <p:nvPr/>
          </p:nvSpPr>
          <p:spPr>
            <a:xfrm>
              <a:off x="13210020" y="32850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7" name="Isosceles Triangle 46">
              <a:extLst>
                <a:ext uri="{FF2B5EF4-FFF2-40B4-BE49-F238E27FC236}">
                  <a16:creationId xmlns:a16="http://schemas.microsoft.com/office/drawing/2014/main" id="{71238D04-F9AC-4A4D-A786-F147853AD60D}"/>
                </a:ext>
              </a:extLst>
            </p:cNvPr>
            <p:cNvSpPr>
              <a:spLocks noChangeAspect="1"/>
            </p:cNvSpPr>
            <p:nvPr/>
          </p:nvSpPr>
          <p:spPr>
            <a:xfrm>
              <a:off x="13255380" y="3322512"/>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sp>
        <p:nvSpPr>
          <p:cNvPr id="48" name="Isosceles Triangle 47">
            <a:extLst>
              <a:ext uri="{FF2B5EF4-FFF2-40B4-BE49-F238E27FC236}">
                <a16:creationId xmlns:a16="http://schemas.microsoft.com/office/drawing/2014/main" id="{A85E45F4-18A1-4CBE-ABD4-811BF69B1D79}"/>
              </a:ext>
            </a:extLst>
          </p:cNvPr>
          <p:cNvSpPr>
            <a:spLocks noChangeAspect="1"/>
          </p:cNvSpPr>
          <p:nvPr/>
        </p:nvSpPr>
        <p:spPr>
          <a:xfrm>
            <a:off x="10231904" y="3174661"/>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9" name="Rectangle: Rounded Corners 48">
            <a:extLst>
              <a:ext uri="{FF2B5EF4-FFF2-40B4-BE49-F238E27FC236}">
                <a16:creationId xmlns:a16="http://schemas.microsoft.com/office/drawing/2014/main" id="{DE47D500-654C-49D7-93C5-73FDB20E0E96}"/>
              </a:ext>
            </a:extLst>
          </p:cNvPr>
          <p:cNvSpPr/>
          <p:nvPr/>
        </p:nvSpPr>
        <p:spPr>
          <a:xfrm>
            <a:off x="331124" y="4747309"/>
            <a:ext cx="1440688" cy="532426"/>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MAY 21 </a:t>
            </a:r>
            <a:endParaRPr lang="en-GB" sz="1400" dirty="0">
              <a:solidFill>
                <a:schemeClr val="tx1"/>
              </a:solidFill>
              <a:latin typeface="Gill Sans Nova Light" panose="020B0302020104020203" pitchFamily="34" charset="0"/>
            </a:endParaRPr>
          </a:p>
        </p:txBody>
      </p:sp>
    </p:spTree>
    <p:extLst>
      <p:ext uri="{BB962C8B-B14F-4D97-AF65-F5344CB8AC3E}">
        <p14:creationId xmlns:p14="http://schemas.microsoft.com/office/powerpoint/2010/main" val="150628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91F92-63A7-4D8A-9AA4-F33C64FC293B}"/>
              </a:ext>
            </a:extLst>
          </p:cNvPr>
          <p:cNvSpPr>
            <a:spLocks noGrp="1"/>
          </p:cNvSpPr>
          <p:nvPr>
            <p:ph type="title"/>
          </p:nvPr>
        </p:nvSpPr>
        <p:spPr>
          <a:xfrm>
            <a:off x="167529" y="232243"/>
            <a:ext cx="3389403" cy="380848"/>
          </a:xfrm>
        </p:spPr>
        <p:txBody>
          <a:bodyPr>
            <a:normAutofit fontScale="90000"/>
          </a:bodyPr>
          <a:lstStyle/>
          <a:p>
            <a:r>
              <a:rPr lang="en-US" dirty="0"/>
              <a:t>SALIENCE, SERIOUSNESS &amp; PORTRAYAL </a:t>
            </a:r>
            <a:endParaRPr lang="en-GB" dirty="0"/>
          </a:p>
        </p:txBody>
      </p:sp>
      <p:sp>
        <p:nvSpPr>
          <p:cNvPr id="10" name="Content Placeholder 9">
            <a:extLst>
              <a:ext uri="{FF2B5EF4-FFF2-40B4-BE49-F238E27FC236}">
                <a16:creationId xmlns:a16="http://schemas.microsoft.com/office/drawing/2014/main" id="{BA739E3D-72A3-4E4A-B864-DC0434E9669E}"/>
              </a:ext>
            </a:extLst>
          </p:cNvPr>
          <p:cNvSpPr>
            <a:spLocks noGrp="1"/>
          </p:cNvSpPr>
          <p:nvPr>
            <p:ph idx="1"/>
          </p:nvPr>
        </p:nvSpPr>
        <p:spPr>
          <a:xfrm>
            <a:off x="167529" y="554367"/>
            <a:ext cx="3019618" cy="866576"/>
          </a:xfrm>
        </p:spPr>
        <p:txBody>
          <a:bodyPr>
            <a:noAutofit/>
          </a:bodyPr>
          <a:lstStyle/>
          <a:p>
            <a:pPr>
              <a:lnSpc>
                <a:spcPct val="100000"/>
              </a:lnSpc>
              <a:spcBef>
                <a:spcPts val="0"/>
              </a:spcBef>
            </a:pPr>
            <a:r>
              <a:rPr lang="en-US" sz="2400" dirty="0"/>
              <a:t>Cause Solving Priority</a:t>
            </a:r>
          </a:p>
          <a:p>
            <a:pPr>
              <a:lnSpc>
                <a:spcPct val="100000"/>
              </a:lnSpc>
              <a:spcBef>
                <a:spcPts val="0"/>
              </a:spcBef>
            </a:pPr>
            <a:r>
              <a:rPr lang="en-US" sz="2400" i="1" dirty="0"/>
              <a:t>Mean Scores </a:t>
            </a:r>
            <a:endParaRPr lang="en-GB" sz="2400" i="1" dirty="0"/>
          </a:p>
        </p:txBody>
      </p:sp>
      <p:sp>
        <p:nvSpPr>
          <p:cNvPr id="5" name="Text Placeholder 4">
            <a:extLst>
              <a:ext uri="{FF2B5EF4-FFF2-40B4-BE49-F238E27FC236}">
                <a16:creationId xmlns:a16="http://schemas.microsoft.com/office/drawing/2014/main" id="{A72F2B44-E026-4749-BD9A-FC9EB0326BFD}"/>
              </a:ext>
            </a:extLst>
          </p:cNvPr>
          <p:cNvSpPr>
            <a:spLocks noGrp="1"/>
          </p:cNvSpPr>
          <p:nvPr>
            <p:ph type="body" sz="quarter" idx="12"/>
          </p:nvPr>
        </p:nvSpPr>
        <p:spPr/>
        <p:txBody>
          <a:bodyPr/>
          <a:lstStyle/>
          <a:p>
            <a:r>
              <a:rPr lang="en-US" dirty="0">
                <a:solidFill>
                  <a:schemeClr val="bg2">
                    <a:lumMod val="25000"/>
                  </a:schemeClr>
                </a:solidFill>
              </a:rPr>
              <a:t>Base: Attitudes Dip 1 November 2020 (807) Homelessness buzz aware (264) Attitudes Tracking Dip 2 May 2021 (804) </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F5853457-C8E5-4E9F-B38B-AE5445CCBE39}"/>
              </a:ext>
            </a:extLst>
          </p:cNvPr>
          <p:cNvSpPr>
            <a:spLocks noGrp="1"/>
          </p:cNvSpPr>
          <p:nvPr>
            <p:ph type="body" sz="quarter" idx="13"/>
          </p:nvPr>
        </p:nvSpPr>
        <p:spPr/>
        <p:txBody>
          <a:bodyPr/>
          <a:lstStyle/>
          <a:p>
            <a:r>
              <a:rPr lang="en-US" dirty="0"/>
              <a:t>Q. Please now think about each of these challenges that our country faces, please rank them in the order which you feel they should be prioritized</a:t>
            </a:r>
            <a:endParaRPr lang="en-GB" dirty="0"/>
          </a:p>
        </p:txBody>
      </p:sp>
      <p:sp>
        <p:nvSpPr>
          <p:cNvPr id="17" name="Text Placeholder 16">
            <a:extLst>
              <a:ext uri="{FF2B5EF4-FFF2-40B4-BE49-F238E27FC236}">
                <a16:creationId xmlns:a16="http://schemas.microsoft.com/office/drawing/2014/main" id="{CDE15B8E-6E40-4776-92CD-3FACECC86F42}"/>
              </a:ext>
            </a:extLst>
          </p:cNvPr>
          <p:cNvSpPr>
            <a:spLocks noGrp="1"/>
          </p:cNvSpPr>
          <p:nvPr>
            <p:ph type="body" sz="quarter" idx="11"/>
          </p:nvPr>
        </p:nvSpPr>
        <p:spPr>
          <a:xfrm>
            <a:off x="3858937" y="422666"/>
            <a:ext cx="7976512" cy="1057000"/>
          </a:xfrm>
        </p:spPr>
        <p:txBody>
          <a:bodyPr/>
          <a:lstStyle/>
          <a:p>
            <a:r>
              <a:rPr lang="en-US" dirty="0"/>
              <a:t>And ending homelessness bucks the general trend here by growing in priority while others remain flat </a:t>
            </a:r>
            <a:endParaRPr lang="en-GB" strike="sngStrike" dirty="0"/>
          </a:p>
        </p:txBody>
      </p:sp>
      <p:graphicFrame>
        <p:nvGraphicFramePr>
          <p:cNvPr id="14" name="Chart 13">
            <a:extLst>
              <a:ext uri="{FF2B5EF4-FFF2-40B4-BE49-F238E27FC236}">
                <a16:creationId xmlns:a16="http://schemas.microsoft.com/office/drawing/2014/main" id="{0B1A62D0-CF8C-48E6-A8F2-1E2219127F85}"/>
              </a:ext>
            </a:extLst>
          </p:cNvPr>
          <p:cNvGraphicFramePr/>
          <p:nvPr>
            <p:extLst>
              <p:ext uri="{D42A27DB-BD31-4B8C-83A1-F6EECF244321}">
                <p14:modId xmlns:p14="http://schemas.microsoft.com/office/powerpoint/2010/main" val="2800578491"/>
              </p:ext>
            </p:extLst>
          </p:nvPr>
        </p:nvGraphicFramePr>
        <p:xfrm>
          <a:off x="642850" y="1990897"/>
          <a:ext cx="10952250" cy="4355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1610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5699B-2FE7-43EA-BC0B-9F7F97BDF035}"/>
              </a:ext>
            </a:extLst>
          </p:cNvPr>
          <p:cNvSpPr>
            <a:spLocks noGrp="1"/>
          </p:cNvSpPr>
          <p:nvPr>
            <p:ph type="title"/>
          </p:nvPr>
        </p:nvSpPr>
        <p:spPr>
          <a:xfrm>
            <a:off x="167528" y="232243"/>
            <a:ext cx="3422959" cy="380848"/>
          </a:xfrm>
        </p:spPr>
        <p:txBody>
          <a:bodyPr>
            <a:normAutofit fontScale="90000"/>
          </a:bodyPr>
          <a:lstStyle/>
          <a:p>
            <a:r>
              <a:rPr lang="en-US" dirty="0"/>
              <a:t>SALIENCE, SERIOUSNESS &amp; PORTRAYAL </a:t>
            </a:r>
            <a:endParaRPr lang="en-GB" dirty="0"/>
          </a:p>
        </p:txBody>
      </p:sp>
      <p:sp>
        <p:nvSpPr>
          <p:cNvPr id="6" name="Content Placeholder 5">
            <a:extLst>
              <a:ext uri="{FF2B5EF4-FFF2-40B4-BE49-F238E27FC236}">
                <a16:creationId xmlns:a16="http://schemas.microsoft.com/office/drawing/2014/main" id="{8048989C-EB77-4389-A71D-0364448F1B24}"/>
              </a:ext>
            </a:extLst>
          </p:cNvPr>
          <p:cNvSpPr>
            <a:spLocks noGrp="1"/>
          </p:cNvSpPr>
          <p:nvPr>
            <p:ph idx="1"/>
          </p:nvPr>
        </p:nvSpPr>
        <p:spPr>
          <a:xfrm>
            <a:off x="167530" y="538282"/>
            <a:ext cx="3019618" cy="866576"/>
          </a:xfrm>
        </p:spPr>
        <p:txBody>
          <a:bodyPr>
            <a:normAutofit/>
          </a:bodyPr>
          <a:lstStyle/>
          <a:p>
            <a:r>
              <a:rPr lang="en-US" sz="2400" dirty="0"/>
              <a:t>Importance of Reducing Homelessness </a:t>
            </a:r>
            <a:endParaRPr lang="en-GB" sz="2400" dirty="0"/>
          </a:p>
        </p:txBody>
      </p:sp>
      <p:sp>
        <p:nvSpPr>
          <p:cNvPr id="9" name="Text Placeholder 8">
            <a:extLst>
              <a:ext uri="{FF2B5EF4-FFF2-40B4-BE49-F238E27FC236}">
                <a16:creationId xmlns:a16="http://schemas.microsoft.com/office/drawing/2014/main" id="{41EE3730-D3AE-4890-A46D-6FB258D1A17F}"/>
              </a:ext>
            </a:extLst>
          </p:cNvPr>
          <p:cNvSpPr>
            <a:spLocks noGrp="1"/>
          </p:cNvSpPr>
          <p:nvPr>
            <p:ph type="body" sz="quarter" idx="12"/>
          </p:nvPr>
        </p:nvSpPr>
        <p:spPr>
          <a:xfrm>
            <a:off x="1252178" y="6420111"/>
            <a:ext cx="4510762" cy="264771"/>
          </a:xfrm>
        </p:spPr>
        <p:txBody>
          <a:bodyPr/>
          <a:lstStyle/>
          <a:p>
            <a:r>
              <a:rPr lang="en-US" dirty="0">
                <a:solidFill>
                  <a:schemeClr val="bg2">
                    <a:lumMod val="25000"/>
                  </a:schemeClr>
                </a:solidFill>
              </a:rPr>
              <a:t>Base: Attitudes Dip 1 November 2020 (807) Homelessness buzz aware (264) Attitudes tracking Dip 2 May 21 Total (804) Buzz aware (307) </a:t>
            </a:r>
            <a:endParaRPr lang="en-GB" dirty="0">
              <a:solidFill>
                <a:schemeClr val="bg2">
                  <a:lumMod val="25000"/>
                </a:schemeClr>
              </a:solidFill>
            </a:endParaRPr>
          </a:p>
        </p:txBody>
      </p:sp>
      <p:sp>
        <p:nvSpPr>
          <p:cNvPr id="8" name="Text Placeholder 7">
            <a:extLst>
              <a:ext uri="{FF2B5EF4-FFF2-40B4-BE49-F238E27FC236}">
                <a16:creationId xmlns:a16="http://schemas.microsoft.com/office/drawing/2014/main" id="{20436A34-7643-4B44-A68B-1EBD2F797F95}"/>
              </a:ext>
            </a:extLst>
          </p:cNvPr>
          <p:cNvSpPr>
            <a:spLocks noGrp="1"/>
          </p:cNvSpPr>
          <p:nvPr>
            <p:ph type="body" sz="quarter" idx="11"/>
          </p:nvPr>
        </p:nvSpPr>
        <p:spPr>
          <a:xfrm>
            <a:off x="5629012" y="422666"/>
            <a:ext cx="6206435" cy="380848"/>
          </a:xfrm>
        </p:spPr>
        <p:txBody>
          <a:bodyPr/>
          <a:lstStyle/>
          <a:p>
            <a:r>
              <a:rPr lang="en-US" dirty="0"/>
              <a:t>Importance of reducing homelessness has grown slightly, particularly with media exposure </a:t>
            </a:r>
            <a:endParaRPr lang="en-GB" dirty="0"/>
          </a:p>
        </p:txBody>
      </p:sp>
      <p:sp>
        <p:nvSpPr>
          <p:cNvPr id="24" name="Slide Number Placeholder 6">
            <a:extLst>
              <a:ext uri="{FF2B5EF4-FFF2-40B4-BE49-F238E27FC236}">
                <a16:creationId xmlns:a16="http://schemas.microsoft.com/office/drawing/2014/main" id="{C8C63353-88B5-4110-B758-37E819E5D1E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9BED2-F16D-4350-8493-C3606C996149}"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graphicFrame>
        <p:nvGraphicFramePr>
          <p:cNvPr id="12" name="Chart 11">
            <a:extLst>
              <a:ext uri="{FF2B5EF4-FFF2-40B4-BE49-F238E27FC236}">
                <a16:creationId xmlns:a16="http://schemas.microsoft.com/office/drawing/2014/main" id="{2D854EEF-EE4B-4EB4-AD39-FBF973CFFC2D}"/>
              </a:ext>
            </a:extLst>
          </p:cNvPr>
          <p:cNvGraphicFramePr/>
          <p:nvPr/>
        </p:nvGraphicFramePr>
        <p:xfrm>
          <a:off x="482600" y="1710898"/>
          <a:ext cx="11352848" cy="4496593"/>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 Placeholder 4">
            <a:extLst>
              <a:ext uri="{FF2B5EF4-FFF2-40B4-BE49-F238E27FC236}">
                <a16:creationId xmlns:a16="http://schemas.microsoft.com/office/drawing/2014/main" id="{8F603056-18BD-4560-8ACF-003C6AA7D630}"/>
              </a:ext>
            </a:extLst>
          </p:cNvPr>
          <p:cNvSpPr txBox="1">
            <a:spLocks/>
          </p:cNvSpPr>
          <p:nvPr/>
        </p:nvSpPr>
        <p:spPr>
          <a:xfrm>
            <a:off x="168212" y="1283618"/>
            <a:ext cx="4199703" cy="2885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tx1"/>
                </a:solidFill>
                <a:latin typeface="Gill Sans Nova Light" panose="020B03020201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rPr>
              <a:t>Q How important do you think it is to reduce homelessness in this country?</a:t>
            </a:r>
            <a:endParaRPr kumimoji="0" lang="en-GB" sz="105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endParaRPr>
          </a:p>
        </p:txBody>
      </p:sp>
      <p:sp>
        <p:nvSpPr>
          <p:cNvPr id="22" name="Rectangle: Rounded Corners 21">
            <a:extLst>
              <a:ext uri="{FF2B5EF4-FFF2-40B4-BE49-F238E27FC236}">
                <a16:creationId xmlns:a16="http://schemas.microsoft.com/office/drawing/2014/main" id="{78287E2B-8413-443D-9327-9B0DBACF5FA5}"/>
              </a:ext>
            </a:extLst>
          </p:cNvPr>
          <p:cNvSpPr/>
          <p:nvPr/>
        </p:nvSpPr>
        <p:spPr>
          <a:xfrm>
            <a:off x="236651" y="1893684"/>
            <a:ext cx="1440688" cy="684000"/>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OCTOBER 20</a:t>
            </a:r>
            <a:endParaRPr lang="en-GB" sz="1400" dirty="0">
              <a:solidFill>
                <a:schemeClr val="tx1"/>
              </a:solidFill>
              <a:latin typeface="Gill Sans Nova Light" panose="020B0302020104020203" pitchFamily="34" charset="0"/>
            </a:endParaRPr>
          </a:p>
        </p:txBody>
      </p:sp>
      <p:sp>
        <p:nvSpPr>
          <p:cNvPr id="23" name="Rectangle: Rounded Corners 22">
            <a:extLst>
              <a:ext uri="{FF2B5EF4-FFF2-40B4-BE49-F238E27FC236}">
                <a16:creationId xmlns:a16="http://schemas.microsoft.com/office/drawing/2014/main" id="{1B5A05A3-3AB1-41C5-BD60-75602A5B6F1A}"/>
              </a:ext>
            </a:extLst>
          </p:cNvPr>
          <p:cNvSpPr/>
          <p:nvPr/>
        </p:nvSpPr>
        <p:spPr>
          <a:xfrm>
            <a:off x="236651" y="2642071"/>
            <a:ext cx="1440688" cy="684000"/>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accent2">
                    <a:lumMod val="75000"/>
                  </a:schemeClr>
                </a:solidFill>
              </a:rPr>
              <a:t>OCT 20 BUZZ</a:t>
            </a:r>
            <a:endParaRPr lang="en-GB" sz="1400" dirty="0">
              <a:solidFill>
                <a:schemeClr val="accent2">
                  <a:lumMod val="75000"/>
                </a:schemeClr>
              </a:solidFill>
            </a:endParaRPr>
          </a:p>
        </p:txBody>
      </p:sp>
      <p:sp>
        <p:nvSpPr>
          <p:cNvPr id="15" name="Rectangle: Rounded Corners 14">
            <a:extLst>
              <a:ext uri="{FF2B5EF4-FFF2-40B4-BE49-F238E27FC236}">
                <a16:creationId xmlns:a16="http://schemas.microsoft.com/office/drawing/2014/main" id="{95C14C94-7E83-4422-9586-1A27EAC7C9F4}"/>
              </a:ext>
            </a:extLst>
          </p:cNvPr>
          <p:cNvSpPr/>
          <p:nvPr/>
        </p:nvSpPr>
        <p:spPr>
          <a:xfrm>
            <a:off x="236651" y="3390458"/>
            <a:ext cx="1440688" cy="684000"/>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solidFill>
                <a:latin typeface="Gill Sans Nova Light" panose="020B0302020104020203" pitchFamily="34" charset="0"/>
              </a:rPr>
              <a:t>MAY 21</a:t>
            </a:r>
            <a:endParaRPr lang="en-GB" sz="1400" dirty="0">
              <a:solidFill>
                <a:schemeClr val="tx1"/>
              </a:solidFill>
              <a:latin typeface="Gill Sans Nova Light" panose="020B0302020104020203" pitchFamily="34" charset="0"/>
            </a:endParaRPr>
          </a:p>
        </p:txBody>
      </p:sp>
      <p:sp>
        <p:nvSpPr>
          <p:cNvPr id="16" name="Rectangle: Rounded Corners 15">
            <a:extLst>
              <a:ext uri="{FF2B5EF4-FFF2-40B4-BE49-F238E27FC236}">
                <a16:creationId xmlns:a16="http://schemas.microsoft.com/office/drawing/2014/main" id="{9095459E-CB0C-4D43-A420-655E7B436131}"/>
              </a:ext>
            </a:extLst>
          </p:cNvPr>
          <p:cNvSpPr/>
          <p:nvPr/>
        </p:nvSpPr>
        <p:spPr>
          <a:xfrm>
            <a:off x="236651" y="4124968"/>
            <a:ext cx="1440688" cy="684000"/>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accent2">
                    <a:lumMod val="75000"/>
                  </a:schemeClr>
                </a:solidFill>
              </a:rPr>
              <a:t>MAY 21 BUZZ</a:t>
            </a:r>
            <a:endParaRPr lang="en-GB" sz="1400" dirty="0">
              <a:solidFill>
                <a:schemeClr val="accent2">
                  <a:lumMod val="75000"/>
                </a:schemeClr>
              </a:solidFill>
            </a:endParaRPr>
          </a:p>
        </p:txBody>
      </p:sp>
      <p:sp>
        <p:nvSpPr>
          <p:cNvPr id="17" name="Slide Number Placeholder 6">
            <a:extLst>
              <a:ext uri="{FF2B5EF4-FFF2-40B4-BE49-F238E27FC236}">
                <a16:creationId xmlns:a16="http://schemas.microsoft.com/office/drawing/2014/main" id="{500CD522-3D15-46CD-941B-0B75CEF50C8A}"/>
              </a:ext>
            </a:extLst>
          </p:cNvPr>
          <p:cNvSpPr txBox="1">
            <a:spLocks/>
          </p:cNvSpPr>
          <p:nvPr/>
        </p:nvSpPr>
        <p:spPr>
          <a:xfrm>
            <a:off x="9117676" y="639791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569BED2-F16D-4350-8493-C3606C996149}" type="slidenum">
              <a:rPr lang="en-GB" smtClean="0">
                <a:solidFill>
                  <a:srgbClr val="00212E">
                    <a:tint val="75000"/>
                  </a:srgbClr>
                </a:solidFill>
              </a:rPr>
              <a:pPr>
                <a:defRPr/>
              </a:pPr>
              <a:t>25</a:t>
            </a:fld>
            <a:endParaRPr lang="en-GB" dirty="0">
              <a:solidFill>
                <a:srgbClr val="00212E">
                  <a:tint val="75000"/>
                </a:srgbClr>
              </a:solidFill>
            </a:endParaRPr>
          </a:p>
        </p:txBody>
      </p:sp>
      <p:sp>
        <p:nvSpPr>
          <p:cNvPr id="18" name="Rectangle 17">
            <a:extLst>
              <a:ext uri="{FF2B5EF4-FFF2-40B4-BE49-F238E27FC236}">
                <a16:creationId xmlns:a16="http://schemas.microsoft.com/office/drawing/2014/main" id="{59E34FF5-D1A5-450D-A9F7-8CEE2D2BEC93}"/>
              </a:ext>
            </a:extLst>
          </p:cNvPr>
          <p:cNvSpPr/>
          <p:nvPr/>
        </p:nvSpPr>
        <p:spPr>
          <a:xfrm>
            <a:off x="8635200" y="6347200"/>
            <a:ext cx="3479710" cy="387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9" name="Oval 18">
            <a:extLst>
              <a:ext uri="{FF2B5EF4-FFF2-40B4-BE49-F238E27FC236}">
                <a16:creationId xmlns:a16="http://schemas.microsoft.com/office/drawing/2014/main" id="{86A737C5-07AC-4ADE-827D-76680CE41B66}"/>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8" name="Isosceles Triangle 27">
            <a:extLst>
              <a:ext uri="{FF2B5EF4-FFF2-40B4-BE49-F238E27FC236}">
                <a16:creationId xmlns:a16="http://schemas.microsoft.com/office/drawing/2014/main" id="{FBFC4E65-EEEC-4B06-932C-0B9B1FD99BD6}"/>
              </a:ext>
            </a:extLst>
          </p:cNvPr>
          <p:cNvSpPr>
            <a:spLocks noChangeAspect="1"/>
          </p:cNvSpPr>
          <p:nvPr/>
        </p:nvSpPr>
        <p:spPr>
          <a:xfrm>
            <a:off x="8734951" y="6489989"/>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9" name="Isosceles Triangle 28">
            <a:extLst>
              <a:ext uri="{FF2B5EF4-FFF2-40B4-BE49-F238E27FC236}">
                <a16:creationId xmlns:a16="http://schemas.microsoft.com/office/drawing/2014/main" id="{DEDC9B1D-2DFF-4B9B-A4D6-7C7C1D88CE87}"/>
              </a:ext>
            </a:extLst>
          </p:cNvPr>
          <p:cNvSpPr>
            <a:spLocks noChangeAspect="1"/>
          </p:cNvSpPr>
          <p:nvPr/>
        </p:nvSpPr>
        <p:spPr>
          <a:xfrm rot="10800000">
            <a:off x="8825334" y="6493853"/>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B370D4F3-A92F-481B-8018-6A4B915AB276}"/>
              </a:ext>
            </a:extLst>
          </p:cNvPr>
          <p:cNvGrpSpPr/>
          <p:nvPr/>
        </p:nvGrpSpPr>
        <p:grpSpPr>
          <a:xfrm>
            <a:off x="3839398" y="4357230"/>
            <a:ext cx="213378" cy="219475"/>
            <a:chOff x="3839398" y="4357230"/>
            <a:chExt cx="213378" cy="219475"/>
          </a:xfrm>
        </p:grpSpPr>
        <p:pic>
          <p:nvPicPr>
            <p:cNvPr id="34" name="Picture 33">
              <a:extLst>
                <a:ext uri="{FF2B5EF4-FFF2-40B4-BE49-F238E27FC236}">
                  <a16:creationId xmlns:a16="http://schemas.microsoft.com/office/drawing/2014/main" id="{2601463C-F86F-46A4-922F-DEBDCCB964CC}"/>
                </a:ext>
              </a:extLst>
            </p:cNvPr>
            <p:cNvPicPr>
              <a:picLocks noChangeAspect="1"/>
            </p:cNvPicPr>
            <p:nvPr/>
          </p:nvPicPr>
          <p:blipFill>
            <a:blip r:embed="rId3"/>
            <a:stretch>
              <a:fillRect/>
            </a:stretch>
          </p:blipFill>
          <p:spPr>
            <a:xfrm>
              <a:off x="3839398" y="4357230"/>
              <a:ext cx="213378" cy="219475"/>
            </a:xfrm>
            <a:prstGeom prst="rect">
              <a:avLst/>
            </a:prstGeom>
          </p:spPr>
        </p:pic>
        <p:sp>
          <p:nvSpPr>
            <p:cNvPr id="30" name="Isosceles Triangle 29">
              <a:extLst>
                <a:ext uri="{FF2B5EF4-FFF2-40B4-BE49-F238E27FC236}">
                  <a16:creationId xmlns:a16="http://schemas.microsoft.com/office/drawing/2014/main" id="{1AB6CAB8-8776-44DD-B8A7-3983F970BCC1}"/>
                </a:ext>
              </a:extLst>
            </p:cNvPr>
            <p:cNvSpPr>
              <a:spLocks noChangeAspect="1"/>
            </p:cNvSpPr>
            <p:nvPr/>
          </p:nvSpPr>
          <p:spPr>
            <a:xfrm>
              <a:off x="3882260" y="4407238"/>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spTree>
    <p:extLst>
      <p:ext uri="{BB962C8B-B14F-4D97-AF65-F5344CB8AC3E}">
        <p14:creationId xmlns:p14="http://schemas.microsoft.com/office/powerpoint/2010/main" val="62069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5699B-2FE7-43EA-BC0B-9F7F97BDF035}"/>
              </a:ext>
            </a:extLst>
          </p:cNvPr>
          <p:cNvSpPr>
            <a:spLocks noGrp="1"/>
          </p:cNvSpPr>
          <p:nvPr>
            <p:ph type="title"/>
          </p:nvPr>
        </p:nvSpPr>
        <p:spPr>
          <a:xfrm>
            <a:off x="167528" y="232243"/>
            <a:ext cx="3422959" cy="380848"/>
          </a:xfrm>
        </p:spPr>
        <p:txBody>
          <a:bodyPr>
            <a:normAutofit fontScale="90000"/>
          </a:bodyPr>
          <a:lstStyle/>
          <a:p>
            <a:r>
              <a:rPr lang="en-US" dirty="0"/>
              <a:t>SALIENCE, SERIOUSNESS &amp; PORTRAYAL </a:t>
            </a:r>
            <a:endParaRPr lang="en-GB" dirty="0"/>
          </a:p>
        </p:txBody>
      </p:sp>
      <p:sp>
        <p:nvSpPr>
          <p:cNvPr id="8" name="Text Placeholder 7">
            <a:extLst>
              <a:ext uri="{FF2B5EF4-FFF2-40B4-BE49-F238E27FC236}">
                <a16:creationId xmlns:a16="http://schemas.microsoft.com/office/drawing/2014/main" id="{20436A34-7643-4B44-A68B-1EBD2F797F95}"/>
              </a:ext>
            </a:extLst>
          </p:cNvPr>
          <p:cNvSpPr>
            <a:spLocks noGrp="1"/>
          </p:cNvSpPr>
          <p:nvPr>
            <p:ph type="body" sz="quarter" idx="11"/>
          </p:nvPr>
        </p:nvSpPr>
        <p:spPr>
          <a:xfrm>
            <a:off x="4832059" y="422666"/>
            <a:ext cx="7003389" cy="380848"/>
          </a:xfrm>
        </p:spPr>
        <p:txBody>
          <a:bodyPr/>
          <a:lstStyle/>
          <a:p>
            <a:r>
              <a:rPr lang="en-US" dirty="0"/>
              <a:t>There’s no one particular demographic driving this increase</a:t>
            </a:r>
            <a:endParaRPr lang="en-GB" dirty="0"/>
          </a:p>
        </p:txBody>
      </p:sp>
      <p:sp>
        <p:nvSpPr>
          <p:cNvPr id="24" name="Slide Number Placeholder 6">
            <a:extLst>
              <a:ext uri="{FF2B5EF4-FFF2-40B4-BE49-F238E27FC236}">
                <a16:creationId xmlns:a16="http://schemas.microsoft.com/office/drawing/2014/main" id="{C8C63353-88B5-4110-B758-37E819E5D1E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9BED2-F16D-4350-8493-C3606C996149}"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graphicFrame>
        <p:nvGraphicFramePr>
          <p:cNvPr id="15" name="Chart 14">
            <a:extLst>
              <a:ext uri="{FF2B5EF4-FFF2-40B4-BE49-F238E27FC236}">
                <a16:creationId xmlns:a16="http://schemas.microsoft.com/office/drawing/2014/main" id="{827FEF03-14F6-408C-B218-79F2ECF9F717}"/>
              </a:ext>
            </a:extLst>
          </p:cNvPr>
          <p:cNvGraphicFramePr/>
          <p:nvPr>
            <p:extLst>
              <p:ext uri="{D42A27DB-BD31-4B8C-83A1-F6EECF244321}">
                <p14:modId xmlns:p14="http://schemas.microsoft.com/office/powerpoint/2010/main" val="1825217132"/>
              </p:ext>
            </p:extLst>
          </p:nvPr>
        </p:nvGraphicFramePr>
        <p:xfrm>
          <a:off x="642851" y="1974120"/>
          <a:ext cx="10906298" cy="4355870"/>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F31C476A-3977-42B9-828F-AB6A9AA0420A}"/>
              </a:ext>
            </a:extLst>
          </p:cNvPr>
          <p:cNvSpPr/>
          <p:nvPr/>
        </p:nvSpPr>
        <p:spPr>
          <a:xfrm>
            <a:off x="167529" y="1768590"/>
            <a:ext cx="5193036" cy="353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r>
              <a:rPr lang="en-GB" sz="1400" i="1" dirty="0">
                <a:solidFill>
                  <a:schemeClr val="tx1"/>
                </a:solidFill>
              </a:rPr>
              <a:t>FEEL THAT REDUCING HOMELESSNESS IS EXTREMELY IMPORTANT</a:t>
            </a:r>
            <a:endParaRPr lang="en-GB" sz="1400" dirty="0">
              <a:solidFill>
                <a:schemeClr val="tx1"/>
              </a:solidFill>
            </a:endParaRPr>
          </a:p>
        </p:txBody>
      </p:sp>
      <p:sp>
        <p:nvSpPr>
          <p:cNvPr id="6" name="Content Placeholder 5">
            <a:extLst>
              <a:ext uri="{FF2B5EF4-FFF2-40B4-BE49-F238E27FC236}">
                <a16:creationId xmlns:a16="http://schemas.microsoft.com/office/drawing/2014/main" id="{8048989C-EB77-4389-A71D-0364448F1B24}"/>
              </a:ext>
            </a:extLst>
          </p:cNvPr>
          <p:cNvSpPr>
            <a:spLocks noGrp="1"/>
          </p:cNvSpPr>
          <p:nvPr>
            <p:ph idx="1"/>
          </p:nvPr>
        </p:nvSpPr>
        <p:spPr>
          <a:xfrm>
            <a:off x="167530" y="479559"/>
            <a:ext cx="3019618" cy="866576"/>
          </a:xfrm>
        </p:spPr>
        <p:txBody>
          <a:bodyPr>
            <a:noAutofit/>
          </a:bodyPr>
          <a:lstStyle/>
          <a:p>
            <a:pPr>
              <a:lnSpc>
                <a:spcPct val="100000"/>
              </a:lnSpc>
              <a:spcBef>
                <a:spcPts val="0"/>
              </a:spcBef>
            </a:pPr>
            <a:r>
              <a:rPr lang="en-US" sz="2400" dirty="0"/>
              <a:t>Importance of Reducing Homelessness</a:t>
            </a:r>
          </a:p>
          <a:p>
            <a:pPr>
              <a:lnSpc>
                <a:spcPct val="100000"/>
              </a:lnSpc>
              <a:spcBef>
                <a:spcPts val="0"/>
              </a:spcBef>
            </a:pPr>
            <a:r>
              <a:rPr lang="en-US" sz="1800" dirty="0"/>
              <a:t>BY AUDIENCE </a:t>
            </a:r>
            <a:endParaRPr lang="en-GB" sz="1800" dirty="0"/>
          </a:p>
        </p:txBody>
      </p:sp>
      <p:sp>
        <p:nvSpPr>
          <p:cNvPr id="18" name="Text Placeholder 5">
            <a:extLst>
              <a:ext uri="{FF2B5EF4-FFF2-40B4-BE49-F238E27FC236}">
                <a16:creationId xmlns:a16="http://schemas.microsoft.com/office/drawing/2014/main" id="{8FE66DF7-11F5-4BF6-9FB3-E58650FD59DC}"/>
              </a:ext>
            </a:extLst>
          </p:cNvPr>
          <p:cNvSpPr>
            <a:spLocks noGrp="1"/>
          </p:cNvSpPr>
          <p:nvPr>
            <p:ph type="body" sz="quarter" idx="12"/>
          </p:nvPr>
        </p:nvSpPr>
        <p:spPr>
          <a:xfrm>
            <a:off x="1271227" y="6329990"/>
            <a:ext cx="6358298" cy="437889"/>
          </a:xfrm>
        </p:spPr>
        <p:txBody>
          <a:bodyPr/>
          <a:lstStyle/>
          <a:p>
            <a:r>
              <a:rPr lang="en-US" dirty="0">
                <a:solidFill>
                  <a:schemeClr val="bg2">
                    <a:lumMod val="25000"/>
                  </a:schemeClr>
                </a:solidFill>
              </a:rPr>
              <a:t>Base: Attitudes Tracking Benchmark Dip (804): 18-29YO (201); 30-44YO (185); 45-59YO (193); 60+YO (225); Women (410); Men (394); Recognised Any (.251) </a:t>
            </a:r>
            <a:r>
              <a:rPr lang="en-US" dirty="0" err="1">
                <a:solidFill>
                  <a:schemeClr val="bg2">
                    <a:lumMod val="25000"/>
                  </a:schemeClr>
                </a:solidFill>
              </a:rPr>
              <a:t>Recognise</a:t>
            </a:r>
            <a:r>
              <a:rPr lang="en-US" dirty="0">
                <a:solidFill>
                  <a:schemeClr val="bg2">
                    <a:lumMod val="25000"/>
                  </a:schemeClr>
                </a:solidFill>
              </a:rPr>
              <a:t> none (553) Attitudes Tracking Dip 2 May 2021 (804) 18-29YO (201); 30-44YO (185); 45-59YO (193); 60+YO (225); Women (410); Men (394); </a:t>
            </a:r>
            <a:endParaRPr lang="en-GB" dirty="0">
              <a:solidFill>
                <a:schemeClr val="bg2">
                  <a:lumMod val="25000"/>
                </a:schemeClr>
              </a:solidFill>
            </a:endParaRPr>
          </a:p>
        </p:txBody>
      </p:sp>
      <p:sp>
        <p:nvSpPr>
          <p:cNvPr id="9" name="Slide Number Placeholder 6">
            <a:extLst>
              <a:ext uri="{FF2B5EF4-FFF2-40B4-BE49-F238E27FC236}">
                <a16:creationId xmlns:a16="http://schemas.microsoft.com/office/drawing/2014/main" id="{B804A2FD-D48E-42FC-A093-16897149B099}"/>
              </a:ext>
            </a:extLst>
          </p:cNvPr>
          <p:cNvSpPr txBox="1">
            <a:spLocks/>
          </p:cNvSpPr>
          <p:nvPr/>
        </p:nvSpPr>
        <p:spPr>
          <a:xfrm>
            <a:off x="9117676" y="639791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569BED2-F16D-4350-8493-C3606C996149}" type="slidenum">
              <a:rPr lang="en-GB" smtClean="0">
                <a:solidFill>
                  <a:srgbClr val="00212E">
                    <a:tint val="75000"/>
                  </a:srgbClr>
                </a:solidFill>
              </a:rPr>
              <a:pPr>
                <a:defRPr/>
              </a:pPr>
              <a:t>26</a:t>
            </a:fld>
            <a:endParaRPr lang="en-GB" dirty="0">
              <a:solidFill>
                <a:srgbClr val="00212E">
                  <a:tint val="75000"/>
                </a:srgbClr>
              </a:solidFill>
            </a:endParaRPr>
          </a:p>
        </p:txBody>
      </p:sp>
      <p:sp>
        <p:nvSpPr>
          <p:cNvPr id="10" name="Slide Number Placeholder 6">
            <a:extLst>
              <a:ext uri="{FF2B5EF4-FFF2-40B4-BE49-F238E27FC236}">
                <a16:creationId xmlns:a16="http://schemas.microsoft.com/office/drawing/2014/main" id="{596EDF37-FF90-42AD-9019-F1EA0FEC4A2A}"/>
              </a:ext>
            </a:extLst>
          </p:cNvPr>
          <p:cNvSpPr txBox="1">
            <a:spLocks/>
          </p:cNvSpPr>
          <p:nvPr/>
        </p:nvSpPr>
        <p:spPr>
          <a:xfrm>
            <a:off x="9117676" y="639791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569BED2-F16D-4350-8493-C3606C996149}" type="slidenum">
              <a:rPr lang="en-GB" smtClean="0">
                <a:solidFill>
                  <a:srgbClr val="00212E">
                    <a:tint val="75000"/>
                  </a:srgbClr>
                </a:solidFill>
              </a:rPr>
              <a:pPr>
                <a:defRPr/>
              </a:pPr>
              <a:t>26</a:t>
            </a:fld>
            <a:endParaRPr lang="en-GB" dirty="0">
              <a:solidFill>
                <a:srgbClr val="00212E">
                  <a:tint val="75000"/>
                </a:srgbClr>
              </a:solidFill>
            </a:endParaRPr>
          </a:p>
        </p:txBody>
      </p:sp>
      <p:sp>
        <p:nvSpPr>
          <p:cNvPr id="11" name="Rectangle 10">
            <a:extLst>
              <a:ext uri="{FF2B5EF4-FFF2-40B4-BE49-F238E27FC236}">
                <a16:creationId xmlns:a16="http://schemas.microsoft.com/office/drawing/2014/main" id="{4030A967-EF9B-4512-860E-2CDE960AF1A5}"/>
              </a:ext>
            </a:extLst>
          </p:cNvPr>
          <p:cNvSpPr/>
          <p:nvPr/>
        </p:nvSpPr>
        <p:spPr>
          <a:xfrm>
            <a:off x="8635200" y="6347200"/>
            <a:ext cx="3479710" cy="387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2" name="Oval 11">
            <a:extLst>
              <a:ext uri="{FF2B5EF4-FFF2-40B4-BE49-F238E27FC236}">
                <a16:creationId xmlns:a16="http://schemas.microsoft.com/office/drawing/2014/main" id="{68638B9E-59E2-4EC2-9B93-54E574E5DE05}"/>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541CB193-4CC2-42E0-9BCF-08C251529F1D}"/>
              </a:ext>
            </a:extLst>
          </p:cNvPr>
          <p:cNvSpPr>
            <a:spLocks noChangeAspect="1"/>
          </p:cNvSpPr>
          <p:nvPr/>
        </p:nvSpPr>
        <p:spPr>
          <a:xfrm>
            <a:off x="8734951" y="6489989"/>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4" name="Isosceles Triangle 13">
            <a:extLst>
              <a:ext uri="{FF2B5EF4-FFF2-40B4-BE49-F238E27FC236}">
                <a16:creationId xmlns:a16="http://schemas.microsoft.com/office/drawing/2014/main" id="{24A05F97-DC46-4666-8D65-05993937F598}"/>
              </a:ext>
            </a:extLst>
          </p:cNvPr>
          <p:cNvSpPr>
            <a:spLocks noChangeAspect="1"/>
          </p:cNvSpPr>
          <p:nvPr/>
        </p:nvSpPr>
        <p:spPr>
          <a:xfrm rot="10800000">
            <a:off x="8825334" y="6493853"/>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9" name="Text Placeholder 4">
            <a:extLst>
              <a:ext uri="{FF2B5EF4-FFF2-40B4-BE49-F238E27FC236}">
                <a16:creationId xmlns:a16="http://schemas.microsoft.com/office/drawing/2014/main" id="{B4FB54EB-4648-4332-B3A4-C44CB02EE632}"/>
              </a:ext>
            </a:extLst>
          </p:cNvPr>
          <p:cNvSpPr txBox="1">
            <a:spLocks/>
          </p:cNvSpPr>
          <p:nvPr/>
        </p:nvSpPr>
        <p:spPr>
          <a:xfrm>
            <a:off x="167528" y="1480090"/>
            <a:ext cx="4199703" cy="2885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tx1"/>
                </a:solidFill>
                <a:latin typeface="Gill Sans Nova Light" panose="020B03020201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rPr>
              <a:t>Q How important do you think it is to reduce homelessness in this country?</a:t>
            </a:r>
            <a:endParaRPr kumimoji="0" lang="en-GB" sz="105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endParaRPr>
          </a:p>
        </p:txBody>
      </p:sp>
    </p:spTree>
    <p:extLst>
      <p:ext uri="{BB962C8B-B14F-4D97-AF65-F5344CB8AC3E}">
        <p14:creationId xmlns:p14="http://schemas.microsoft.com/office/powerpoint/2010/main" val="2243553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3C65-A541-4DF4-9004-E4D47B645CAF}"/>
              </a:ext>
            </a:extLst>
          </p:cNvPr>
          <p:cNvSpPr>
            <a:spLocks noGrp="1"/>
          </p:cNvSpPr>
          <p:nvPr>
            <p:ph type="title"/>
          </p:nvPr>
        </p:nvSpPr>
        <p:spPr>
          <a:xfrm>
            <a:off x="167529" y="232243"/>
            <a:ext cx="3019618" cy="380848"/>
          </a:xfrm>
        </p:spPr>
        <p:txBody>
          <a:bodyPr>
            <a:normAutofit fontScale="90000"/>
          </a:bodyPr>
          <a:lstStyle/>
          <a:p>
            <a:r>
              <a:rPr lang="en-US" dirty="0"/>
              <a:t>SALIENCE, SERIOUSNESS &amp; PORTRAYAL </a:t>
            </a:r>
            <a:endParaRPr lang="en-GB" dirty="0"/>
          </a:p>
        </p:txBody>
      </p:sp>
      <p:sp>
        <p:nvSpPr>
          <p:cNvPr id="12" name="Content Placeholder 11">
            <a:extLst>
              <a:ext uri="{FF2B5EF4-FFF2-40B4-BE49-F238E27FC236}">
                <a16:creationId xmlns:a16="http://schemas.microsoft.com/office/drawing/2014/main" id="{FD165776-8E28-44F8-846D-121DD8C650CB}"/>
              </a:ext>
            </a:extLst>
          </p:cNvPr>
          <p:cNvSpPr>
            <a:spLocks noGrp="1"/>
          </p:cNvSpPr>
          <p:nvPr>
            <p:ph idx="1"/>
          </p:nvPr>
        </p:nvSpPr>
        <p:spPr>
          <a:xfrm>
            <a:off x="167528" y="671813"/>
            <a:ext cx="3947272" cy="866576"/>
          </a:xfrm>
        </p:spPr>
        <p:txBody>
          <a:bodyPr>
            <a:normAutofit/>
          </a:bodyPr>
          <a:lstStyle/>
          <a:p>
            <a:r>
              <a:rPr lang="en-US" sz="2400" dirty="0"/>
              <a:t>Value judgements </a:t>
            </a:r>
            <a:endParaRPr lang="en-GB" sz="2400" dirty="0"/>
          </a:p>
        </p:txBody>
      </p:sp>
      <p:sp>
        <p:nvSpPr>
          <p:cNvPr id="4" name="Text Placeholder 3">
            <a:extLst>
              <a:ext uri="{FF2B5EF4-FFF2-40B4-BE49-F238E27FC236}">
                <a16:creationId xmlns:a16="http://schemas.microsoft.com/office/drawing/2014/main" id="{0116158B-07EF-4FF9-9022-B33C51A05E32}"/>
              </a:ext>
            </a:extLst>
          </p:cNvPr>
          <p:cNvSpPr>
            <a:spLocks noGrp="1"/>
          </p:cNvSpPr>
          <p:nvPr>
            <p:ph type="body" sz="quarter" idx="12"/>
          </p:nvPr>
        </p:nvSpPr>
        <p:spPr/>
        <p:txBody>
          <a:bodyPr/>
          <a:lstStyle/>
          <a:p>
            <a:r>
              <a:rPr lang="en-US" dirty="0">
                <a:solidFill>
                  <a:schemeClr val="bg2">
                    <a:lumMod val="25000"/>
                  </a:schemeClr>
                </a:solidFill>
              </a:rPr>
              <a:t>Base: Attitudes Dip 1 November 2020 (807) Homelessness buzz aware (264)  Attitudes Dip 2 May 2021 (804) Buzz aware (307)</a:t>
            </a:r>
          </a:p>
          <a:p>
            <a:endParaRPr lang="en-GB" dirty="0">
              <a:solidFill>
                <a:schemeClr val="bg2">
                  <a:lumMod val="25000"/>
                </a:schemeClr>
              </a:solidFill>
            </a:endParaRPr>
          </a:p>
        </p:txBody>
      </p:sp>
      <p:sp>
        <p:nvSpPr>
          <p:cNvPr id="16" name="Text Placeholder 15">
            <a:extLst>
              <a:ext uri="{FF2B5EF4-FFF2-40B4-BE49-F238E27FC236}">
                <a16:creationId xmlns:a16="http://schemas.microsoft.com/office/drawing/2014/main" id="{55A0BCCC-35D4-486E-991D-934AD42F01D7}"/>
              </a:ext>
            </a:extLst>
          </p:cNvPr>
          <p:cNvSpPr>
            <a:spLocks noGrp="1"/>
          </p:cNvSpPr>
          <p:nvPr>
            <p:ph type="body" sz="quarter" idx="13"/>
          </p:nvPr>
        </p:nvSpPr>
        <p:spPr/>
        <p:txBody>
          <a:bodyPr/>
          <a:lstStyle/>
          <a:p>
            <a:r>
              <a:rPr lang="en-US" dirty="0"/>
              <a:t>Q.. Here’s some statements people have made about homelessness - we’d like to know what you think about the extent to which you agree or disagree with each one</a:t>
            </a:r>
            <a:endParaRPr lang="en-GB" dirty="0"/>
          </a:p>
          <a:p>
            <a:endParaRPr lang="en-GB" dirty="0"/>
          </a:p>
        </p:txBody>
      </p:sp>
      <p:sp>
        <p:nvSpPr>
          <p:cNvPr id="14" name="Text Placeholder 13">
            <a:extLst>
              <a:ext uri="{FF2B5EF4-FFF2-40B4-BE49-F238E27FC236}">
                <a16:creationId xmlns:a16="http://schemas.microsoft.com/office/drawing/2014/main" id="{D34BEE8F-21CF-475F-8A72-4107B5D460ED}"/>
              </a:ext>
            </a:extLst>
          </p:cNvPr>
          <p:cNvSpPr>
            <a:spLocks noGrp="1"/>
          </p:cNvSpPr>
          <p:nvPr>
            <p:ph type="body" sz="quarter" idx="11"/>
          </p:nvPr>
        </p:nvSpPr>
        <p:spPr>
          <a:xfrm>
            <a:off x="4244829" y="422666"/>
            <a:ext cx="7590619" cy="727124"/>
          </a:xfrm>
        </p:spPr>
        <p:txBody>
          <a:bodyPr/>
          <a:lstStyle/>
          <a:p>
            <a:r>
              <a:rPr lang="en-US" dirty="0"/>
              <a:t>Values about societal responsibility remain stable </a:t>
            </a:r>
            <a:endParaRPr lang="en-GB" dirty="0"/>
          </a:p>
        </p:txBody>
      </p:sp>
      <p:graphicFrame>
        <p:nvGraphicFramePr>
          <p:cNvPr id="10" name="Chart 9">
            <a:extLst>
              <a:ext uri="{FF2B5EF4-FFF2-40B4-BE49-F238E27FC236}">
                <a16:creationId xmlns:a16="http://schemas.microsoft.com/office/drawing/2014/main" id="{82B3827C-E008-4C9F-A470-B353F59CDC4E}"/>
              </a:ext>
            </a:extLst>
          </p:cNvPr>
          <p:cNvGraphicFramePr/>
          <p:nvPr>
            <p:extLst>
              <p:ext uri="{D42A27DB-BD31-4B8C-83A1-F6EECF244321}">
                <p14:modId xmlns:p14="http://schemas.microsoft.com/office/powerpoint/2010/main" val="1189957965"/>
              </p:ext>
            </p:extLst>
          </p:nvPr>
        </p:nvGraphicFramePr>
        <p:xfrm>
          <a:off x="558140" y="1985866"/>
          <a:ext cx="10991007" cy="43609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984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1FB8C2-F032-465B-B9B1-FD69313AF666}"/>
              </a:ext>
            </a:extLst>
          </p:cNvPr>
          <p:cNvSpPr>
            <a:spLocks noGrp="1"/>
          </p:cNvSpPr>
          <p:nvPr>
            <p:ph type="title"/>
          </p:nvPr>
        </p:nvSpPr>
        <p:spPr/>
        <p:txBody>
          <a:bodyPr>
            <a:normAutofit fontScale="90000"/>
          </a:bodyPr>
          <a:lstStyle/>
          <a:p>
            <a:r>
              <a:rPr lang="en-US" dirty="0"/>
              <a:t>SALIENCE, SERIOUSNESS &amp; PORTRAYAL </a:t>
            </a:r>
            <a:endParaRPr lang="en-GB" dirty="0"/>
          </a:p>
        </p:txBody>
      </p:sp>
      <p:sp>
        <p:nvSpPr>
          <p:cNvPr id="10" name="Content Placeholder 9">
            <a:extLst>
              <a:ext uri="{FF2B5EF4-FFF2-40B4-BE49-F238E27FC236}">
                <a16:creationId xmlns:a16="http://schemas.microsoft.com/office/drawing/2014/main" id="{BABFF8A0-8755-424E-913C-99E7F5406BF3}"/>
              </a:ext>
            </a:extLst>
          </p:cNvPr>
          <p:cNvSpPr>
            <a:spLocks noGrp="1"/>
          </p:cNvSpPr>
          <p:nvPr>
            <p:ph idx="1"/>
          </p:nvPr>
        </p:nvSpPr>
        <p:spPr/>
        <p:txBody>
          <a:bodyPr/>
          <a:lstStyle/>
          <a:p>
            <a:r>
              <a:rPr lang="en-US" dirty="0"/>
              <a:t>Homelessness Perceptions </a:t>
            </a:r>
            <a:endParaRPr lang="en-GB" dirty="0"/>
          </a:p>
        </p:txBody>
      </p:sp>
      <p:sp>
        <p:nvSpPr>
          <p:cNvPr id="13" name="Text Placeholder 12">
            <a:extLst>
              <a:ext uri="{FF2B5EF4-FFF2-40B4-BE49-F238E27FC236}">
                <a16:creationId xmlns:a16="http://schemas.microsoft.com/office/drawing/2014/main" id="{271AF9B4-6511-459D-A17B-AEF610A16288}"/>
              </a:ext>
            </a:extLst>
          </p:cNvPr>
          <p:cNvSpPr>
            <a:spLocks noGrp="1"/>
          </p:cNvSpPr>
          <p:nvPr>
            <p:ph type="body" sz="quarter" idx="12"/>
          </p:nvPr>
        </p:nvSpPr>
        <p:spPr/>
        <p:txBody>
          <a:bodyPr/>
          <a:lstStyle/>
          <a:p>
            <a:r>
              <a:rPr lang="en-US" dirty="0">
                <a:solidFill>
                  <a:schemeClr val="bg2">
                    <a:lumMod val="25000"/>
                  </a:schemeClr>
                </a:solidFill>
              </a:rPr>
              <a:t>Base: Attitudes Tracking Dip 1 Benchmarking (804), Dip 2, May 2021 (804)</a:t>
            </a:r>
            <a:endParaRPr lang="en-GB" dirty="0">
              <a:solidFill>
                <a:schemeClr val="bg2">
                  <a:lumMod val="25000"/>
                </a:schemeClr>
              </a:solidFill>
            </a:endParaRPr>
          </a:p>
        </p:txBody>
      </p:sp>
      <p:sp>
        <p:nvSpPr>
          <p:cNvPr id="14" name="Text Placeholder 13">
            <a:extLst>
              <a:ext uri="{FF2B5EF4-FFF2-40B4-BE49-F238E27FC236}">
                <a16:creationId xmlns:a16="http://schemas.microsoft.com/office/drawing/2014/main" id="{680A9F7C-DF4E-4B24-955A-99FCB4BCB10E}"/>
              </a:ext>
            </a:extLst>
          </p:cNvPr>
          <p:cNvSpPr>
            <a:spLocks noGrp="1"/>
          </p:cNvSpPr>
          <p:nvPr>
            <p:ph type="body" sz="quarter" idx="13"/>
          </p:nvPr>
        </p:nvSpPr>
        <p:spPr>
          <a:xfrm>
            <a:off x="167529" y="1210503"/>
            <a:ext cx="3019618" cy="288500"/>
          </a:xfrm>
        </p:spPr>
        <p:txBody>
          <a:bodyPr/>
          <a:lstStyle/>
          <a:p>
            <a:r>
              <a:rPr lang="en-US" dirty="0"/>
              <a:t>Q. Here’s some statements people have made about homelessness - we’d like to know what you think about the extent to which you agree or disagree with each one</a:t>
            </a:r>
            <a:r>
              <a:rPr lang="en-GB" dirty="0"/>
              <a:t> (T2B Agree/ Strongly Agree) </a:t>
            </a:r>
          </a:p>
        </p:txBody>
      </p:sp>
      <p:sp>
        <p:nvSpPr>
          <p:cNvPr id="8" name="Slide Number Placeholder 7">
            <a:extLst>
              <a:ext uri="{FF2B5EF4-FFF2-40B4-BE49-F238E27FC236}">
                <a16:creationId xmlns:a16="http://schemas.microsoft.com/office/drawing/2014/main" id="{3EBE464B-ED34-4A97-A2A3-C792FAFE1FE1}"/>
              </a:ext>
            </a:extLst>
          </p:cNvPr>
          <p:cNvSpPr>
            <a:spLocks noGrp="1"/>
          </p:cNvSpPr>
          <p:nvPr>
            <p:ph type="sldNum" sz="quarter" idx="14"/>
          </p:nvPr>
        </p:nvSpPr>
        <p:spPr/>
        <p:txBody>
          <a:bodyPr/>
          <a:lstStyle/>
          <a:p>
            <a:fld id="{D853E07E-2954-4F2D-9F45-B7A1A4E50F56}" type="slidenum">
              <a:rPr lang="en-GB" smtClean="0"/>
              <a:pPr/>
              <a:t>28</a:t>
            </a:fld>
            <a:endParaRPr lang="en-GB" dirty="0"/>
          </a:p>
        </p:txBody>
      </p:sp>
      <p:graphicFrame>
        <p:nvGraphicFramePr>
          <p:cNvPr id="15" name="Chart 14">
            <a:extLst>
              <a:ext uri="{FF2B5EF4-FFF2-40B4-BE49-F238E27FC236}">
                <a16:creationId xmlns:a16="http://schemas.microsoft.com/office/drawing/2014/main" id="{FA222907-49A6-4F07-86D1-5C2155AA15E8}"/>
              </a:ext>
            </a:extLst>
          </p:cNvPr>
          <p:cNvGraphicFramePr/>
          <p:nvPr>
            <p:extLst>
              <p:ext uri="{D42A27DB-BD31-4B8C-83A1-F6EECF244321}">
                <p14:modId xmlns:p14="http://schemas.microsoft.com/office/powerpoint/2010/main" val="3414105636"/>
              </p:ext>
            </p:extLst>
          </p:nvPr>
        </p:nvGraphicFramePr>
        <p:xfrm>
          <a:off x="339634" y="1905992"/>
          <a:ext cx="11696700" cy="4355870"/>
        </p:xfrm>
        <a:graphic>
          <a:graphicData uri="http://schemas.openxmlformats.org/drawingml/2006/chart">
            <c:chart xmlns:c="http://schemas.openxmlformats.org/drawingml/2006/chart" xmlns:r="http://schemas.openxmlformats.org/officeDocument/2006/relationships" r:id="rId2"/>
          </a:graphicData>
        </a:graphic>
      </p:graphicFrame>
      <p:sp>
        <p:nvSpPr>
          <p:cNvPr id="11" name="Slide Number Placeholder 7">
            <a:extLst>
              <a:ext uri="{FF2B5EF4-FFF2-40B4-BE49-F238E27FC236}">
                <a16:creationId xmlns:a16="http://schemas.microsoft.com/office/drawing/2014/main" id="{7E87C7BB-BEA5-4836-BD62-D6E1190AB662}"/>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GB"/>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03A9913-6D8F-4D4B-A2B0-B1FA2F774D26}" type="slidenum">
              <a:rPr lang="en-GB" smtClean="0">
                <a:solidFill>
                  <a:srgbClr val="00212E">
                    <a:tint val="75000"/>
                  </a:srgbClr>
                </a:solidFill>
              </a:rPr>
              <a:pPr>
                <a:defRPr/>
              </a:pPr>
              <a:t>28</a:t>
            </a:fld>
            <a:endParaRPr lang="en-GB" dirty="0">
              <a:solidFill>
                <a:srgbClr val="00212E">
                  <a:tint val="75000"/>
                </a:srgbClr>
              </a:solidFill>
            </a:endParaRPr>
          </a:p>
        </p:txBody>
      </p:sp>
      <p:sp>
        <p:nvSpPr>
          <p:cNvPr id="16" name="Slide Number Placeholder 7">
            <a:extLst>
              <a:ext uri="{FF2B5EF4-FFF2-40B4-BE49-F238E27FC236}">
                <a16:creationId xmlns:a16="http://schemas.microsoft.com/office/drawing/2014/main" id="{766D94F2-DA2E-46E2-B947-61B31AF15894}"/>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03A9913-6D8F-4D4B-A2B0-B1FA2F774D26}" type="slidenum">
              <a:rPr lang="en-GB" smtClean="0">
                <a:solidFill>
                  <a:srgbClr val="00212E">
                    <a:tint val="75000"/>
                  </a:srgbClr>
                </a:solidFill>
              </a:rPr>
              <a:pPr>
                <a:defRPr/>
              </a:pPr>
              <a:t>28</a:t>
            </a:fld>
            <a:endParaRPr lang="en-GB" dirty="0">
              <a:solidFill>
                <a:srgbClr val="00212E">
                  <a:tint val="75000"/>
                </a:srgbClr>
              </a:solidFill>
            </a:endParaRPr>
          </a:p>
        </p:txBody>
      </p:sp>
      <p:sp>
        <p:nvSpPr>
          <p:cNvPr id="17" name="Rectangle 16">
            <a:extLst>
              <a:ext uri="{FF2B5EF4-FFF2-40B4-BE49-F238E27FC236}">
                <a16:creationId xmlns:a16="http://schemas.microsoft.com/office/drawing/2014/main" id="{D5302695-BAEF-42FA-BCEA-D5907BF0A043}"/>
              </a:ext>
            </a:extLst>
          </p:cNvPr>
          <p:cNvSpPr/>
          <p:nvPr/>
        </p:nvSpPr>
        <p:spPr>
          <a:xfrm>
            <a:off x="8635200" y="6347200"/>
            <a:ext cx="3479710" cy="387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8" name="Oval 17">
            <a:extLst>
              <a:ext uri="{FF2B5EF4-FFF2-40B4-BE49-F238E27FC236}">
                <a16:creationId xmlns:a16="http://schemas.microsoft.com/office/drawing/2014/main" id="{BCE1CAFD-B3D0-4C1D-AEF0-B4C201F49A0E}"/>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9" name="Isosceles Triangle 18">
            <a:extLst>
              <a:ext uri="{FF2B5EF4-FFF2-40B4-BE49-F238E27FC236}">
                <a16:creationId xmlns:a16="http://schemas.microsoft.com/office/drawing/2014/main" id="{E59359B8-55E4-436A-A9F9-B360D318CEBD}"/>
              </a:ext>
            </a:extLst>
          </p:cNvPr>
          <p:cNvSpPr>
            <a:spLocks noChangeAspect="1"/>
          </p:cNvSpPr>
          <p:nvPr/>
        </p:nvSpPr>
        <p:spPr>
          <a:xfrm>
            <a:off x="8734951" y="6489989"/>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0" name="Isosceles Triangle 19">
            <a:extLst>
              <a:ext uri="{FF2B5EF4-FFF2-40B4-BE49-F238E27FC236}">
                <a16:creationId xmlns:a16="http://schemas.microsoft.com/office/drawing/2014/main" id="{3A51F8FA-6B1C-465A-A492-3EBAE5562D10}"/>
              </a:ext>
            </a:extLst>
          </p:cNvPr>
          <p:cNvSpPr>
            <a:spLocks noChangeAspect="1"/>
          </p:cNvSpPr>
          <p:nvPr/>
        </p:nvSpPr>
        <p:spPr>
          <a:xfrm rot="10800000">
            <a:off x="8825334" y="6493853"/>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920191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1FB8C2-F032-465B-B9B1-FD69313AF666}"/>
              </a:ext>
            </a:extLst>
          </p:cNvPr>
          <p:cNvSpPr>
            <a:spLocks noGrp="1"/>
          </p:cNvSpPr>
          <p:nvPr>
            <p:ph type="title"/>
          </p:nvPr>
        </p:nvSpPr>
        <p:spPr/>
        <p:txBody>
          <a:bodyPr>
            <a:normAutofit fontScale="90000"/>
          </a:bodyPr>
          <a:lstStyle/>
          <a:p>
            <a:r>
              <a:rPr lang="en-US" dirty="0"/>
              <a:t>SALIENCE, SERIOUSNESS &amp; PORTRAYAL </a:t>
            </a:r>
            <a:endParaRPr lang="en-GB" dirty="0"/>
          </a:p>
        </p:txBody>
      </p:sp>
      <p:sp>
        <p:nvSpPr>
          <p:cNvPr id="10" name="Content Placeholder 9">
            <a:extLst>
              <a:ext uri="{FF2B5EF4-FFF2-40B4-BE49-F238E27FC236}">
                <a16:creationId xmlns:a16="http://schemas.microsoft.com/office/drawing/2014/main" id="{BABFF8A0-8755-424E-913C-99E7F5406BF3}"/>
              </a:ext>
            </a:extLst>
          </p:cNvPr>
          <p:cNvSpPr>
            <a:spLocks noGrp="1"/>
          </p:cNvSpPr>
          <p:nvPr>
            <p:ph idx="1"/>
          </p:nvPr>
        </p:nvSpPr>
        <p:spPr/>
        <p:txBody>
          <a:bodyPr/>
          <a:lstStyle/>
          <a:p>
            <a:r>
              <a:rPr lang="en-US" dirty="0"/>
              <a:t>Homelessness Perceptions </a:t>
            </a:r>
            <a:endParaRPr lang="en-GB" dirty="0"/>
          </a:p>
        </p:txBody>
      </p:sp>
      <p:sp>
        <p:nvSpPr>
          <p:cNvPr id="13" name="Text Placeholder 12">
            <a:extLst>
              <a:ext uri="{FF2B5EF4-FFF2-40B4-BE49-F238E27FC236}">
                <a16:creationId xmlns:a16="http://schemas.microsoft.com/office/drawing/2014/main" id="{271AF9B4-6511-459D-A17B-AEF610A16288}"/>
              </a:ext>
            </a:extLst>
          </p:cNvPr>
          <p:cNvSpPr>
            <a:spLocks noGrp="1"/>
          </p:cNvSpPr>
          <p:nvPr>
            <p:ph type="body" sz="quarter" idx="12"/>
          </p:nvPr>
        </p:nvSpPr>
        <p:spPr/>
        <p:txBody>
          <a:bodyPr/>
          <a:lstStyle/>
          <a:p>
            <a:r>
              <a:rPr lang="en-US" dirty="0">
                <a:solidFill>
                  <a:schemeClr val="bg2">
                    <a:lumMod val="25000"/>
                  </a:schemeClr>
                </a:solidFill>
              </a:rPr>
              <a:t>Base: Attitudes Tracking Dip 2, May 2021 (804)</a:t>
            </a:r>
            <a:endParaRPr lang="en-GB" dirty="0">
              <a:solidFill>
                <a:schemeClr val="bg2">
                  <a:lumMod val="25000"/>
                </a:schemeClr>
              </a:solidFill>
            </a:endParaRPr>
          </a:p>
        </p:txBody>
      </p:sp>
      <p:sp>
        <p:nvSpPr>
          <p:cNvPr id="14" name="Text Placeholder 13">
            <a:extLst>
              <a:ext uri="{FF2B5EF4-FFF2-40B4-BE49-F238E27FC236}">
                <a16:creationId xmlns:a16="http://schemas.microsoft.com/office/drawing/2014/main" id="{680A9F7C-DF4E-4B24-955A-99FCB4BCB10E}"/>
              </a:ext>
            </a:extLst>
          </p:cNvPr>
          <p:cNvSpPr>
            <a:spLocks noGrp="1"/>
          </p:cNvSpPr>
          <p:nvPr>
            <p:ph type="body" sz="quarter" idx="13"/>
          </p:nvPr>
        </p:nvSpPr>
        <p:spPr>
          <a:xfrm>
            <a:off x="167529" y="1210503"/>
            <a:ext cx="3019618" cy="288500"/>
          </a:xfrm>
        </p:spPr>
        <p:txBody>
          <a:bodyPr/>
          <a:lstStyle/>
          <a:p>
            <a:r>
              <a:rPr lang="en-US" dirty="0"/>
              <a:t>Q. Here’s some statements people have made about homelessness - we’d like to know what you think about the extent to which you agree or disagree with each one</a:t>
            </a:r>
            <a:r>
              <a:rPr lang="en-GB" dirty="0"/>
              <a:t> (T2B Agree/ Strongly Agree) </a:t>
            </a:r>
          </a:p>
        </p:txBody>
      </p:sp>
      <p:sp>
        <p:nvSpPr>
          <p:cNvPr id="8" name="Slide Number Placeholder 7">
            <a:extLst>
              <a:ext uri="{FF2B5EF4-FFF2-40B4-BE49-F238E27FC236}">
                <a16:creationId xmlns:a16="http://schemas.microsoft.com/office/drawing/2014/main" id="{3EBE464B-ED34-4A97-A2A3-C792FAFE1FE1}"/>
              </a:ext>
            </a:extLst>
          </p:cNvPr>
          <p:cNvSpPr>
            <a:spLocks noGrp="1"/>
          </p:cNvSpPr>
          <p:nvPr>
            <p:ph type="sldNum" sz="quarter" idx="14"/>
          </p:nvPr>
        </p:nvSpPr>
        <p:spPr/>
        <p:txBody>
          <a:bodyPr/>
          <a:lstStyle/>
          <a:p>
            <a:fld id="{D853E07E-2954-4F2D-9F45-B7A1A4E50F56}" type="slidenum">
              <a:rPr lang="en-GB" smtClean="0"/>
              <a:pPr/>
              <a:t>29</a:t>
            </a:fld>
            <a:endParaRPr lang="en-GB" dirty="0"/>
          </a:p>
        </p:txBody>
      </p:sp>
      <p:graphicFrame>
        <p:nvGraphicFramePr>
          <p:cNvPr id="15" name="Chart 14">
            <a:extLst>
              <a:ext uri="{FF2B5EF4-FFF2-40B4-BE49-F238E27FC236}">
                <a16:creationId xmlns:a16="http://schemas.microsoft.com/office/drawing/2014/main" id="{FA222907-49A6-4F07-86D1-5C2155AA15E8}"/>
              </a:ext>
            </a:extLst>
          </p:cNvPr>
          <p:cNvGraphicFramePr/>
          <p:nvPr>
            <p:extLst>
              <p:ext uri="{D42A27DB-BD31-4B8C-83A1-F6EECF244321}">
                <p14:modId xmlns:p14="http://schemas.microsoft.com/office/powerpoint/2010/main" val="4261006884"/>
              </p:ext>
            </p:extLst>
          </p:nvPr>
        </p:nvGraphicFramePr>
        <p:xfrm>
          <a:off x="339634" y="1905992"/>
          <a:ext cx="11696700" cy="4355870"/>
        </p:xfrm>
        <a:graphic>
          <a:graphicData uri="http://schemas.openxmlformats.org/drawingml/2006/chart">
            <c:chart xmlns:c="http://schemas.openxmlformats.org/drawingml/2006/chart" xmlns:r="http://schemas.openxmlformats.org/officeDocument/2006/relationships" r:id="rId2"/>
          </a:graphicData>
        </a:graphic>
      </p:graphicFrame>
      <p:sp>
        <p:nvSpPr>
          <p:cNvPr id="11" name="Slide Number Placeholder 7">
            <a:extLst>
              <a:ext uri="{FF2B5EF4-FFF2-40B4-BE49-F238E27FC236}">
                <a16:creationId xmlns:a16="http://schemas.microsoft.com/office/drawing/2014/main" id="{7E87C7BB-BEA5-4836-BD62-D6E1190AB662}"/>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GB"/>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03A9913-6D8F-4D4B-A2B0-B1FA2F774D26}" type="slidenum">
              <a:rPr lang="en-GB" smtClean="0">
                <a:solidFill>
                  <a:srgbClr val="00212E">
                    <a:tint val="75000"/>
                  </a:srgbClr>
                </a:solidFill>
              </a:rPr>
              <a:pPr>
                <a:defRPr/>
              </a:pPr>
              <a:t>29</a:t>
            </a:fld>
            <a:endParaRPr lang="en-GB" dirty="0">
              <a:solidFill>
                <a:srgbClr val="00212E">
                  <a:tint val="75000"/>
                </a:srgbClr>
              </a:solidFill>
            </a:endParaRPr>
          </a:p>
        </p:txBody>
      </p:sp>
      <p:sp>
        <p:nvSpPr>
          <p:cNvPr id="16" name="Slide Number Placeholder 7">
            <a:extLst>
              <a:ext uri="{FF2B5EF4-FFF2-40B4-BE49-F238E27FC236}">
                <a16:creationId xmlns:a16="http://schemas.microsoft.com/office/drawing/2014/main" id="{766D94F2-DA2E-46E2-B947-61B31AF15894}"/>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03A9913-6D8F-4D4B-A2B0-B1FA2F774D26}" type="slidenum">
              <a:rPr lang="en-GB" smtClean="0">
                <a:solidFill>
                  <a:srgbClr val="00212E">
                    <a:tint val="75000"/>
                  </a:srgbClr>
                </a:solidFill>
              </a:rPr>
              <a:pPr>
                <a:defRPr/>
              </a:pPr>
              <a:t>29</a:t>
            </a:fld>
            <a:endParaRPr lang="en-GB" dirty="0">
              <a:solidFill>
                <a:srgbClr val="00212E">
                  <a:tint val="75000"/>
                </a:srgbClr>
              </a:solidFill>
            </a:endParaRPr>
          </a:p>
        </p:txBody>
      </p:sp>
      <p:sp>
        <p:nvSpPr>
          <p:cNvPr id="17" name="Rectangle 16">
            <a:extLst>
              <a:ext uri="{FF2B5EF4-FFF2-40B4-BE49-F238E27FC236}">
                <a16:creationId xmlns:a16="http://schemas.microsoft.com/office/drawing/2014/main" id="{D5302695-BAEF-42FA-BCEA-D5907BF0A043}"/>
              </a:ext>
            </a:extLst>
          </p:cNvPr>
          <p:cNvSpPr/>
          <p:nvPr/>
        </p:nvSpPr>
        <p:spPr>
          <a:xfrm>
            <a:off x="8635200" y="6347200"/>
            <a:ext cx="3479710" cy="387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8" name="Oval 17">
            <a:extLst>
              <a:ext uri="{FF2B5EF4-FFF2-40B4-BE49-F238E27FC236}">
                <a16:creationId xmlns:a16="http://schemas.microsoft.com/office/drawing/2014/main" id="{BCE1CAFD-B3D0-4C1D-AEF0-B4C201F49A0E}"/>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9" name="Isosceles Triangle 18">
            <a:extLst>
              <a:ext uri="{FF2B5EF4-FFF2-40B4-BE49-F238E27FC236}">
                <a16:creationId xmlns:a16="http://schemas.microsoft.com/office/drawing/2014/main" id="{E59359B8-55E4-436A-A9F9-B360D318CEBD}"/>
              </a:ext>
            </a:extLst>
          </p:cNvPr>
          <p:cNvSpPr>
            <a:spLocks noChangeAspect="1"/>
          </p:cNvSpPr>
          <p:nvPr/>
        </p:nvSpPr>
        <p:spPr>
          <a:xfrm>
            <a:off x="8734951" y="6489989"/>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0" name="Isosceles Triangle 19">
            <a:extLst>
              <a:ext uri="{FF2B5EF4-FFF2-40B4-BE49-F238E27FC236}">
                <a16:creationId xmlns:a16="http://schemas.microsoft.com/office/drawing/2014/main" id="{3A51F8FA-6B1C-465A-A492-3EBAE5562D10}"/>
              </a:ext>
            </a:extLst>
          </p:cNvPr>
          <p:cNvSpPr>
            <a:spLocks noChangeAspect="1"/>
          </p:cNvSpPr>
          <p:nvPr/>
        </p:nvSpPr>
        <p:spPr>
          <a:xfrm rot="10800000">
            <a:off x="8825334" y="6493853"/>
            <a:ext cx="125280" cy="108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1" name="Rectangle 20">
            <a:extLst>
              <a:ext uri="{FF2B5EF4-FFF2-40B4-BE49-F238E27FC236}">
                <a16:creationId xmlns:a16="http://schemas.microsoft.com/office/drawing/2014/main" id="{CF45FEF4-3B2E-4C28-A828-CDBE516DCA96}"/>
              </a:ext>
            </a:extLst>
          </p:cNvPr>
          <p:cNvSpPr/>
          <p:nvPr/>
        </p:nvSpPr>
        <p:spPr>
          <a:xfrm>
            <a:off x="167529" y="1768590"/>
            <a:ext cx="7491620" cy="353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r>
              <a:rPr lang="en-GB" sz="1400" i="1" dirty="0">
                <a:solidFill>
                  <a:schemeClr val="tx1"/>
                </a:solidFill>
              </a:rPr>
              <a:t>IT IS POSSIBLE TO PREVENT HOMELESSNESS </a:t>
            </a:r>
            <a:endParaRPr lang="en-GB" sz="1400" dirty="0">
              <a:solidFill>
                <a:schemeClr val="tx1"/>
              </a:solidFill>
            </a:endParaRPr>
          </a:p>
        </p:txBody>
      </p:sp>
    </p:spTree>
    <p:extLst>
      <p:ext uri="{BB962C8B-B14F-4D97-AF65-F5344CB8AC3E}">
        <p14:creationId xmlns:p14="http://schemas.microsoft.com/office/powerpoint/2010/main" val="2493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5788-6509-4EFB-9A6B-D27428FA738A}"/>
              </a:ext>
            </a:extLst>
          </p:cNvPr>
          <p:cNvSpPr>
            <a:spLocks noGrp="1"/>
          </p:cNvSpPr>
          <p:nvPr>
            <p:ph type="ctrTitle"/>
          </p:nvPr>
        </p:nvSpPr>
        <p:spPr/>
        <p:txBody>
          <a:bodyPr/>
          <a:lstStyle/>
          <a:p>
            <a:r>
              <a:rPr lang="en-GB" dirty="0"/>
              <a:t>Research set up </a:t>
            </a:r>
          </a:p>
        </p:txBody>
      </p:sp>
      <p:sp>
        <p:nvSpPr>
          <p:cNvPr id="4" name="Subtitle 2">
            <a:extLst>
              <a:ext uri="{FF2B5EF4-FFF2-40B4-BE49-F238E27FC236}">
                <a16:creationId xmlns:a16="http://schemas.microsoft.com/office/drawing/2014/main" id="{590BA4CC-5F8D-475E-9DC3-2120FA6E71D2}"/>
              </a:ext>
            </a:extLst>
          </p:cNvPr>
          <p:cNvSpPr>
            <a:spLocks noGrp="1"/>
          </p:cNvSpPr>
          <p:nvPr>
            <p:ph type="subTitle" idx="1"/>
          </p:nvPr>
        </p:nvSpPr>
        <p:spPr>
          <a:xfrm>
            <a:off x="453203" y="3566239"/>
            <a:ext cx="11316768" cy="388977"/>
          </a:xfrm>
        </p:spPr>
        <p:txBody>
          <a:bodyPr vert="horz" lIns="91440" tIns="45720" rIns="91440" bIns="45720" rtlCol="0" anchor="t">
            <a:noAutofit/>
          </a:bodyPr>
          <a:lstStyle/>
          <a:p>
            <a:r>
              <a:rPr lang="en-GB" dirty="0"/>
              <a:t>Framing Homelessness attitude tracking</a:t>
            </a:r>
            <a:endParaRPr lang="en-US" dirty="0"/>
          </a:p>
        </p:txBody>
      </p:sp>
    </p:spTree>
    <p:extLst>
      <p:ext uri="{BB962C8B-B14F-4D97-AF65-F5344CB8AC3E}">
        <p14:creationId xmlns:p14="http://schemas.microsoft.com/office/powerpoint/2010/main" val="3009511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60ABF-D330-48B3-991D-BCD6F8F53F21}"/>
              </a:ext>
            </a:extLst>
          </p:cNvPr>
          <p:cNvSpPr>
            <a:spLocks noGrp="1"/>
          </p:cNvSpPr>
          <p:nvPr>
            <p:ph type="body" sz="quarter" idx="15"/>
          </p:nvPr>
        </p:nvSpPr>
        <p:spPr/>
        <p:txBody>
          <a:bodyPr vert="horz" lIns="91440" tIns="45720" rIns="91440" bIns="45720" rtlCol="0" anchor="t">
            <a:noAutofit/>
          </a:bodyPr>
          <a:lstStyle/>
          <a:p>
            <a:r>
              <a:rPr lang="en-GB" dirty="0">
                <a:latin typeface="Segoe UI"/>
                <a:cs typeface="Segoe UI"/>
              </a:rPr>
              <a:t>Public attitudes tracking wave two debrief</a:t>
            </a:r>
            <a:endParaRPr lang="en-US" dirty="0"/>
          </a:p>
        </p:txBody>
      </p:sp>
      <p:sp>
        <p:nvSpPr>
          <p:cNvPr id="3" name="Text Placeholder 2">
            <a:extLst>
              <a:ext uri="{FF2B5EF4-FFF2-40B4-BE49-F238E27FC236}">
                <a16:creationId xmlns:a16="http://schemas.microsoft.com/office/drawing/2014/main" id="{CA018CEC-9238-43BB-9826-1456C3563D09}"/>
              </a:ext>
            </a:extLst>
          </p:cNvPr>
          <p:cNvSpPr>
            <a:spLocks noGrp="1"/>
          </p:cNvSpPr>
          <p:nvPr>
            <p:ph type="body" sz="quarter" idx="16"/>
          </p:nvPr>
        </p:nvSpPr>
        <p:spPr/>
        <p:txBody>
          <a:bodyPr/>
          <a:lstStyle/>
          <a:p>
            <a:endParaRPr lang="en-GB"/>
          </a:p>
        </p:txBody>
      </p:sp>
      <p:sp>
        <p:nvSpPr>
          <p:cNvPr id="4" name="Text Placeholder 3">
            <a:extLst>
              <a:ext uri="{FF2B5EF4-FFF2-40B4-BE49-F238E27FC236}">
                <a16:creationId xmlns:a16="http://schemas.microsoft.com/office/drawing/2014/main" id="{F126CD9A-0CFA-4FE8-B61C-8DC49F77C0CA}"/>
              </a:ext>
            </a:extLst>
          </p:cNvPr>
          <p:cNvSpPr>
            <a:spLocks noGrp="1"/>
          </p:cNvSpPr>
          <p:nvPr>
            <p:ph type="body" sz="quarter" idx="17"/>
          </p:nvPr>
        </p:nvSpPr>
        <p:spPr>
          <a:xfrm>
            <a:off x="452967" y="620713"/>
            <a:ext cx="10229851" cy="5257800"/>
          </a:xfrm>
        </p:spPr>
        <p:txBody>
          <a:bodyPr vert="horz" lIns="91440" tIns="45720" rIns="91440" bIns="45720" rtlCol="0" anchor="t">
            <a:normAutofit fontScale="77500" lnSpcReduction="20000"/>
          </a:bodyPr>
          <a:lstStyle/>
          <a:p>
            <a:pPr>
              <a:buNone/>
            </a:pPr>
            <a:r>
              <a:rPr lang="en-GB" sz="2400" b="1" dirty="0">
                <a:latin typeface="Museo Sans 500"/>
                <a:cs typeface="Segoe UI"/>
              </a:rPr>
              <a:t>Salience and seriousness of homelessness: What the data shows us</a:t>
            </a:r>
          </a:p>
          <a:p>
            <a:pPr>
              <a:buNone/>
            </a:pPr>
            <a:endParaRPr lang="en-GB" b="1" dirty="0">
              <a:latin typeface="Museo Sans 500"/>
              <a:cs typeface="Segoe UI"/>
            </a:endParaRPr>
          </a:p>
          <a:p>
            <a:pPr>
              <a:buNone/>
            </a:pPr>
            <a:r>
              <a:rPr lang="en-GB" b="1" dirty="0">
                <a:latin typeface="Museo Sans 500"/>
                <a:cs typeface="Segoe UI"/>
              </a:rPr>
              <a:t>We can see that: </a:t>
            </a:r>
            <a:endParaRPr lang="en-GB" dirty="0">
              <a:latin typeface="Museo Sans 500"/>
            </a:endParaRPr>
          </a:p>
          <a:p>
            <a:pPr>
              <a:lnSpc>
                <a:spcPct val="120000"/>
              </a:lnSpc>
              <a:spcBef>
                <a:spcPts val="0"/>
              </a:spcBef>
            </a:pPr>
            <a:r>
              <a:rPr lang="en-GB" sz="2100" dirty="0">
                <a:latin typeface="Museo Sans 500"/>
                <a:cs typeface="Segoe UI"/>
              </a:rPr>
              <a:t>The public recognise that homelessness is a serious and common issue in the UK. </a:t>
            </a:r>
            <a:endParaRPr lang="en-US" sz="2100" dirty="0">
              <a:latin typeface="Museo Sans 500"/>
              <a:cs typeface="Segoe UI"/>
            </a:endParaRPr>
          </a:p>
          <a:p>
            <a:pPr>
              <a:lnSpc>
                <a:spcPct val="120000"/>
              </a:lnSpc>
              <a:spcBef>
                <a:spcPts val="0"/>
              </a:spcBef>
            </a:pPr>
            <a:r>
              <a:rPr lang="en-GB" sz="2100" dirty="0">
                <a:latin typeface="Museo Sans 500"/>
                <a:cs typeface="Segoe UI"/>
              </a:rPr>
              <a:t>Ending homelessness has grown slightly as a priority for the public – at a time when prioritisation of other causes has stayed flat. </a:t>
            </a:r>
          </a:p>
          <a:p>
            <a:pPr>
              <a:lnSpc>
                <a:spcPct val="120000"/>
              </a:lnSpc>
              <a:spcBef>
                <a:spcPts val="0"/>
              </a:spcBef>
            </a:pPr>
            <a:r>
              <a:rPr lang="en-US" sz="2100" dirty="0">
                <a:latin typeface="Museo Sans 500"/>
                <a:cs typeface="Segoe UI"/>
              </a:rPr>
              <a:t>For those who have seen media coverage recently, there has been a particular increase in how important people feel reducing homelessness is. This group is also far more likely to agree that it is possible to end homelessness than those who have not seen media coverage. </a:t>
            </a:r>
            <a:endParaRPr lang="en-GB" sz="2100" dirty="0">
              <a:latin typeface="Museo Sans 500"/>
              <a:cs typeface="Segoe UI"/>
            </a:endParaRPr>
          </a:p>
          <a:p>
            <a:pPr>
              <a:lnSpc>
                <a:spcPct val="120000"/>
              </a:lnSpc>
              <a:spcBef>
                <a:spcPts val="0"/>
              </a:spcBef>
            </a:pPr>
            <a:r>
              <a:rPr lang="en-US" sz="2100" dirty="0">
                <a:latin typeface="Museo Sans 500"/>
                <a:cs typeface="Segoe UI"/>
              </a:rPr>
              <a:t>In this wave of data, we asked whether people agreed that homelessness could be prevented. Younger age groups were more likely to agree with this – as were those who had seen media coverage and campaigns relating to homelessness. </a:t>
            </a:r>
          </a:p>
          <a:p>
            <a:pPr>
              <a:lnSpc>
                <a:spcPct val="120000"/>
              </a:lnSpc>
              <a:spcBef>
                <a:spcPts val="0"/>
              </a:spcBef>
            </a:pPr>
            <a:endParaRPr lang="en-GB" sz="2100" dirty="0">
              <a:latin typeface="Museo Sans 500"/>
              <a:cs typeface="Segoe UI"/>
            </a:endParaRPr>
          </a:p>
          <a:p>
            <a:pPr marL="0" indent="0">
              <a:buNone/>
            </a:pPr>
            <a:r>
              <a:rPr lang="en-GB" b="1" dirty="0">
                <a:latin typeface="Segoe UI"/>
                <a:cs typeface="Segoe UI"/>
              </a:rPr>
              <a:t>In response, we can: </a:t>
            </a:r>
            <a:endParaRPr lang="en-GB" dirty="0"/>
          </a:p>
          <a:p>
            <a:pPr>
              <a:lnSpc>
                <a:spcPct val="120000"/>
              </a:lnSpc>
              <a:spcBef>
                <a:spcPts val="0"/>
              </a:spcBef>
            </a:pPr>
            <a:r>
              <a:rPr lang="en-GB" sz="2100" dirty="0">
                <a:latin typeface="Museo Sans 500"/>
                <a:cs typeface="Segoe UI"/>
              </a:rPr>
              <a:t>Continue to focus on the changes we can make - by sharing concrete, proportionate solutions. By explaining both what can change and how, we can help the public understand that homelessness can be prevented and ended. </a:t>
            </a:r>
          </a:p>
          <a:p>
            <a:pPr>
              <a:lnSpc>
                <a:spcPct val="120000"/>
              </a:lnSpc>
              <a:spcBef>
                <a:spcPts val="0"/>
              </a:spcBef>
            </a:pPr>
            <a:r>
              <a:rPr lang="en-GB" sz="2100" dirty="0">
                <a:latin typeface="Museo Sans 500"/>
                <a:cs typeface="Segoe UI"/>
              </a:rPr>
              <a:t>Encourage and support journalists and other media stakeholders to understand and use our tested values frames for talking about homelessness.  </a:t>
            </a:r>
          </a:p>
          <a:p>
            <a:pPr>
              <a:lnSpc>
                <a:spcPct val="120000"/>
              </a:lnSpc>
              <a:spcBef>
                <a:spcPts val="0"/>
              </a:spcBef>
            </a:pPr>
            <a:endParaRPr lang="en-GB" sz="2100" dirty="0">
              <a:latin typeface="Museo Sans 500"/>
              <a:cs typeface="Segoe UI"/>
            </a:endParaRPr>
          </a:p>
        </p:txBody>
      </p:sp>
    </p:spTree>
    <p:extLst>
      <p:ext uri="{BB962C8B-B14F-4D97-AF65-F5344CB8AC3E}">
        <p14:creationId xmlns:p14="http://schemas.microsoft.com/office/powerpoint/2010/main" val="3874218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EF71-AC50-4027-A851-43F7CD80CA6A}"/>
              </a:ext>
            </a:extLst>
          </p:cNvPr>
          <p:cNvSpPr>
            <a:spLocks noGrp="1"/>
          </p:cNvSpPr>
          <p:nvPr>
            <p:ph type="ctrTitle"/>
          </p:nvPr>
        </p:nvSpPr>
        <p:spPr/>
        <p:txBody>
          <a:bodyPr/>
          <a:lstStyle/>
          <a:p>
            <a:r>
              <a:rPr lang="en-GB" dirty="0">
                <a:latin typeface="Museo Sans 500"/>
              </a:rPr>
              <a:t>Types of homelessness</a:t>
            </a:r>
            <a:endParaRPr lang="en-GB" dirty="0"/>
          </a:p>
        </p:txBody>
      </p:sp>
      <p:sp>
        <p:nvSpPr>
          <p:cNvPr id="3" name="Subtitle 2">
            <a:extLst>
              <a:ext uri="{FF2B5EF4-FFF2-40B4-BE49-F238E27FC236}">
                <a16:creationId xmlns:a16="http://schemas.microsoft.com/office/drawing/2014/main" id="{B1A4F4B8-F411-455B-9E53-52E082C92080}"/>
              </a:ext>
            </a:extLst>
          </p:cNvPr>
          <p:cNvSpPr>
            <a:spLocks noGrp="1"/>
          </p:cNvSpPr>
          <p:nvPr>
            <p:ph type="subTitle" idx="1"/>
          </p:nvPr>
        </p:nvSpPr>
        <p:spPr/>
        <p:txBody>
          <a:bodyPr vert="horz" lIns="91440" tIns="45720" rIns="91440" bIns="45720" rtlCol="0" anchor="t">
            <a:noAutofit/>
          </a:bodyPr>
          <a:lstStyle/>
          <a:p>
            <a:r>
              <a:rPr lang="en-GB" dirty="0">
                <a:cs typeface="Segoe UI"/>
              </a:rPr>
              <a:t>Framing Homelessness attitude tracking</a:t>
            </a:r>
            <a:endParaRPr lang="en-GB" dirty="0"/>
          </a:p>
          <a:p>
            <a:endParaRPr lang="en-GB" dirty="0"/>
          </a:p>
        </p:txBody>
      </p:sp>
    </p:spTree>
    <p:extLst>
      <p:ext uri="{BB962C8B-B14F-4D97-AF65-F5344CB8AC3E}">
        <p14:creationId xmlns:p14="http://schemas.microsoft.com/office/powerpoint/2010/main" val="1978901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A675-4890-48FB-9CD2-378B6852FC84}"/>
              </a:ext>
            </a:extLst>
          </p:cNvPr>
          <p:cNvSpPr>
            <a:spLocks noGrp="1"/>
          </p:cNvSpPr>
          <p:nvPr>
            <p:ph type="title"/>
          </p:nvPr>
        </p:nvSpPr>
        <p:spPr/>
        <p:txBody>
          <a:bodyPr/>
          <a:lstStyle/>
          <a:p>
            <a:r>
              <a:rPr lang="en-US" dirty="0"/>
              <a:t>TYPES OF HOMELESSNESS</a:t>
            </a:r>
            <a:endParaRPr lang="en-GB" dirty="0"/>
          </a:p>
        </p:txBody>
      </p:sp>
      <p:sp>
        <p:nvSpPr>
          <p:cNvPr id="3" name="Content Placeholder 2">
            <a:extLst>
              <a:ext uri="{FF2B5EF4-FFF2-40B4-BE49-F238E27FC236}">
                <a16:creationId xmlns:a16="http://schemas.microsoft.com/office/drawing/2014/main" id="{6E988E82-204A-4710-AD0F-EEEEF1BF7519}"/>
              </a:ext>
            </a:extLst>
          </p:cNvPr>
          <p:cNvSpPr>
            <a:spLocks noGrp="1"/>
          </p:cNvSpPr>
          <p:nvPr>
            <p:ph idx="1"/>
          </p:nvPr>
        </p:nvSpPr>
        <p:spPr>
          <a:xfrm>
            <a:off x="167529" y="613090"/>
            <a:ext cx="3750130" cy="866576"/>
          </a:xfrm>
        </p:spPr>
        <p:txBody>
          <a:bodyPr>
            <a:noAutofit/>
          </a:bodyPr>
          <a:lstStyle/>
          <a:p>
            <a:pPr>
              <a:lnSpc>
                <a:spcPct val="110000"/>
              </a:lnSpc>
              <a:spcBef>
                <a:spcPts val="0"/>
              </a:spcBef>
            </a:pPr>
            <a:r>
              <a:rPr lang="en-US" sz="2400" dirty="0"/>
              <a:t>Types Of People Portrayed In Homelessness In The Media</a:t>
            </a:r>
            <a:endParaRPr lang="en-GB" sz="2400" dirty="0"/>
          </a:p>
        </p:txBody>
      </p:sp>
      <p:sp>
        <p:nvSpPr>
          <p:cNvPr id="5" name="Text Placeholder 4">
            <a:extLst>
              <a:ext uri="{FF2B5EF4-FFF2-40B4-BE49-F238E27FC236}">
                <a16:creationId xmlns:a16="http://schemas.microsoft.com/office/drawing/2014/main" id="{8891A247-6C38-4E98-A9BA-043216204979}"/>
              </a:ext>
            </a:extLst>
          </p:cNvPr>
          <p:cNvSpPr>
            <a:spLocks noGrp="1"/>
          </p:cNvSpPr>
          <p:nvPr>
            <p:ph type="body" sz="quarter" idx="12"/>
          </p:nvPr>
        </p:nvSpPr>
        <p:spPr/>
        <p:txBody>
          <a:bodyPr/>
          <a:lstStyle/>
          <a:p>
            <a:r>
              <a:rPr lang="en-US" dirty="0">
                <a:solidFill>
                  <a:schemeClr val="bg2">
                    <a:lumMod val="25000"/>
                  </a:schemeClr>
                </a:solidFill>
              </a:rPr>
              <a:t>Base: Attitudes Tracking Benchmark Dip: All who have heard / seen any homelessness buzz (264). Attitudes Dip 2 May 2021 All who have heard/ seen any homelessness buzz (307) </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87F9DC0B-7994-4545-B009-85937E30117F}"/>
              </a:ext>
            </a:extLst>
          </p:cNvPr>
          <p:cNvSpPr>
            <a:spLocks noGrp="1"/>
          </p:cNvSpPr>
          <p:nvPr>
            <p:ph type="body" sz="quarter" idx="13"/>
          </p:nvPr>
        </p:nvSpPr>
        <p:spPr/>
        <p:txBody>
          <a:bodyPr/>
          <a:lstStyle/>
          <a:p>
            <a:r>
              <a:rPr lang="en-US" dirty="0"/>
              <a:t>Q. Who was featured in the stories you’ve seen/heard about homelessness?</a:t>
            </a:r>
            <a:endParaRPr lang="en-GB" dirty="0"/>
          </a:p>
        </p:txBody>
      </p:sp>
      <p:sp>
        <p:nvSpPr>
          <p:cNvPr id="7" name="Text Placeholder 6">
            <a:extLst>
              <a:ext uri="{FF2B5EF4-FFF2-40B4-BE49-F238E27FC236}">
                <a16:creationId xmlns:a16="http://schemas.microsoft.com/office/drawing/2014/main" id="{84CFE9A0-37B7-4046-811C-3FC1EB0E2C62}"/>
              </a:ext>
            </a:extLst>
          </p:cNvPr>
          <p:cNvSpPr>
            <a:spLocks noGrp="1"/>
          </p:cNvSpPr>
          <p:nvPr>
            <p:ph type="body" sz="quarter" idx="11"/>
          </p:nvPr>
        </p:nvSpPr>
        <p:spPr/>
        <p:txBody>
          <a:bodyPr/>
          <a:lstStyle/>
          <a:p>
            <a:r>
              <a:rPr lang="en-US" dirty="0"/>
              <a:t>Stories about families and children appear stronger this year </a:t>
            </a:r>
            <a:endParaRPr lang="en-GB" dirty="0"/>
          </a:p>
        </p:txBody>
      </p:sp>
      <p:sp>
        <p:nvSpPr>
          <p:cNvPr id="8" name="Slide Number Placeholder 7">
            <a:extLst>
              <a:ext uri="{FF2B5EF4-FFF2-40B4-BE49-F238E27FC236}">
                <a16:creationId xmlns:a16="http://schemas.microsoft.com/office/drawing/2014/main" id="{BCCA6668-169C-4489-A36A-F2C1E957056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A9913-6D8F-4D4B-A2B0-B1FA2F774D26}"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graphicFrame>
        <p:nvGraphicFramePr>
          <p:cNvPr id="9" name="Chart 8">
            <a:extLst>
              <a:ext uri="{FF2B5EF4-FFF2-40B4-BE49-F238E27FC236}">
                <a16:creationId xmlns:a16="http://schemas.microsoft.com/office/drawing/2014/main" id="{BF2171F9-FC64-4527-8D10-1E8D23F8A532}"/>
              </a:ext>
            </a:extLst>
          </p:cNvPr>
          <p:cNvGraphicFramePr/>
          <p:nvPr>
            <p:extLst>
              <p:ext uri="{D42A27DB-BD31-4B8C-83A1-F6EECF244321}">
                <p14:modId xmlns:p14="http://schemas.microsoft.com/office/powerpoint/2010/main" val="3859953812"/>
              </p:ext>
            </p:extLst>
          </p:nvPr>
        </p:nvGraphicFramePr>
        <p:xfrm>
          <a:off x="642851" y="1974120"/>
          <a:ext cx="10906298" cy="435587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E0B9916-37A6-4625-8D44-F6D7475AFE8A}"/>
              </a:ext>
            </a:extLst>
          </p:cNvPr>
          <p:cNvSpPr/>
          <p:nvPr/>
        </p:nvSpPr>
        <p:spPr>
          <a:xfrm>
            <a:off x="8635200" y="6347200"/>
            <a:ext cx="3479710" cy="387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1" name="Oval 10">
            <a:extLst>
              <a:ext uri="{FF2B5EF4-FFF2-40B4-BE49-F238E27FC236}">
                <a16:creationId xmlns:a16="http://schemas.microsoft.com/office/drawing/2014/main" id="{BC54BDB9-EB04-42CF-9B7A-872D204EA761}"/>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2" name="Isosceles Triangle 11">
            <a:extLst>
              <a:ext uri="{FF2B5EF4-FFF2-40B4-BE49-F238E27FC236}">
                <a16:creationId xmlns:a16="http://schemas.microsoft.com/office/drawing/2014/main" id="{4A14934D-2B33-4FDC-BFB0-7D5AE4BF415E}"/>
              </a:ext>
            </a:extLst>
          </p:cNvPr>
          <p:cNvSpPr>
            <a:spLocks noChangeAspect="1"/>
          </p:cNvSpPr>
          <p:nvPr/>
        </p:nvSpPr>
        <p:spPr>
          <a:xfrm>
            <a:off x="8734951" y="6489989"/>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59F3721C-3676-411D-8C46-DCDBA476FCD5}"/>
              </a:ext>
            </a:extLst>
          </p:cNvPr>
          <p:cNvSpPr>
            <a:spLocks noChangeAspect="1"/>
          </p:cNvSpPr>
          <p:nvPr/>
        </p:nvSpPr>
        <p:spPr>
          <a:xfrm rot="10800000">
            <a:off x="8825334" y="6493853"/>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BCF0166A-47C6-43B9-A09B-F745F24810E4}"/>
              </a:ext>
            </a:extLst>
          </p:cNvPr>
          <p:cNvSpPr>
            <a:spLocks noChangeAspect="1"/>
          </p:cNvSpPr>
          <p:nvPr/>
        </p:nvSpPr>
        <p:spPr>
          <a:xfrm>
            <a:off x="1404010" y="3058983"/>
            <a:ext cx="126992" cy="10799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9" name="Isosceles Triangle 18">
            <a:extLst>
              <a:ext uri="{FF2B5EF4-FFF2-40B4-BE49-F238E27FC236}">
                <a16:creationId xmlns:a16="http://schemas.microsoft.com/office/drawing/2014/main" id="{915D277F-B928-4575-A133-028A4EDEA293}"/>
              </a:ext>
            </a:extLst>
          </p:cNvPr>
          <p:cNvSpPr>
            <a:spLocks noChangeAspect="1"/>
          </p:cNvSpPr>
          <p:nvPr/>
        </p:nvSpPr>
        <p:spPr>
          <a:xfrm rot="10800000">
            <a:off x="5236016" y="3004983"/>
            <a:ext cx="126992" cy="10799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0" name="Isosceles Triangle 19">
            <a:extLst>
              <a:ext uri="{FF2B5EF4-FFF2-40B4-BE49-F238E27FC236}">
                <a16:creationId xmlns:a16="http://schemas.microsoft.com/office/drawing/2014/main" id="{30BC81C3-3E0B-415E-B913-24965C73ED7E}"/>
              </a:ext>
            </a:extLst>
          </p:cNvPr>
          <p:cNvSpPr>
            <a:spLocks noChangeAspect="1"/>
          </p:cNvSpPr>
          <p:nvPr/>
        </p:nvSpPr>
        <p:spPr>
          <a:xfrm>
            <a:off x="7134447" y="3521357"/>
            <a:ext cx="126992" cy="10799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2419240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F107-3300-4DB7-994E-C5FAE02613E0}"/>
              </a:ext>
            </a:extLst>
          </p:cNvPr>
          <p:cNvSpPr>
            <a:spLocks noGrp="1"/>
          </p:cNvSpPr>
          <p:nvPr>
            <p:ph type="title"/>
          </p:nvPr>
        </p:nvSpPr>
        <p:spPr/>
        <p:txBody>
          <a:bodyPr/>
          <a:lstStyle/>
          <a:p>
            <a:r>
              <a:rPr lang="en-US" dirty="0"/>
              <a:t>TYPES OF HOMELESSNESS</a:t>
            </a:r>
            <a:endParaRPr lang="en-GB" dirty="0"/>
          </a:p>
        </p:txBody>
      </p:sp>
      <p:sp>
        <p:nvSpPr>
          <p:cNvPr id="3" name="Content Placeholder 2">
            <a:extLst>
              <a:ext uri="{FF2B5EF4-FFF2-40B4-BE49-F238E27FC236}">
                <a16:creationId xmlns:a16="http://schemas.microsoft.com/office/drawing/2014/main" id="{A1730A32-B35B-42B7-9572-12C950E3ADD3}"/>
              </a:ext>
            </a:extLst>
          </p:cNvPr>
          <p:cNvSpPr>
            <a:spLocks noGrp="1"/>
          </p:cNvSpPr>
          <p:nvPr>
            <p:ph idx="1"/>
          </p:nvPr>
        </p:nvSpPr>
        <p:spPr>
          <a:xfrm>
            <a:off x="167528" y="613090"/>
            <a:ext cx="3120955" cy="866576"/>
          </a:xfrm>
        </p:spPr>
        <p:txBody>
          <a:bodyPr>
            <a:noAutofit/>
          </a:bodyPr>
          <a:lstStyle/>
          <a:p>
            <a:pPr>
              <a:lnSpc>
                <a:spcPct val="100000"/>
              </a:lnSpc>
              <a:spcBef>
                <a:spcPts val="0"/>
              </a:spcBef>
            </a:pPr>
            <a:r>
              <a:rPr lang="en-US" sz="2400" dirty="0"/>
              <a:t>Types Of Homelessness Featured in Media </a:t>
            </a:r>
            <a:endParaRPr lang="en-GB" sz="2400" dirty="0"/>
          </a:p>
        </p:txBody>
      </p:sp>
      <p:sp>
        <p:nvSpPr>
          <p:cNvPr id="4" name="Text Placeholder 3">
            <a:extLst>
              <a:ext uri="{FF2B5EF4-FFF2-40B4-BE49-F238E27FC236}">
                <a16:creationId xmlns:a16="http://schemas.microsoft.com/office/drawing/2014/main" id="{DC54A48D-7BB3-4B34-8F99-6B9FD2B5DCC1}"/>
              </a:ext>
            </a:extLst>
          </p:cNvPr>
          <p:cNvSpPr>
            <a:spLocks noGrp="1"/>
          </p:cNvSpPr>
          <p:nvPr>
            <p:ph type="body" sz="quarter" idx="12"/>
          </p:nvPr>
        </p:nvSpPr>
        <p:spPr/>
        <p:txBody>
          <a:bodyPr/>
          <a:lstStyle/>
          <a:p>
            <a:r>
              <a:rPr lang="en-US" dirty="0">
                <a:solidFill>
                  <a:schemeClr val="bg2">
                    <a:lumMod val="25000"/>
                  </a:schemeClr>
                </a:solidFill>
              </a:rPr>
              <a:t>Base: Attitudes Tracking Benchmark Dip: All who have heard / seen any homelessness buzz (264). Attitudes Dip 2 May 2021 All who have heard/ seen any homelessness buzz (307) </a:t>
            </a:r>
            <a:endParaRPr lang="en-GB" dirty="0">
              <a:solidFill>
                <a:schemeClr val="bg2">
                  <a:lumMod val="25000"/>
                </a:schemeClr>
              </a:solidFill>
            </a:endParaRPr>
          </a:p>
        </p:txBody>
      </p:sp>
      <p:sp>
        <p:nvSpPr>
          <p:cNvPr id="5" name="Text Placeholder 4">
            <a:extLst>
              <a:ext uri="{FF2B5EF4-FFF2-40B4-BE49-F238E27FC236}">
                <a16:creationId xmlns:a16="http://schemas.microsoft.com/office/drawing/2014/main" id="{3D76720F-71F0-44BD-9BE7-A862D66485EE}"/>
              </a:ext>
            </a:extLst>
          </p:cNvPr>
          <p:cNvSpPr>
            <a:spLocks noGrp="1"/>
          </p:cNvSpPr>
          <p:nvPr>
            <p:ph type="body" sz="quarter" idx="13"/>
          </p:nvPr>
        </p:nvSpPr>
        <p:spPr>
          <a:xfrm>
            <a:off x="167530" y="1587422"/>
            <a:ext cx="3019618" cy="288500"/>
          </a:xfrm>
        </p:spPr>
        <p:txBody>
          <a:bodyPr/>
          <a:lstStyle/>
          <a:p>
            <a:r>
              <a:rPr lang="en-US" dirty="0"/>
              <a:t>Q. Which of the following, if any, do you remember featuring in the things you’ve seen/heard about homelessness recently?</a:t>
            </a:r>
            <a:endParaRPr lang="en-GB" dirty="0"/>
          </a:p>
        </p:txBody>
      </p:sp>
      <p:sp>
        <p:nvSpPr>
          <p:cNvPr id="7" name="Text Placeholder 6">
            <a:extLst>
              <a:ext uri="{FF2B5EF4-FFF2-40B4-BE49-F238E27FC236}">
                <a16:creationId xmlns:a16="http://schemas.microsoft.com/office/drawing/2014/main" id="{B0CFCF25-E458-4D3F-9CBC-CCD00D696499}"/>
              </a:ext>
            </a:extLst>
          </p:cNvPr>
          <p:cNvSpPr>
            <a:spLocks noGrp="1"/>
          </p:cNvSpPr>
          <p:nvPr>
            <p:ph type="body" sz="quarter" idx="11"/>
          </p:nvPr>
        </p:nvSpPr>
        <p:spPr/>
        <p:txBody>
          <a:bodyPr/>
          <a:lstStyle/>
          <a:p>
            <a:r>
              <a:rPr lang="en-US" dirty="0"/>
              <a:t>Media rhetoric is still dominated by rough sleeping. A quarter reference hearing about sofa-surfing.</a:t>
            </a:r>
            <a:endParaRPr lang="en-GB" dirty="0"/>
          </a:p>
        </p:txBody>
      </p:sp>
      <p:graphicFrame>
        <p:nvGraphicFramePr>
          <p:cNvPr id="9" name="Chart 8">
            <a:extLst>
              <a:ext uri="{FF2B5EF4-FFF2-40B4-BE49-F238E27FC236}">
                <a16:creationId xmlns:a16="http://schemas.microsoft.com/office/drawing/2014/main" id="{B1174AD9-1154-45AE-9825-F41BA43F51A4}"/>
              </a:ext>
            </a:extLst>
          </p:cNvPr>
          <p:cNvGraphicFramePr/>
          <p:nvPr>
            <p:extLst>
              <p:ext uri="{D42A27DB-BD31-4B8C-83A1-F6EECF244321}">
                <p14:modId xmlns:p14="http://schemas.microsoft.com/office/powerpoint/2010/main" val="3553153693"/>
              </p:ext>
            </p:extLst>
          </p:nvPr>
        </p:nvGraphicFramePr>
        <p:xfrm>
          <a:off x="3798916" y="1479666"/>
          <a:ext cx="7750232" cy="48671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4311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F107-3300-4DB7-994E-C5FAE02613E0}"/>
              </a:ext>
            </a:extLst>
          </p:cNvPr>
          <p:cNvSpPr>
            <a:spLocks noGrp="1"/>
          </p:cNvSpPr>
          <p:nvPr>
            <p:ph type="title"/>
          </p:nvPr>
        </p:nvSpPr>
        <p:spPr/>
        <p:txBody>
          <a:bodyPr/>
          <a:lstStyle/>
          <a:p>
            <a:r>
              <a:rPr lang="en-US" dirty="0"/>
              <a:t>TYPES OF HOMELESSNESS</a:t>
            </a:r>
            <a:endParaRPr lang="en-GB" dirty="0"/>
          </a:p>
        </p:txBody>
      </p:sp>
      <p:sp>
        <p:nvSpPr>
          <p:cNvPr id="3" name="Content Placeholder 2">
            <a:extLst>
              <a:ext uri="{FF2B5EF4-FFF2-40B4-BE49-F238E27FC236}">
                <a16:creationId xmlns:a16="http://schemas.microsoft.com/office/drawing/2014/main" id="{A1730A32-B35B-42B7-9572-12C950E3ADD3}"/>
              </a:ext>
            </a:extLst>
          </p:cNvPr>
          <p:cNvSpPr>
            <a:spLocks noGrp="1"/>
          </p:cNvSpPr>
          <p:nvPr>
            <p:ph idx="1"/>
          </p:nvPr>
        </p:nvSpPr>
        <p:spPr>
          <a:xfrm>
            <a:off x="167528" y="613090"/>
            <a:ext cx="3120955" cy="866576"/>
          </a:xfrm>
        </p:spPr>
        <p:txBody>
          <a:bodyPr>
            <a:noAutofit/>
          </a:bodyPr>
          <a:lstStyle/>
          <a:p>
            <a:pPr>
              <a:lnSpc>
                <a:spcPct val="100000"/>
              </a:lnSpc>
              <a:spcBef>
                <a:spcPts val="0"/>
              </a:spcBef>
            </a:pPr>
            <a:r>
              <a:rPr lang="en-US" sz="2400" dirty="0"/>
              <a:t>Mental Shortcut </a:t>
            </a:r>
          </a:p>
          <a:p>
            <a:pPr>
              <a:lnSpc>
                <a:spcPct val="100000"/>
              </a:lnSpc>
              <a:spcBef>
                <a:spcPts val="0"/>
              </a:spcBef>
            </a:pPr>
            <a:r>
              <a:rPr lang="en-US" sz="2400" i="1" dirty="0"/>
              <a:t>Rough Sleeping</a:t>
            </a:r>
            <a:endParaRPr lang="en-GB" sz="2400" i="1" dirty="0"/>
          </a:p>
        </p:txBody>
      </p:sp>
      <p:sp>
        <p:nvSpPr>
          <p:cNvPr id="4" name="Text Placeholder 3">
            <a:extLst>
              <a:ext uri="{FF2B5EF4-FFF2-40B4-BE49-F238E27FC236}">
                <a16:creationId xmlns:a16="http://schemas.microsoft.com/office/drawing/2014/main" id="{DC54A48D-7BB3-4B34-8F99-6B9FD2B5DCC1}"/>
              </a:ext>
            </a:extLst>
          </p:cNvPr>
          <p:cNvSpPr>
            <a:spLocks noGrp="1"/>
          </p:cNvSpPr>
          <p:nvPr>
            <p:ph type="body" sz="quarter" idx="12"/>
          </p:nvPr>
        </p:nvSpPr>
        <p:spPr>
          <a:xfrm>
            <a:off x="3798917" y="6343486"/>
            <a:ext cx="2151241" cy="365125"/>
          </a:xfrm>
        </p:spPr>
        <p:txBody>
          <a:bodyPr/>
          <a:lstStyle/>
          <a:p>
            <a:r>
              <a:rPr lang="en-US" dirty="0">
                <a:solidFill>
                  <a:schemeClr val="bg2">
                    <a:lumMod val="25000"/>
                  </a:schemeClr>
                </a:solidFill>
              </a:rPr>
              <a:t>Base: Crisis Campaign Tracking: 2020 Home For All Campaign (617); Attitudes Tracking Benchmark Dip (804). 2019 Crisis At Christmas Peak (915). Attitudes Tracking Dip 2 May 2021 (804) </a:t>
            </a:r>
            <a:endParaRPr lang="en-GB" dirty="0">
              <a:solidFill>
                <a:schemeClr val="bg2">
                  <a:lumMod val="25000"/>
                </a:schemeClr>
              </a:solidFill>
            </a:endParaRPr>
          </a:p>
        </p:txBody>
      </p:sp>
      <p:sp>
        <p:nvSpPr>
          <p:cNvPr id="5" name="Text Placeholder 4">
            <a:extLst>
              <a:ext uri="{FF2B5EF4-FFF2-40B4-BE49-F238E27FC236}">
                <a16:creationId xmlns:a16="http://schemas.microsoft.com/office/drawing/2014/main" id="{3D76720F-71F0-44BD-9BE7-A862D66485EE}"/>
              </a:ext>
            </a:extLst>
          </p:cNvPr>
          <p:cNvSpPr>
            <a:spLocks noGrp="1"/>
          </p:cNvSpPr>
          <p:nvPr>
            <p:ph type="body" sz="quarter" idx="13"/>
          </p:nvPr>
        </p:nvSpPr>
        <p:spPr>
          <a:xfrm>
            <a:off x="167530" y="1587422"/>
            <a:ext cx="3019618" cy="288500"/>
          </a:xfrm>
        </p:spPr>
        <p:txBody>
          <a:bodyPr/>
          <a:lstStyle/>
          <a:p>
            <a:r>
              <a:rPr lang="en-US" dirty="0"/>
              <a:t>Q. Thinking about homelessness, to what extent do you agree or disagree with each of the following statements?</a:t>
            </a:r>
            <a:endParaRPr lang="en-GB" dirty="0"/>
          </a:p>
        </p:txBody>
      </p:sp>
      <p:sp>
        <p:nvSpPr>
          <p:cNvPr id="7" name="Text Placeholder 6">
            <a:extLst>
              <a:ext uri="{FF2B5EF4-FFF2-40B4-BE49-F238E27FC236}">
                <a16:creationId xmlns:a16="http://schemas.microsoft.com/office/drawing/2014/main" id="{B0CFCF25-E458-4D3F-9CBC-CCD00D696499}"/>
              </a:ext>
            </a:extLst>
          </p:cNvPr>
          <p:cNvSpPr>
            <a:spLocks noGrp="1"/>
          </p:cNvSpPr>
          <p:nvPr>
            <p:ph type="body" sz="quarter" idx="11"/>
          </p:nvPr>
        </p:nvSpPr>
        <p:spPr>
          <a:xfrm>
            <a:off x="4127783" y="422666"/>
            <a:ext cx="7750233" cy="380848"/>
          </a:xfrm>
        </p:spPr>
        <p:txBody>
          <a:bodyPr/>
          <a:lstStyle/>
          <a:p>
            <a:r>
              <a:rPr lang="en-US" dirty="0"/>
              <a:t>There has been an increase in the belief that people are only really homeless if they’re sleeping rough </a:t>
            </a:r>
            <a:endParaRPr lang="en-GB" dirty="0"/>
          </a:p>
        </p:txBody>
      </p:sp>
      <p:sp>
        <p:nvSpPr>
          <p:cNvPr id="10" name="Rectangle 9">
            <a:extLst>
              <a:ext uri="{FF2B5EF4-FFF2-40B4-BE49-F238E27FC236}">
                <a16:creationId xmlns:a16="http://schemas.microsoft.com/office/drawing/2014/main" id="{09BE2279-C4D8-434C-A7D7-29E85DF7C440}"/>
              </a:ext>
            </a:extLst>
          </p:cNvPr>
          <p:cNvSpPr/>
          <p:nvPr/>
        </p:nvSpPr>
        <p:spPr>
          <a:xfrm>
            <a:off x="167529" y="2286925"/>
            <a:ext cx="3019618" cy="4110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r>
              <a:rPr lang="en-GB" sz="2000" dirty="0">
                <a:solidFill>
                  <a:schemeClr val="tx1"/>
                </a:solidFill>
              </a:rPr>
              <a:t>% </a:t>
            </a:r>
            <a:r>
              <a:rPr lang="en-GB" sz="2000" i="1" dirty="0">
                <a:solidFill>
                  <a:schemeClr val="tx1"/>
                </a:solidFill>
              </a:rPr>
              <a:t>AGREE</a:t>
            </a:r>
            <a:r>
              <a:rPr lang="en-GB" sz="2000" dirty="0">
                <a:solidFill>
                  <a:schemeClr val="tx1"/>
                </a:solidFill>
              </a:rPr>
              <a:t> AT ALL</a:t>
            </a:r>
          </a:p>
        </p:txBody>
      </p:sp>
      <p:graphicFrame>
        <p:nvGraphicFramePr>
          <p:cNvPr id="11" name="Chart 10">
            <a:extLst>
              <a:ext uri="{FF2B5EF4-FFF2-40B4-BE49-F238E27FC236}">
                <a16:creationId xmlns:a16="http://schemas.microsoft.com/office/drawing/2014/main" id="{342D2587-0895-4348-9AFF-4C3524D846E9}"/>
              </a:ext>
            </a:extLst>
          </p:cNvPr>
          <p:cNvGraphicFramePr/>
          <p:nvPr>
            <p:extLst>
              <p:ext uri="{D42A27DB-BD31-4B8C-83A1-F6EECF244321}">
                <p14:modId xmlns:p14="http://schemas.microsoft.com/office/powerpoint/2010/main" val="2590357772"/>
              </p:ext>
            </p:extLst>
          </p:nvPr>
        </p:nvGraphicFramePr>
        <p:xfrm>
          <a:off x="3798914" y="1479666"/>
          <a:ext cx="7750233" cy="4867102"/>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1541AC4B-7EC5-4DA7-8FE2-EA9C5A834FB1}"/>
              </a:ext>
            </a:extLst>
          </p:cNvPr>
          <p:cNvSpPr/>
          <p:nvPr/>
        </p:nvSpPr>
        <p:spPr>
          <a:xfrm>
            <a:off x="8635200" y="6347200"/>
            <a:ext cx="3479710" cy="387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3" name="Oval 12">
            <a:extLst>
              <a:ext uri="{FF2B5EF4-FFF2-40B4-BE49-F238E27FC236}">
                <a16:creationId xmlns:a16="http://schemas.microsoft.com/office/drawing/2014/main" id="{1D44649B-0A57-4028-9D91-C17CD79C262D}"/>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4" name="Rectangle 13">
            <a:extLst>
              <a:ext uri="{FF2B5EF4-FFF2-40B4-BE49-F238E27FC236}">
                <a16:creationId xmlns:a16="http://schemas.microsoft.com/office/drawing/2014/main" id="{054A18CE-449B-4662-A555-FF6359ED7842}"/>
              </a:ext>
            </a:extLst>
          </p:cNvPr>
          <p:cNvSpPr/>
          <p:nvPr/>
        </p:nvSpPr>
        <p:spPr>
          <a:xfrm>
            <a:off x="6016973" y="6347200"/>
            <a:ext cx="2551412" cy="387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DIP 1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5" name="Oval 14">
            <a:extLst>
              <a:ext uri="{FF2B5EF4-FFF2-40B4-BE49-F238E27FC236}">
                <a16:creationId xmlns:a16="http://schemas.microsoft.com/office/drawing/2014/main" id="{7564F5D4-C9E3-46AA-9D53-9FD66C835C29}"/>
              </a:ext>
            </a:extLst>
          </p:cNvPr>
          <p:cNvSpPr>
            <a:spLocks noChangeAspect="1"/>
          </p:cNvSpPr>
          <p:nvPr/>
        </p:nvSpPr>
        <p:spPr>
          <a:xfrm>
            <a:off x="6128847"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6" name="Isosceles Triangle 15">
            <a:extLst>
              <a:ext uri="{FF2B5EF4-FFF2-40B4-BE49-F238E27FC236}">
                <a16:creationId xmlns:a16="http://schemas.microsoft.com/office/drawing/2014/main" id="{B617C988-6B96-4649-AF32-51268988366F}"/>
              </a:ext>
            </a:extLst>
          </p:cNvPr>
          <p:cNvSpPr>
            <a:spLocks noChangeAspect="1"/>
          </p:cNvSpPr>
          <p:nvPr/>
        </p:nvSpPr>
        <p:spPr>
          <a:xfrm>
            <a:off x="6156590" y="648688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7" name="Isosceles Triangle 16">
            <a:extLst>
              <a:ext uri="{FF2B5EF4-FFF2-40B4-BE49-F238E27FC236}">
                <a16:creationId xmlns:a16="http://schemas.microsoft.com/office/drawing/2014/main" id="{29684CA1-2F6A-43B5-9BDC-9FDDA272218A}"/>
              </a:ext>
            </a:extLst>
          </p:cNvPr>
          <p:cNvSpPr>
            <a:spLocks noChangeAspect="1"/>
          </p:cNvSpPr>
          <p:nvPr/>
        </p:nvSpPr>
        <p:spPr>
          <a:xfrm rot="10800000">
            <a:off x="6246973" y="649074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8" name="Isosceles Triangle 17">
            <a:extLst>
              <a:ext uri="{FF2B5EF4-FFF2-40B4-BE49-F238E27FC236}">
                <a16:creationId xmlns:a16="http://schemas.microsoft.com/office/drawing/2014/main" id="{9DB2B037-3C7D-4426-95A7-85197992B8F5}"/>
              </a:ext>
            </a:extLst>
          </p:cNvPr>
          <p:cNvSpPr>
            <a:spLocks noChangeAspect="1"/>
          </p:cNvSpPr>
          <p:nvPr/>
        </p:nvSpPr>
        <p:spPr>
          <a:xfrm>
            <a:off x="8734951" y="6489989"/>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9" name="Isosceles Triangle 18">
            <a:extLst>
              <a:ext uri="{FF2B5EF4-FFF2-40B4-BE49-F238E27FC236}">
                <a16:creationId xmlns:a16="http://schemas.microsoft.com/office/drawing/2014/main" id="{5B367150-2214-45D0-8AC8-D08F0BCCFA2B}"/>
              </a:ext>
            </a:extLst>
          </p:cNvPr>
          <p:cNvSpPr>
            <a:spLocks noChangeAspect="1"/>
          </p:cNvSpPr>
          <p:nvPr/>
        </p:nvSpPr>
        <p:spPr>
          <a:xfrm rot="10800000">
            <a:off x="8825334" y="6493853"/>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0" name="Isosceles Triangle 19">
            <a:extLst>
              <a:ext uri="{FF2B5EF4-FFF2-40B4-BE49-F238E27FC236}">
                <a16:creationId xmlns:a16="http://schemas.microsoft.com/office/drawing/2014/main" id="{34BB5C83-1128-4AF2-87A4-297D8801E2B6}"/>
              </a:ext>
            </a:extLst>
          </p:cNvPr>
          <p:cNvSpPr>
            <a:spLocks noChangeAspect="1"/>
          </p:cNvSpPr>
          <p:nvPr/>
        </p:nvSpPr>
        <p:spPr>
          <a:xfrm>
            <a:off x="9613196" y="3033677"/>
            <a:ext cx="126992" cy="10799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1" name="Isosceles Triangle 20">
            <a:extLst>
              <a:ext uri="{FF2B5EF4-FFF2-40B4-BE49-F238E27FC236}">
                <a16:creationId xmlns:a16="http://schemas.microsoft.com/office/drawing/2014/main" id="{2A5DD5EF-FD34-44C8-BD43-5334943B402B}"/>
              </a:ext>
            </a:extLst>
          </p:cNvPr>
          <p:cNvSpPr>
            <a:spLocks noChangeAspect="1"/>
          </p:cNvSpPr>
          <p:nvPr/>
        </p:nvSpPr>
        <p:spPr>
          <a:xfrm>
            <a:off x="9740188" y="3033677"/>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3431764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A675-4890-48FB-9CD2-378B6852FC84}"/>
              </a:ext>
            </a:extLst>
          </p:cNvPr>
          <p:cNvSpPr>
            <a:spLocks noGrp="1"/>
          </p:cNvSpPr>
          <p:nvPr>
            <p:ph type="title"/>
          </p:nvPr>
        </p:nvSpPr>
        <p:spPr/>
        <p:txBody>
          <a:bodyPr/>
          <a:lstStyle/>
          <a:p>
            <a:r>
              <a:rPr lang="en-US" dirty="0"/>
              <a:t>TYPES OF HOMELESSNESS</a:t>
            </a:r>
            <a:endParaRPr lang="en-GB" dirty="0"/>
          </a:p>
        </p:txBody>
      </p:sp>
      <p:sp>
        <p:nvSpPr>
          <p:cNvPr id="3" name="Content Placeholder 2">
            <a:extLst>
              <a:ext uri="{FF2B5EF4-FFF2-40B4-BE49-F238E27FC236}">
                <a16:creationId xmlns:a16="http://schemas.microsoft.com/office/drawing/2014/main" id="{6E988E82-204A-4710-AD0F-EEEEF1BF7519}"/>
              </a:ext>
            </a:extLst>
          </p:cNvPr>
          <p:cNvSpPr>
            <a:spLocks noGrp="1"/>
          </p:cNvSpPr>
          <p:nvPr>
            <p:ph idx="1"/>
          </p:nvPr>
        </p:nvSpPr>
        <p:spPr>
          <a:xfrm>
            <a:off x="167529" y="613090"/>
            <a:ext cx="3750130" cy="866576"/>
          </a:xfrm>
        </p:spPr>
        <p:txBody>
          <a:bodyPr>
            <a:noAutofit/>
          </a:bodyPr>
          <a:lstStyle/>
          <a:p>
            <a:pPr>
              <a:lnSpc>
                <a:spcPct val="100000"/>
              </a:lnSpc>
              <a:spcBef>
                <a:spcPts val="0"/>
              </a:spcBef>
            </a:pPr>
            <a:r>
              <a:rPr lang="en-US" sz="2400" dirty="0"/>
              <a:t>Mental Shortcut </a:t>
            </a:r>
          </a:p>
          <a:p>
            <a:pPr>
              <a:lnSpc>
                <a:spcPct val="100000"/>
              </a:lnSpc>
              <a:spcBef>
                <a:spcPts val="0"/>
              </a:spcBef>
            </a:pPr>
            <a:r>
              <a:rPr lang="en-US" sz="2400" i="1" dirty="0"/>
              <a:t>Rough Sleeping</a:t>
            </a:r>
          </a:p>
          <a:p>
            <a:pPr>
              <a:lnSpc>
                <a:spcPct val="100000"/>
              </a:lnSpc>
              <a:spcBef>
                <a:spcPts val="0"/>
              </a:spcBef>
            </a:pPr>
            <a:r>
              <a:rPr lang="en-US" sz="1800" dirty="0"/>
              <a:t>BY AUDIENCE</a:t>
            </a:r>
            <a:endParaRPr lang="en-GB" sz="1800" dirty="0"/>
          </a:p>
          <a:p>
            <a:pPr>
              <a:lnSpc>
                <a:spcPct val="110000"/>
              </a:lnSpc>
              <a:spcBef>
                <a:spcPts val="0"/>
              </a:spcBef>
            </a:pPr>
            <a:endParaRPr lang="en-GB" sz="2400" dirty="0"/>
          </a:p>
        </p:txBody>
      </p:sp>
      <p:sp>
        <p:nvSpPr>
          <p:cNvPr id="7" name="Text Placeholder 6">
            <a:extLst>
              <a:ext uri="{FF2B5EF4-FFF2-40B4-BE49-F238E27FC236}">
                <a16:creationId xmlns:a16="http://schemas.microsoft.com/office/drawing/2014/main" id="{84CFE9A0-37B7-4046-811C-3FC1EB0E2C62}"/>
              </a:ext>
            </a:extLst>
          </p:cNvPr>
          <p:cNvSpPr>
            <a:spLocks noGrp="1"/>
          </p:cNvSpPr>
          <p:nvPr>
            <p:ph type="body" sz="quarter" idx="11"/>
          </p:nvPr>
        </p:nvSpPr>
        <p:spPr>
          <a:xfrm>
            <a:off x="5903689" y="228942"/>
            <a:ext cx="5913083" cy="1105414"/>
          </a:xfrm>
        </p:spPr>
        <p:txBody>
          <a:bodyPr/>
          <a:lstStyle/>
          <a:p>
            <a:r>
              <a:rPr lang="en-US" dirty="0"/>
              <a:t>This belief has strengthened across almost all audiences</a:t>
            </a:r>
            <a:endParaRPr lang="en-GB" dirty="0"/>
          </a:p>
        </p:txBody>
      </p:sp>
      <p:sp>
        <p:nvSpPr>
          <p:cNvPr id="8" name="Slide Number Placeholder 7">
            <a:extLst>
              <a:ext uri="{FF2B5EF4-FFF2-40B4-BE49-F238E27FC236}">
                <a16:creationId xmlns:a16="http://schemas.microsoft.com/office/drawing/2014/main" id="{BCCA6668-169C-4489-A36A-F2C1E957056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A9913-6D8F-4D4B-A2B0-B1FA2F774D26}"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graphicFrame>
        <p:nvGraphicFramePr>
          <p:cNvPr id="11" name="Chart 10">
            <a:extLst>
              <a:ext uri="{FF2B5EF4-FFF2-40B4-BE49-F238E27FC236}">
                <a16:creationId xmlns:a16="http://schemas.microsoft.com/office/drawing/2014/main" id="{58F65240-88DC-4FB3-B235-08D2F57BD73A}"/>
              </a:ext>
            </a:extLst>
          </p:cNvPr>
          <p:cNvGraphicFramePr/>
          <p:nvPr>
            <p:extLst>
              <p:ext uri="{D42A27DB-BD31-4B8C-83A1-F6EECF244321}">
                <p14:modId xmlns:p14="http://schemas.microsoft.com/office/powerpoint/2010/main" val="974364864"/>
              </p:ext>
            </p:extLst>
          </p:nvPr>
        </p:nvGraphicFramePr>
        <p:xfrm>
          <a:off x="642851" y="1974120"/>
          <a:ext cx="10906298" cy="4355870"/>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ECA54D37-0374-443B-88E6-15F63A591EEF}"/>
              </a:ext>
            </a:extLst>
          </p:cNvPr>
          <p:cNvSpPr/>
          <p:nvPr/>
        </p:nvSpPr>
        <p:spPr>
          <a:xfrm>
            <a:off x="167529" y="1768590"/>
            <a:ext cx="7491620" cy="3538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r>
              <a:rPr lang="en-GB" sz="1400" i="1" dirty="0">
                <a:solidFill>
                  <a:schemeClr val="tx1"/>
                </a:solidFill>
              </a:rPr>
              <a:t>AGREE THAT PEOPLE ARE ONLY REALLY HOMELESS IF THEY ARE SLEEPING ROUGH ON THE STREETS</a:t>
            </a:r>
            <a:endParaRPr lang="en-GB" sz="1400" dirty="0">
              <a:solidFill>
                <a:schemeClr val="tx1"/>
              </a:solidFill>
            </a:endParaRPr>
          </a:p>
        </p:txBody>
      </p:sp>
      <p:sp>
        <p:nvSpPr>
          <p:cNvPr id="13" name="Text Placeholder 5">
            <a:extLst>
              <a:ext uri="{FF2B5EF4-FFF2-40B4-BE49-F238E27FC236}">
                <a16:creationId xmlns:a16="http://schemas.microsoft.com/office/drawing/2014/main" id="{594316E7-D694-48D0-811C-3EEFB97D5375}"/>
              </a:ext>
            </a:extLst>
          </p:cNvPr>
          <p:cNvSpPr>
            <a:spLocks noGrp="1"/>
          </p:cNvSpPr>
          <p:nvPr>
            <p:ph type="body" sz="quarter" idx="12"/>
          </p:nvPr>
        </p:nvSpPr>
        <p:spPr>
          <a:xfrm>
            <a:off x="1183632" y="6244910"/>
            <a:ext cx="5459413" cy="509816"/>
          </a:xfrm>
        </p:spPr>
        <p:txBody>
          <a:bodyPr/>
          <a:lstStyle/>
          <a:p>
            <a:r>
              <a:rPr lang="en-US" dirty="0">
                <a:solidFill>
                  <a:schemeClr val="bg2">
                    <a:lumMod val="25000"/>
                  </a:schemeClr>
                </a:solidFill>
              </a:rPr>
              <a:t>Base: Attitudes Tracking Benchmark Dip (804): 18-29YO (201); 30-44YO (185); 45-59YO (193); 60+YO (225); Women (410); Men (394); Recognised Any (.251) </a:t>
            </a:r>
            <a:r>
              <a:rPr lang="en-US" dirty="0" err="1">
                <a:solidFill>
                  <a:schemeClr val="bg2">
                    <a:lumMod val="25000"/>
                  </a:schemeClr>
                </a:solidFill>
              </a:rPr>
              <a:t>Recognise</a:t>
            </a:r>
            <a:r>
              <a:rPr lang="en-US" dirty="0">
                <a:solidFill>
                  <a:schemeClr val="bg2">
                    <a:lumMod val="25000"/>
                  </a:schemeClr>
                </a:solidFill>
              </a:rPr>
              <a:t> none (553) Attitudes Tracking Dip 2 May 2021 (804) 18-29YO (201); 30-44YO (185); 45-59YO (193); 60+YO (225); Women (410); Men (394); </a:t>
            </a:r>
            <a:endParaRPr lang="en-GB" dirty="0">
              <a:solidFill>
                <a:schemeClr val="bg2">
                  <a:lumMod val="25000"/>
                </a:schemeClr>
              </a:solidFill>
            </a:endParaRPr>
          </a:p>
        </p:txBody>
      </p:sp>
      <p:sp>
        <p:nvSpPr>
          <p:cNvPr id="10" name="Slide Number Placeholder 7">
            <a:extLst>
              <a:ext uri="{FF2B5EF4-FFF2-40B4-BE49-F238E27FC236}">
                <a16:creationId xmlns:a16="http://schemas.microsoft.com/office/drawing/2014/main" id="{8591546A-9D8E-421F-B9CD-136723B6C231}"/>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03A9913-6D8F-4D4B-A2B0-B1FA2F774D26}" type="slidenum">
              <a:rPr lang="en-GB" smtClean="0">
                <a:solidFill>
                  <a:srgbClr val="00212E">
                    <a:tint val="75000"/>
                  </a:srgbClr>
                </a:solidFill>
              </a:rPr>
              <a:pPr>
                <a:defRPr/>
              </a:pPr>
              <a:t>35</a:t>
            </a:fld>
            <a:endParaRPr lang="en-GB" dirty="0">
              <a:solidFill>
                <a:srgbClr val="00212E">
                  <a:tint val="75000"/>
                </a:srgbClr>
              </a:solidFill>
            </a:endParaRPr>
          </a:p>
        </p:txBody>
      </p:sp>
      <p:sp>
        <p:nvSpPr>
          <p:cNvPr id="14" name="Rectangle 13">
            <a:extLst>
              <a:ext uri="{FF2B5EF4-FFF2-40B4-BE49-F238E27FC236}">
                <a16:creationId xmlns:a16="http://schemas.microsoft.com/office/drawing/2014/main" id="{AEA1FB57-E58E-4EA8-A0AE-986FDF8D86A5}"/>
              </a:ext>
            </a:extLst>
          </p:cNvPr>
          <p:cNvSpPr/>
          <p:nvPr/>
        </p:nvSpPr>
        <p:spPr>
          <a:xfrm>
            <a:off x="8635200" y="6347200"/>
            <a:ext cx="3479710" cy="387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5" name="Oval 14">
            <a:extLst>
              <a:ext uri="{FF2B5EF4-FFF2-40B4-BE49-F238E27FC236}">
                <a16:creationId xmlns:a16="http://schemas.microsoft.com/office/drawing/2014/main" id="{440DD908-000D-4821-B7F9-930762B806D0}"/>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6" name="Isosceles Triangle 15">
            <a:extLst>
              <a:ext uri="{FF2B5EF4-FFF2-40B4-BE49-F238E27FC236}">
                <a16:creationId xmlns:a16="http://schemas.microsoft.com/office/drawing/2014/main" id="{E6CE0B01-33E2-433E-AC20-EA5B2BA5F0A3}"/>
              </a:ext>
            </a:extLst>
          </p:cNvPr>
          <p:cNvSpPr>
            <a:spLocks noChangeAspect="1"/>
          </p:cNvSpPr>
          <p:nvPr/>
        </p:nvSpPr>
        <p:spPr>
          <a:xfrm>
            <a:off x="8734951" y="6489989"/>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7" name="Isosceles Triangle 16">
            <a:extLst>
              <a:ext uri="{FF2B5EF4-FFF2-40B4-BE49-F238E27FC236}">
                <a16:creationId xmlns:a16="http://schemas.microsoft.com/office/drawing/2014/main" id="{41B81790-373A-4848-855D-BAB7BE493494}"/>
              </a:ext>
            </a:extLst>
          </p:cNvPr>
          <p:cNvSpPr>
            <a:spLocks noChangeAspect="1"/>
          </p:cNvSpPr>
          <p:nvPr/>
        </p:nvSpPr>
        <p:spPr>
          <a:xfrm rot="10800000">
            <a:off x="8825334" y="6493853"/>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8" name="Isosceles Triangle 17">
            <a:extLst>
              <a:ext uri="{FF2B5EF4-FFF2-40B4-BE49-F238E27FC236}">
                <a16:creationId xmlns:a16="http://schemas.microsoft.com/office/drawing/2014/main" id="{76B4BBD5-ED6E-4B5B-8A13-96498C986745}"/>
              </a:ext>
            </a:extLst>
          </p:cNvPr>
          <p:cNvSpPr>
            <a:spLocks noChangeAspect="1"/>
          </p:cNvSpPr>
          <p:nvPr/>
        </p:nvSpPr>
        <p:spPr>
          <a:xfrm>
            <a:off x="1370858" y="2448650"/>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0" name="Isosceles Triangle 19">
            <a:extLst>
              <a:ext uri="{FF2B5EF4-FFF2-40B4-BE49-F238E27FC236}">
                <a16:creationId xmlns:a16="http://schemas.microsoft.com/office/drawing/2014/main" id="{6F3FD110-5D6C-4F55-B5F6-F46914BAA948}"/>
              </a:ext>
            </a:extLst>
          </p:cNvPr>
          <p:cNvSpPr>
            <a:spLocks noChangeAspect="1"/>
          </p:cNvSpPr>
          <p:nvPr/>
        </p:nvSpPr>
        <p:spPr>
          <a:xfrm>
            <a:off x="4847058" y="2441922"/>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2" name="Isosceles Triangle 21">
            <a:extLst>
              <a:ext uri="{FF2B5EF4-FFF2-40B4-BE49-F238E27FC236}">
                <a16:creationId xmlns:a16="http://schemas.microsoft.com/office/drawing/2014/main" id="{607832CE-1F78-4E4C-951B-22B83A28D360}"/>
              </a:ext>
            </a:extLst>
          </p:cNvPr>
          <p:cNvSpPr>
            <a:spLocks noChangeAspect="1"/>
          </p:cNvSpPr>
          <p:nvPr/>
        </p:nvSpPr>
        <p:spPr>
          <a:xfrm>
            <a:off x="8382970" y="2122416"/>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2125421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F107-3300-4DB7-994E-C5FAE02613E0}"/>
              </a:ext>
            </a:extLst>
          </p:cNvPr>
          <p:cNvSpPr>
            <a:spLocks noGrp="1"/>
          </p:cNvSpPr>
          <p:nvPr>
            <p:ph type="title"/>
          </p:nvPr>
        </p:nvSpPr>
        <p:spPr/>
        <p:txBody>
          <a:bodyPr/>
          <a:lstStyle/>
          <a:p>
            <a:r>
              <a:rPr lang="en-US" dirty="0"/>
              <a:t>TYPES OF HOMELESSNESS</a:t>
            </a:r>
            <a:endParaRPr lang="en-GB" dirty="0"/>
          </a:p>
        </p:txBody>
      </p:sp>
      <p:sp>
        <p:nvSpPr>
          <p:cNvPr id="3" name="Content Placeholder 2">
            <a:extLst>
              <a:ext uri="{FF2B5EF4-FFF2-40B4-BE49-F238E27FC236}">
                <a16:creationId xmlns:a16="http://schemas.microsoft.com/office/drawing/2014/main" id="{A1730A32-B35B-42B7-9572-12C950E3ADD3}"/>
              </a:ext>
            </a:extLst>
          </p:cNvPr>
          <p:cNvSpPr>
            <a:spLocks noGrp="1"/>
          </p:cNvSpPr>
          <p:nvPr>
            <p:ph idx="1"/>
          </p:nvPr>
        </p:nvSpPr>
        <p:spPr>
          <a:xfrm>
            <a:off x="167528" y="613090"/>
            <a:ext cx="3120955" cy="866576"/>
          </a:xfrm>
        </p:spPr>
        <p:txBody>
          <a:bodyPr>
            <a:noAutofit/>
          </a:bodyPr>
          <a:lstStyle/>
          <a:p>
            <a:pPr>
              <a:lnSpc>
                <a:spcPct val="100000"/>
              </a:lnSpc>
              <a:spcBef>
                <a:spcPts val="0"/>
              </a:spcBef>
            </a:pPr>
            <a:r>
              <a:rPr lang="en-US" sz="2400" dirty="0"/>
              <a:t>Homelessness </a:t>
            </a:r>
            <a:r>
              <a:rPr lang="en-US" sz="2400" i="1" dirty="0"/>
              <a:t>Truths</a:t>
            </a:r>
            <a:endParaRPr lang="en-GB" sz="2400" i="1" dirty="0"/>
          </a:p>
        </p:txBody>
      </p:sp>
      <p:sp>
        <p:nvSpPr>
          <p:cNvPr id="5" name="Text Placeholder 4">
            <a:extLst>
              <a:ext uri="{FF2B5EF4-FFF2-40B4-BE49-F238E27FC236}">
                <a16:creationId xmlns:a16="http://schemas.microsoft.com/office/drawing/2014/main" id="{3D76720F-71F0-44BD-9BE7-A862D66485EE}"/>
              </a:ext>
            </a:extLst>
          </p:cNvPr>
          <p:cNvSpPr>
            <a:spLocks noGrp="1"/>
          </p:cNvSpPr>
          <p:nvPr>
            <p:ph type="body" sz="quarter" idx="13"/>
          </p:nvPr>
        </p:nvSpPr>
        <p:spPr>
          <a:xfrm>
            <a:off x="167530" y="1587422"/>
            <a:ext cx="3019618" cy="288500"/>
          </a:xfrm>
        </p:spPr>
        <p:txBody>
          <a:bodyPr/>
          <a:lstStyle/>
          <a:p>
            <a:r>
              <a:rPr lang="en-US" dirty="0"/>
              <a:t>Q. Thinking about homelessness, to what extent do you agree or disagree with each of the following statements?</a:t>
            </a:r>
            <a:endParaRPr lang="en-GB" dirty="0"/>
          </a:p>
        </p:txBody>
      </p:sp>
      <p:sp>
        <p:nvSpPr>
          <p:cNvPr id="7" name="Text Placeholder 6">
            <a:extLst>
              <a:ext uri="{FF2B5EF4-FFF2-40B4-BE49-F238E27FC236}">
                <a16:creationId xmlns:a16="http://schemas.microsoft.com/office/drawing/2014/main" id="{B0CFCF25-E458-4D3F-9CBC-CCD00D696499}"/>
              </a:ext>
            </a:extLst>
          </p:cNvPr>
          <p:cNvSpPr>
            <a:spLocks noGrp="1"/>
          </p:cNvSpPr>
          <p:nvPr>
            <p:ph type="body" sz="quarter" idx="11"/>
          </p:nvPr>
        </p:nvSpPr>
        <p:spPr>
          <a:xfrm>
            <a:off x="4085215" y="422666"/>
            <a:ext cx="7750233" cy="380848"/>
          </a:xfrm>
        </p:spPr>
        <p:txBody>
          <a:bodyPr/>
          <a:lstStyle/>
          <a:p>
            <a:r>
              <a:rPr lang="en-US" dirty="0"/>
              <a:t>And this correlates too with an increase in the idea that people aren’t homeless if they have a place to sleep indoors… although understanding about overcrowding has simultaneously improved </a:t>
            </a:r>
            <a:endParaRPr lang="en-GB" dirty="0"/>
          </a:p>
        </p:txBody>
      </p:sp>
      <p:sp>
        <p:nvSpPr>
          <p:cNvPr id="10" name="Rectangle 9">
            <a:extLst>
              <a:ext uri="{FF2B5EF4-FFF2-40B4-BE49-F238E27FC236}">
                <a16:creationId xmlns:a16="http://schemas.microsoft.com/office/drawing/2014/main" id="{09BE2279-C4D8-434C-A7D7-29E85DF7C440}"/>
              </a:ext>
            </a:extLst>
          </p:cNvPr>
          <p:cNvSpPr/>
          <p:nvPr/>
        </p:nvSpPr>
        <p:spPr>
          <a:xfrm>
            <a:off x="167529" y="2286925"/>
            <a:ext cx="3019618" cy="4110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r>
              <a:rPr lang="en-GB" sz="2000" dirty="0">
                <a:solidFill>
                  <a:schemeClr val="tx1"/>
                </a:solidFill>
              </a:rPr>
              <a:t>% </a:t>
            </a:r>
            <a:r>
              <a:rPr lang="en-GB" sz="2000" i="1" dirty="0">
                <a:solidFill>
                  <a:schemeClr val="tx1"/>
                </a:solidFill>
              </a:rPr>
              <a:t>AGREE</a:t>
            </a:r>
            <a:r>
              <a:rPr lang="en-GB" sz="2000" dirty="0">
                <a:solidFill>
                  <a:schemeClr val="tx1"/>
                </a:solidFill>
              </a:rPr>
              <a:t> AT ALL</a:t>
            </a:r>
          </a:p>
        </p:txBody>
      </p:sp>
      <p:graphicFrame>
        <p:nvGraphicFramePr>
          <p:cNvPr id="11" name="Chart 10">
            <a:extLst>
              <a:ext uri="{FF2B5EF4-FFF2-40B4-BE49-F238E27FC236}">
                <a16:creationId xmlns:a16="http://schemas.microsoft.com/office/drawing/2014/main" id="{342D2587-0895-4348-9AFF-4C3524D846E9}"/>
              </a:ext>
            </a:extLst>
          </p:cNvPr>
          <p:cNvGraphicFramePr/>
          <p:nvPr>
            <p:extLst>
              <p:ext uri="{D42A27DB-BD31-4B8C-83A1-F6EECF244321}">
                <p14:modId xmlns:p14="http://schemas.microsoft.com/office/powerpoint/2010/main" val="1387586607"/>
              </p:ext>
            </p:extLst>
          </p:nvPr>
        </p:nvGraphicFramePr>
        <p:xfrm>
          <a:off x="3798914" y="1010430"/>
          <a:ext cx="7750233" cy="4867102"/>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Placeholder 4">
            <a:extLst>
              <a:ext uri="{FF2B5EF4-FFF2-40B4-BE49-F238E27FC236}">
                <a16:creationId xmlns:a16="http://schemas.microsoft.com/office/drawing/2014/main" id="{ACFE4FEA-CB72-45CC-B528-2C35336C791A}"/>
              </a:ext>
            </a:extLst>
          </p:cNvPr>
          <p:cNvSpPr>
            <a:spLocks noGrp="1"/>
          </p:cNvSpPr>
          <p:nvPr>
            <p:ph type="body" sz="quarter" idx="12"/>
          </p:nvPr>
        </p:nvSpPr>
        <p:spPr>
          <a:xfrm>
            <a:off x="3648269" y="6084449"/>
            <a:ext cx="2278321" cy="596516"/>
          </a:xfrm>
        </p:spPr>
        <p:txBody>
          <a:bodyPr/>
          <a:lstStyle/>
          <a:p>
            <a:r>
              <a:rPr lang="en-US" dirty="0">
                <a:solidFill>
                  <a:schemeClr val="bg2">
                    <a:lumMod val="25000"/>
                  </a:schemeClr>
                </a:solidFill>
              </a:rPr>
              <a:t>Base: Crisis Campaign Tracking: Pre 2019 Crisis At Christmas (413); 2019 Crisis At Christmas Peak (828); 2020 Home For All Campaign (617); Attitudes Tracking Benchmark Dip (804). 2019 Crisis At Christmas Peak (915). Attitudes Tracking Dip 2 May 2021 (804) </a:t>
            </a:r>
            <a:endParaRPr lang="en-GB" dirty="0">
              <a:solidFill>
                <a:schemeClr val="bg2">
                  <a:lumMod val="25000"/>
                </a:schemeClr>
              </a:solidFill>
            </a:endParaRPr>
          </a:p>
        </p:txBody>
      </p:sp>
      <p:sp>
        <p:nvSpPr>
          <p:cNvPr id="18" name="Rectangle 17">
            <a:extLst>
              <a:ext uri="{FF2B5EF4-FFF2-40B4-BE49-F238E27FC236}">
                <a16:creationId xmlns:a16="http://schemas.microsoft.com/office/drawing/2014/main" id="{A3CCF73B-912F-4C92-B575-5DAF55B5F57A}"/>
              </a:ext>
            </a:extLst>
          </p:cNvPr>
          <p:cNvSpPr/>
          <p:nvPr/>
        </p:nvSpPr>
        <p:spPr>
          <a:xfrm>
            <a:off x="8635200" y="6347200"/>
            <a:ext cx="3479710" cy="387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9" name="Oval 18">
            <a:extLst>
              <a:ext uri="{FF2B5EF4-FFF2-40B4-BE49-F238E27FC236}">
                <a16:creationId xmlns:a16="http://schemas.microsoft.com/office/drawing/2014/main" id="{BB39A183-C886-48DC-A7D1-1C67508A1B0D}"/>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0" name="Rectangle 19">
            <a:extLst>
              <a:ext uri="{FF2B5EF4-FFF2-40B4-BE49-F238E27FC236}">
                <a16:creationId xmlns:a16="http://schemas.microsoft.com/office/drawing/2014/main" id="{FABD3B33-8D63-4785-AE96-792C8305DE16}"/>
              </a:ext>
            </a:extLst>
          </p:cNvPr>
          <p:cNvSpPr/>
          <p:nvPr/>
        </p:nvSpPr>
        <p:spPr>
          <a:xfrm>
            <a:off x="6016973" y="6347200"/>
            <a:ext cx="2551412" cy="387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a:t>
            </a:r>
            <a:r>
              <a:rPr lang="en-US" sz="1000" dirty="0">
                <a:solidFill>
                  <a:schemeClr val="bg1"/>
                </a:solidFill>
                <a:latin typeface="Gill Sans Nova Light" panose="020B0302020104020203" pitchFamily="34" charset="0"/>
              </a:rPr>
              <a:t>YOY/ DIP 1</a:t>
            </a: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21" name="Oval 20">
            <a:extLst>
              <a:ext uri="{FF2B5EF4-FFF2-40B4-BE49-F238E27FC236}">
                <a16:creationId xmlns:a16="http://schemas.microsoft.com/office/drawing/2014/main" id="{1945A325-B768-457C-884E-F178A2C0B944}"/>
              </a:ext>
            </a:extLst>
          </p:cNvPr>
          <p:cNvSpPr>
            <a:spLocks noChangeAspect="1"/>
          </p:cNvSpPr>
          <p:nvPr/>
        </p:nvSpPr>
        <p:spPr>
          <a:xfrm>
            <a:off x="6128847"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2" name="Isosceles Triangle 21">
            <a:extLst>
              <a:ext uri="{FF2B5EF4-FFF2-40B4-BE49-F238E27FC236}">
                <a16:creationId xmlns:a16="http://schemas.microsoft.com/office/drawing/2014/main" id="{7ED5C4DF-8CA7-481C-B165-DBB5D8E778CA}"/>
              </a:ext>
            </a:extLst>
          </p:cNvPr>
          <p:cNvSpPr>
            <a:spLocks noChangeAspect="1"/>
          </p:cNvSpPr>
          <p:nvPr/>
        </p:nvSpPr>
        <p:spPr>
          <a:xfrm>
            <a:off x="6156590" y="648688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3" name="Isosceles Triangle 22">
            <a:extLst>
              <a:ext uri="{FF2B5EF4-FFF2-40B4-BE49-F238E27FC236}">
                <a16:creationId xmlns:a16="http://schemas.microsoft.com/office/drawing/2014/main" id="{7F7D28D0-2DC5-47E1-B8F2-63FF47BD5B8D}"/>
              </a:ext>
            </a:extLst>
          </p:cNvPr>
          <p:cNvSpPr>
            <a:spLocks noChangeAspect="1"/>
          </p:cNvSpPr>
          <p:nvPr/>
        </p:nvSpPr>
        <p:spPr>
          <a:xfrm rot="10800000">
            <a:off x="6246973" y="649074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4" name="Isosceles Triangle 23">
            <a:extLst>
              <a:ext uri="{FF2B5EF4-FFF2-40B4-BE49-F238E27FC236}">
                <a16:creationId xmlns:a16="http://schemas.microsoft.com/office/drawing/2014/main" id="{59EEF809-9EBD-4D7B-B32B-A37961F3C56B}"/>
              </a:ext>
            </a:extLst>
          </p:cNvPr>
          <p:cNvSpPr>
            <a:spLocks noChangeAspect="1"/>
          </p:cNvSpPr>
          <p:nvPr/>
        </p:nvSpPr>
        <p:spPr>
          <a:xfrm>
            <a:off x="8734951" y="6489989"/>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5" name="Isosceles Triangle 24">
            <a:extLst>
              <a:ext uri="{FF2B5EF4-FFF2-40B4-BE49-F238E27FC236}">
                <a16:creationId xmlns:a16="http://schemas.microsoft.com/office/drawing/2014/main" id="{F1A41494-A62B-4294-9867-25FABAEE56DD}"/>
              </a:ext>
            </a:extLst>
          </p:cNvPr>
          <p:cNvSpPr>
            <a:spLocks noChangeAspect="1"/>
          </p:cNvSpPr>
          <p:nvPr/>
        </p:nvSpPr>
        <p:spPr>
          <a:xfrm rot="10800000">
            <a:off x="8825334" y="6493853"/>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6" name="Isosceles Triangle 25">
            <a:extLst>
              <a:ext uri="{FF2B5EF4-FFF2-40B4-BE49-F238E27FC236}">
                <a16:creationId xmlns:a16="http://schemas.microsoft.com/office/drawing/2014/main" id="{2D4DA1A5-AE5A-4C0E-A6EA-E009E27CF5EC}"/>
              </a:ext>
            </a:extLst>
          </p:cNvPr>
          <p:cNvSpPr>
            <a:spLocks noChangeAspect="1"/>
          </p:cNvSpPr>
          <p:nvPr/>
        </p:nvSpPr>
        <p:spPr>
          <a:xfrm>
            <a:off x="5933212" y="2023219"/>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7" name="Isosceles Triangle 26">
            <a:extLst>
              <a:ext uri="{FF2B5EF4-FFF2-40B4-BE49-F238E27FC236}">
                <a16:creationId xmlns:a16="http://schemas.microsoft.com/office/drawing/2014/main" id="{7FE672AC-AC32-4C96-86F3-D5FDB38813D5}"/>
              </a:ext>
            </a:extLst>
          </p:cNvPr>
          <p:cNvSpPr>
            <a:spLocks noChangeAspect="1"/>
          </p:cNvSpPr>
          <p:nvPr/>
        </p:nvSpPr>
        <p:spPr>
          <a:xfrm>
            <a:off x="5540994" y="1960008"/>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8" name="Isosceles Triangle 27">
            <a:extLst>
              <a:ext uri="{FF2B5EF4-FFF2-40B4-BE49-F238E27FC236}">
                <a16:creationId xmlns:a16="http://schemas.microsoft.com/office/drawing/2014/main" id="{D0956C2A-E6E2-4C63-9AA6-B774ED301565}"/>
              </a:ext>
            </a:extLst>
          </p:cNvPr>
          <p:cNvSpPr>
            <a:spLocks noChangeAspect="1"/>
          </p:cNvSpPr>
          <p:nvPr/>
        </p:nvSpPr>
        <p:spPr>
          <a:xfrm rot="10800000">
            <a:off x="5666274" y="2181273"/>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9" name="Isosceles Triangle 28">
            <a:extLst>
              <a:ext uri="{FF2B5EF4-FFF2-40B4-BE49-F238E27FC236}">
                <a16:creationId xmlns:a16="http://schemas.microsoft.com/office/drawing/2014/main" id="{8BE869AF-A429-450D-A1B6-17B9034FB47A}"/>
              </a:ext>
            </a:extLst>
          </p:cNvPr>
          <p:cNvSpPr>
            <a:spLocks noChangeAspect="1"/>
          </p:cNvSpPr>
          <p:nvPr/>
        </p:nvSpPr>
        <p:spPr>
          <a:xfrm>
            <a:off x="9892239" y="2525208"/>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0" name="Isosceles Triangle 29">
            <a:extLst>
              <a:ext uri="{FF2B5EF4-FFF2-40B4-BE49-F238E27FC236}">
                <a16:creationId xmlns:a16="http://schemas.microsoft.com/office/drawing/2014/main" id="{03DE83E3-EB02-4D41-952B-4D25288604A9}"/>
              </a:ext>
            </a:extLst>
          </p:cNvPr>
          <p:cNvSpPr>
            <a:spLocks noChangeAspect="1"/>
          </p:cNvSpPr>
          <p:nvPr/>
        </p:nvSpPr>
        <p:spPr>
          <a:xfrm>
            <a:off x="11167001" y="2768498"/>
            <a:ext cx="125280" cy="108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1" name="Isosceles Triangle 30">
            <a:extLst>
              <a:ext uri="{FF2B5EF4-FFF2-40B4-BE49-F238E27FC236}">
                <a16:creationId xmlns:a16="http://schemas.microsoft.com/office/drawing/2014/main" id="{9782735A-6F90-4814-A022-13A830738FE8}"/>
              </a:ext>
            </a:extLst>
          </p:cNvPr>
          <p:cNvSpPr>
            <a:spLocks noChangeAspect="1"/>
          </p:cNvSpPr>
          <p:nvPr/>
        </p:nvSpPr>
        <p:spPr>
          <a:xfrm>
            <a:off x="11167001" y="2633208"/>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3788781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60ABF-D330-48B3-991D-BCD6F8F53F21}"/>
              </a:ext>
            </a:extLst>
          </p:cNvPr>
          <p:cNvSpPr>
            <a:spLocks noGrp="1"/>
          </p:cNvSpPr>
          <p:nvPr>
            <p:ph type="body" sz="quarter" idx="15"/>
          </p:nvPr>
        </p:nvSpPr>
        <p:spPr/>
        <p:txBody>
          <a:bodyPr vert="horz" lIns="91440" tIns="45720" rIns="91440" bIns="45720" rtlCol="0" anchor="t">
            <a:noAutofit/>
          </a:bodyPr>
          <a:lstStyle/>
          <a:p>
            <a:r>
              <a:rPr lang="en-GB" dirty="0">
                <a:latin typeface="Segoe UI"/>
                <a:cs typeface="Segoe UI"/>
              </a:rPr>
              <a:t>Public attitudes tracking wave two debrief</a:t>
            </a:r>
            <a:endParaRPr lang="en-US" dirty="0"/>
          </a:p>
        </p:txBody>
      </p:sp>
      <p:sp>
        <p:nvSpPr>
          <p:cNvPr id="3" name="Text Placeholder 2">
            <a:extLst>
              <a:ext uri="{FF2B5EF4-FFF2-40B4-BE49-F238E27FC236}">
                <a16:creationId xmlns:a16="http://schemas.microsoft.com/office/drawing/2014/main" id="{CA018CEC-9238-43BB-9826-1456C3563D09}"/>
              </a:ext>
            </a:extLst>
          </p:cNvPr>
          <p:cNvSpPr>
            <a:spLocks noGrp="1"/>
          </p:cNvSpPr>
          <p:nvPr>
            <p:ph type="body" sz="quarter" idx="16"/>
          </p:nvPr>
        </p:nvSpPr>
        <p:spPr/>
        <p:txBody>
          <a:bodyPr/>
          <a:lstStyle/>
          <a:p>
            <a:endParaRPr lang="en-GB"/>
          </a:p>
        </p:txBody>
      </p:sp>
      <p:sp>
        <p:nvSpPr>
          <p:cNvPr id="4" name="Text Placeholder 3">
            <a:extLst>
              <a:ext uri="{FF2B5EF4-FFF2-40B4-BE49-F238E27FC236}">
                <a16:creationId xmlns:a16="http://schemas.microsoft.com/office/drawing/2014/main" id="{F126CD9A-0CFA-4FE8-B61C-8DC49F77C0CA}"/>
              </a:ext>
            </a:extLst>
          </p:cNvPr>
          <p:cNvSpPr>
            <a:spLocks noGrp="1"/>
          </p:cNvSpPr>
          <p:nvPr>
            <p:ph type="body" sz="quarter" idx="17"/>
          </p:nvPr>
        </p:nvSpPr>
        <p:spPr>
          <a:xfrm>
            <a:off x="452967" y="620713"/>
            <a:ext cx="10636828" cy="5257800"/>
          </a:xfrm>
        </p:spPr>
        <p:txBody>
          <a:bodyPr vert="horz" lIns="91440" tIns="45720" rIns="91440" bIns="45720" rtlCol="0" anchor="t">
            <a:normAutofit fontScale="85000" lnSpcReduction="20000"/>
          </a:bodyPr>
          <a:lstStyle/>
          <a:p>
            <a:pPr>
              <a:buNone/>
            </a:pPr>
            <a:r>
              <a:rPr lang="en-GB" sz="2400" b="1" dirty="0">
                <a:latin typeface="Museo Sans 500"/>
                <a:cs typeface="Segoe UI"/>
              </a:rPr>
              <a:t>Types of homelessness: What the data shows us</a:t>
            </a:r>
          </a:p>
          <a:p>
            <a:pPr>
              <a:buNone/>
            </a:pPr>
            <a:endParaRPr lang="en-GB" b="1" dirty="0">
              <a:latin typeface="Museo Sans 500"/>
              <a:cs typeface="Segoe UI"/>
            </a:endParaRPr>
          </a:p>
          <a:p>
            <a:pPr>
              <a:buNone/>
            </a:pPr>
            <a:r>
              <a:rPr lang="en-GB" b="1" dirty="0">
                <a:latin typeface="Museo Sans 500"/>
                <a:cs typeface="Segoe UI"/>
              </a:rPr>
              <a:t>We can see that: </a:t>
            </a:r>
            <a:endParaRPr lang="en-GB" dirty="0">
              <a:latin typeface="Museo Sans 500"/>
            </a:endParaRPr>
          </a:p>
          <a:p>
            <a:pPr>
              <a:lnSpc>
                <a:spcPct val="120000"/>
              </a:lnSpc>
              <a:spcBef>
                <a:spcPts val="0"/>
              </a:spcBef>
            </a:pPr>
            <a:r>
              <a:rPr lang="en-GB" sz="2200" dirty="0">
                <a:latin typeface="Museo Sans 500"/>
                <a:cs typeface="Segoe UI"/>
              </a:rPr>
              <a:t>The public have a narrow view of 'homelessness as rough sleeping' - which is reinforced by media representations of homelessness.  </a:t>
            </a:r>
            <a:endParaRPr lang="en-US" sz="2200" dirty="0">
              <a:latin typeface="Museo Sans 500"/>
              <a:cs typeface="Segoe UI"/>
            </a:endParaRPr>
          </a:p>
          <a:p>
            <a:pPr>
              <a:lnSpc>
                <a:spcPct val="120000"/>
              </a:lnSpc>
              <a:spcBef>
                <a:spcPts val="0"/>
              </a:spcBef>
            </a:pPr>
            <a:r>
              <a:rPr lang="en-GB" sz="2200" dirty="0">
                <a:latin typeface="Museo Sans 500"/>
                <a:cs typeface="Segoe UI"/>
              </a:rPr>
              <a:t>Since the last wave of data, there has been an increase in people viewing ‘homelessness as rough sleeping’ and agreement that 'people aren’t homeless if they have a place to sleep indoors'. Agreement is particularly strong for those who have seen media coverage of homelessness. </a:t>
            </a:r>
          </a:p>
          <a:p>
            <a:pPr>
              <a:lnSpc>
                <a:spcPct val="120000"/>
              </a:lnSpc>
              <a:spcBef>
                <a:spcPts val="0"/>
              </a:spcBef>
            </a:pPr>
            <a:r>
              <a:rPr lang="en-GB" sz="2200" dirty="0">
                <a:latin typeface="Museo Sans 500"/>
                <a:cs typeface="Segoe UI"/>
              </a:rPr>
              <a:t>People reported seeing more media stories about families and children experiencing homelessness and fewer stories focused on older men. </a:t>
            </a:r>
          </a:p>
          <a:p>
            <a:pPr marL="0" indent="0">
              <a:buNone/>
            </a:pPr>
            <a:endParaRPr lang="en-GB" b="1" dirty="0">
              <a:latin typeface="Segoe UI"/>
              <a:cs typeface="Segoe UI"/>
            </a:endParaRPr>
          </a:p>
          <a:p>
            <a:pPr marL="0" indent="0">
              <a:buNone/>
            </a:pPr>
            <a:r>
              <a:rPr lang="en-GB" b="1" dirty="0">
                <a:latin typeface="Segoe UI"/>
                <a:cs typeface="Segoe UI"/>
              </a:rPr>
              <a:t>In response, we can: </a:t>
            </a:r>
            <a:endParaRPr lang="en-GB" dirty="0"/>
          </a:p>
          <a:p>
            <a:pPr>
              <a:lnSpc>
                <a:spcPct val="120000"/>
              </a:lnSpc>
              <a:spcBef>
                <a:spcPts val="0"/>
              </a:spcBef>
            </a:pPr>
            <a:r>
              <a:rPr lang="en-GB" sz="2200" dirty="0">
                <a:latin typeface="Museo Sans 500"/>
                <a:cs typeface="Segoe UI"/>
              </a:rPr>
              <a:t>Keep working hard to widen the forms of homelessness we talk about. </a:t>
            </a:r>
            <a:endParaRPr lang="en-US" sz="2200">
              <a:latin typeface="Museo Sans 500"/>
              <a:cs typeface="Segoe UI"/>
            </a:endParaRPr>
          </a:p>
          <a:p>
            <a:pPr>
              <a:lnSpc>
                <a:spcPct val="120000"/>
              </a:lnSpc>
              <a:spcBef>
                <a:spcPts val="0"/>
              </a:spcBef>
            </a:pPr>
            <a:r>
              <a:rPr lang="en-GB" sz="2200" dirty="0">
                <a:latin typeface="Museo Sans 500"/>
                <a:cs typeface="Segoe UI"/>
              </a:rPr>
              <a:t>Keep working hard to broaden the types of people featured in our communications – and challenge stereotyping/ stigma through imagery.</a:t>
            </a:r>
            <a:endParaRPr lang="en-US" sz="2200">
              <a:latin typeface="Museo Sans 500"/>
              <a:cs typeface="Segoe UI"/>
            </a:endParaRPr>
          </a:p>
          <a:p>
            <a:pPr>
              <a:lnSpc>
                <a:spcPct val="120000"/>
              </a:lnSpc>
              <a:spcBef>
                <a:spcPts val="0"/>
              </a:spcBef>
            </a:pPr>
            <a:r>
              <a:rPr lang="en-GB" sz="2200" dirty="0">
                <a:latin typeface="Museo Sans 500"/>
                <a:cs typeface="Segoe UI"/>
              </a:rPr>
              <a:t>We can support journalists and other media stakeholders to understand the importance of telling varied stories about homelessness – and we can help them to tell these stories effectively.</a:t>
            </a:r>
            <a:endParaRPr lang="en-GB" sz="2200">
              <a:latin typeface="Museo Sans 500"/>
              <a:cs typeface="Segoe UI"/>
            </a:endParaRPr>
          </a:p>
          <a:p>
            <a:endParaRPr lang="en-GB" dirty="0"/>
          </a:p>
          <a:p>
            <a:endParaRPr lang="en-GB"/>
          </a:p>
        </p:txBody>
      </p:sp>
    </p:spTree>
    <p:extLst>
      <p:ext uri="{BB962C8B-B14F-4D97-AF65-F5344CB8AC3E}">
        <p14:creationId xmlns:p14="http://schemas.microsoft.com/office/powerpoint/2010/main" val="1477772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E5443-309E-4136-B0BC-4975E441352B}"/>
              </a:ext>
            </a:extLst>
          </p:cNvPr>
          <p:cNvSpPr>
            <a:spLocks noGrp="1"/>
          </p:cNvSpPr>
          <p:nvPr>
            <p:ph type="ctrTitle"/>
          </p:nvPr>
        </p:nvSpPr>
        <p:spPr/>
        <p:txBody>
          <a:bodyPr/>
          <a:lstStyle/>
          <a:p>
            <a:r>
              <a:rPr lang="en-GB" dirty="0">
                <a:latin typeface="Museo Sans 500"/>
              </a:rPr>
              <a:t>Causes of homelessness</a:t>
            </a:r>
            <a:endParaRPr lang="en-GB" dirty="0"/>
          </a:p>
        </p:txBody>
      </p:sp>
      <p:sp>
        <p:nvSpPr>
          <p:cNvPr id="3" name="Subtitle 2">
            <a:extLst>
              <a:ext uri="{FF2B5EF4-FFF2-40B4-BE49-F238E27FC236}">
                <a16:creationId xmlns:a16="http://schemas.microsoft.com/office/drawing/2014/main" id="{3C148A39-85E1-47CD-96F9-22C0AFF7163B}"/>
              </a:ext>
            </a:extLst>
          </p:cNvPr>
          <p:cNvSpPr>
            <a:spLocks noGrp="1"/>
          </p:cNvSpPr>
          <p:nvPr>
            <p:ph type="subTitle" idx="1"/>
          </p:nvPr>
        </p:nvSpPr>
        <p:spPr/>
        <p:txBody>
          <a:bodyPr vert="horz" lIns="91440" tIns="45720" rIns="91440" bIns="45720" rtlCol="0" anchor="t">
            <a:noAutofit/>
          </a:bodyPr>
          <a:lstStyle/>
          <a:p>
            <a:r>
              <a:rPr lang="en-GB" dirty="0">
                <a:cs typeface="Segoe UI"/>
              </a:rPr>
              <a:t>Framing Homelessness attitude tracking</a:t>
            </a:r>
            <a:endParaRPr lang="en-GB" dirty="0"/>
          </a:p>
          <a:p>
            <a:endParaRPr lang="en-GB" dirty="0"/>
          </a:p>
        </p:txBody>
      </p:sp>
    </p:spTree>
    <p:extLst>
      <p:ext uri="{BB962C8B-B14F-4D97-AF65-F5344CB8AC3E}">
        <p14:creationId xmlns:p14="http://schemas.microsoft.com/office/powerpoint/2010/main" val="3528833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D1CA-C7DB-4012-BFB4-9B497D24D2B1}"/>
              </a:ext>
            </a:extLst>
          </p:cNvPr>
          <p:cNvSpPr>
            <a:spLocks noGrp="1"/>
          </p:cNvSpPr>
          <p:nvPr>
            <p:ph type="title"/>
          </p:nvPr>
        </p:nvSpPr>
        <p:spPr/>
        <p:txBody>
          <a:bodyPr/>
          <a:lstStyle/>
          <a:p>
            <a:r>
              <a:rPr lang="en-US" dirty="0"/>
              <a:t>CAUSES OF HOMELESSNESS</a:t>
            </a:r>
            <a:endParaRPr lang="en-GB" dirty="0"/>
          </a:p>
        </p:txBody>
      </p:sp>
      <p:sp>
        <p:nvSpPr>
          <p:cNvPr id="3" name="Content Placeholder 2">
            <a:extLst>
              <a:ext uri="{FF2B5EF4-FFF2-40B4-BE49-F238E27FC236}">
                <a16:creationId xmlns:a16="http://schemas.microsoft.com/office/drawing/2014/main" id="{E5F18C31-0147-4065-BAA0-9155A3D8F95D}"/>
              </a:ext>
            </a:extLst>
          </p:cNvPr>
          <p:cNvSpPr>
            <a:spLocks noGrp="1"/>
          </p:cNvSpPr>
          <p:nvPr>
            <p:ph idx="1"/>
          </p:nvPr>
        </p:nvSpPr>
        <p:spPr/>
        <p:txBody>
          <a:bodyPr>
            <a:normAutofit/>
          </a:bodyPr>
          <a:lstStyle/>
          <a:p>
            <a:r>
              <a:rPr lang="en-US" sz="2400" dirty="0"/>
              <a:t>Unprompted Causes of Homelessness</a:t>
            </a:r>
          </a:p>
        </p:txBody>
      </p:sp>
      <p:sp>
        <p:nvSpPr>
          <p:cNvPr id="4" name="Text Placeholder 3">
            <a:extLst>
              <a:ext uri="{FF2B5EF4-FFF2-40B4-BE49-F238E27FC236}">
                <a16:creationId xmlns:a16="http://schemas.microsoft.com/office/drawing/2014/main" id="{F7B67D37-95C9-4EE2-A64F-C6EEE34F6145}"/>
              </a:ext>
            </a:extLst>
          </p:cNvPr>
          <p:cNvSpPr>
            <a:spLocks noGrp="1"/>
          </p:cNvSpPr>
          <p:nvPr>
            <p:ph type="body" sz="quarter" idx="12"/>
          </p:nvPr>
        </p:nvSpPr>
        <p:spPr/>
        <p:txBody>
          <a:bodyPr/>
          <a:lstStyle/>
          <a:p>
            <a:r>
              <a:rPr lang="en-US" dirty="0">
                <a:solidFill>
                  <a:schemeClr val="bg2">
                    <a:lumMod val="25000"/>
                  </a:schemeClr>
                </a:solidFill>
              </a:rPr>
              <a:t>Base: 2020 Home For All Campaign (617); Attitudes Tracking Benchmark Dip (804). Attitudes Tracking May 2021 (804) </a:t>
            </a:r>
            <a:endParaRPr lang="en-GB" dirty="0">
              <a:solidFill>
                <a:schemeClr val="bg2">
                  <a:lumMod val="25000"/>
                </a:schemeClr>
              </a:solidFill>
            </a:endParaRPr>
          </a:p>
        </p:txBody>
      </p:sp>
      <p:sp>
        <p:nvSpPr>
          <p:cNvPr id="5" name="Text Placeholder 4">
            <a:extLst>
              <a:ext uri="{FF2B5EF4-FFF2-40B4-BE49-F238E27FC236}">
                <a16:creationId xmlns:a16="http://schemas.microsoft.com/office/drawing/2014/main" id="{832736F6-63C3-4E41-A237-7BCB7981FFEB}"/>
              </a:ext>
            </a:extLst>
          </p:cNvPr>
          <p:cNvSpPr>
            <a:spLocks noGrp="1"/>
          </p:cNvSpPr>
          <p:nvPr>
            <p:ph type="body" sz="quarter" idx="13"/>
          </p:nvPr>
        </p:nvSpPr>
        <p:spPr/>
        <p:txBody>
          <a:bodyPr/>
          <a:lstStyle/>
          <a:p>
            <a:r>
              <a:rPr lang="en-US" dirty="0"/>
              <a:t>Q. Please can you tell us what you think the main causes of homelessness are?</a:t>
            </a:r>
            <a:endParaRPr lang="en-GB" dirty="0"/>
          </a:p>
        </p:txBody>
      </p:sp>
      <p:sp>
        <p:nvSpPr>
          <p:cNvPr id="7" name="Text Placeholder 6">
            <a:extLst>
              <a:ext uri="{FF2B5EF4-FFF2-40B4-BE49-F238E27FC236}">
                <a16:creationId xmlns:a16="http://schemas.microsoft.com/office/drawing/2014/main" id="{96690F84-7FD3-4341-9FCD-CD1FA5B8D2AC}"/>
              </a:ext>
            </a:extLst>
          </p:cNvPr>
          <p:cNvSpPr>
            <a:spLocks noGrp="1"/>
          </p:cNvSpPr>
          <p:nvPr>
            <p:ph type="body" sz="quarter" idx="11"/>
          </p:nvPr>
        </p:nvSpPr>
        <p:spPr>
          <a:xfrm>
            <a:off x="4526805" y="422666"/>
            <a:ext cx="7308643" cy="561556"/>
          </a:xfrm>
        </p:spPr>
        <p:txBody>
          <a:bodyPr/>
          <a:lstStyle/>
          <a:p>
            <a:r>
              <a:rPr lang="en-US" dirty="0"/>
              <a:t>Unemployment as a cause of homelessness has grown in awareness</a:t>
            </a:r>
          </a:p>
        </p:txBody>
      </p:sp>
      <p:sp>
        <p:nvSpPr>
          <p:cNvPr id="9" name="Rectangle 8">
            <a:extLst>
              <a:ext uri="{FF2B5EF4-FFF2-40B4-BE49-F238E27FC236}">
                <a16:creationId xmlns:a16="http://schemas.microsoft.com/office/drawing/2014/main" id="{515D9507-709F-4575-91A1-DB58E6B8A884}"/>
              </a:ext>
            </a:extLst>
          </p:cNvPr>
          <p:cNvSpPr/>
          <p:nvPr/>
        </p:nvSpPr>
        <p:spPr>
          <a:xfrm>
            <a:off x="3430174" y="1639112"/>
            <a:ext cx="4506203" cy="4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“Drug abuse / use / addiction”</a:t>
            </a:r>
            <a:endParaRPr lang="en-GB" sz="2000" i="1" dirty="0">
              <a:solidFill>
                <a:schemeClr val="tx1"/>
              </a:solidFill>
              <a:latin typeface="Gill Sans Nova Light" panose="020B0302020104020203" pitchFamily="34" charset="0"/>
            </a:endParaRPr>
          </a:p>
        </p:txBody>
      </p:sp>
      <p:sp>
        <p:nvSpPr>
          <p:cNvPr id="11" name="TextBox 10">
            <a:extLst>
              <a:ext uri="{FF2B5EF4-FFF2-40B4-BE49-F238E27FC236}">
                <a16:creationId xmlns:a16="http://schemas.microsoft.com/office/drawing/2014/main" id="{64B6B40C-80E5-481B-8727-55201E6E4AC9}"/>
              </a:ext>
            </a:extLst>
          </p:cNvPr>
          <p:cNvSpPr txBox="1"/>
          <p:nvPr/>
        </p:nvSpPr>
        <p:spPr>
          <a:xfrm>
            <a:off x="8087677" y="1592128"/>
            <a:ext cx="840295" cy="523220"/>
          </a:xfrm>
          <a:prstGeom prst="rect">
            <a:avLst/>
          </a:prstGeom>
          <a:noFill/>
        </p:spPr>
        <p:txBody>
          <a:bodyPr wrap="none" rtlCol="0">
            <a:spAutoFit/>
          </a:bodyPr>
          <a:lstStyle/>
          <a:p>
            <a:pPr algn="ctr"/>
            <a:r>
              <a:rPr lang="en-US" sz="2800" b="1" dirty="0">
                <a:solidFill>
                  <a:schemeClr val="accent3">
                    <a:lumMod val="60000"/>
                    <a:lumOff val="40000"/>
                  </a:schemeClr>
                </a:solidFill>
              </a:rPr>
              <a:t>23%</a:t>
            </a:r>
            <a:endParaRPr lang="en-GB" sz="2800" b="1" dirty="0">
              <a:solidFill>
                <a:schemeClr val="accent3">
                  <a:lumMod val="60000"/>
                  <a:lumOff val="40000"/>
                </a:schemeClr>
              </a:solidFill>
            </a:endParaRPr>
          </a:p>
        </p:txBody>
      </p:sp>
      <p:sp>
        <p:nvSpPr>
          <p:cNvPr id="12" name="TextBox 11">
            <a:extLst>
              <a:ext uri="{FF2B5EF4-FFF2-40B4-BE49-F238E27FC236}">
                <a16:creationId xmlns:a16="http://schemas.microsoft.com/office/drawing/2014/main" id="{C5784269-862E-49CC-B2C1-044E467EEC67}"/>
              </a:ext>
            </a:extLst>
          </p:cNvPr>
          <p:cNvSpPr txBox="1"/>
          <p:nvPr/>
        </p:nvSpPr>
        <p:spPr>
          <a:xfrm>
            <a:off x="9502168" y="1600881"/>
            <a:ext cx="840295" cy="523220"/>
          </a:xfrm>
          <a:prstGeom prst="rect">
            <a:avLst/>
          </a:prstGeom>
          <a:noFill/>
        </p:spPr>
        <p:txBody>
          <a:bodyPr wrap="none" rtlCol="0">
            <a:spAutoFit/>
          </a:bodyPr>
          <a:lstStyle/>
          <a:p>
            <a:pPr algn="ctr"/>
            <a:r>
              <a:rPr lang="en-US" sz="2800" b="1" dirty="0">
                <a:solidFill>
                  <a:schemeClr val="accent3"/>
                </a:solidFill>
              </a:rPr>
              <a:t>26%</a:t>
            </a:r>
            <a:endParaRPr lang="en-GB" sz="2800" b="1" dirty="0">
              <a:solidFill>
                <a:schemeClr val="accent3"/>
              </a:solidFill>
            </a:endParaRPr>
          </a:p>
        </p:txBody>
      </p:sp>
      <p:sp>
        <p:nvSpPr>
          <p:cNvPr id="14" name="TextBox 13">
            <a:extLst>
              <a:ext uri="{FF2B5EF4-FFF2-40B4-BE49-F238E27FC236}">
                <a16:creationId xmlns:a16="http://schemas.microsoft.com/office/drawing/2014/main" id="{9A16FDCA-9777-4188-B5B6-6EFDA78510D8}"/>
              </a:ext>
            </a:extLst>
          </p:cNvPr>
          <p:cNvSpPr txBox="1"/>
          <p:nvPr/>
        </p:nvSpPr>
        <p:spPr>
          <a:xfrm>
            <a:off x="7863169" y="1370376"/>
            <a:ext cx="1291903" cy="230832"/>
          </a:xfrm>
          <a:prstGeom prst="rect">
            <a:avLst/>
          </a:prstGeom>
          <a:solidFill>
            <a:schemeClr val="accent3">
              <a:lumMod val="40000"/>
              <a:lumOff val="60000"/>
            </a:schemeClr>
          </a:solidFill>
        </p:spPr>
        <p:txBody>
          <a:bodyPr wrap="square" rtlCol="0">
            <a:spAutoFit/>
          </a:bodyPr>
          <a:lstStyle/>
          <a:p>
            <a:pPr algn="ctr"/>
            <a:r>
              <a:rPr lang="en-US" sz="900" dirty="0">
                <a:latin typeface="Gill Sans Nova Light" panose="020B0302020104020203" pitchFamily="34" charset="0"/>
              </a:rPr>
              <a:t>HFA PEAK – JULY 2020</a:t>
            </a:r>
            <a:endParaRPr lang="en-GB" sz="900" dirty="0">
              <a:latin typeface="Gill Sans Nova Light" panose="020B0302020104020203" pitchFamily="34" charset="0"/>
            </a:endParaRPr>
          </a:p>
        </p:txBody>
      </p:sp>
      <p:sp>
        <p:nvSpPr>
          <p:cNvPr id="15" name="TextBox 14">
            <a:extLst>
              <a:ext uri="{FF2B5EF4-FFF2-40B4-BE49-F238E27FC236}">
                <a16:creationId xmlns:a16="http://schemas.microsoft.com/office/drawing/2014/main" id="{B0A9755B-7EB6-407B-A794-DEB59D3C55CF}"/>
              </a:ext>
            </a:extLst>
          </p:cNvPr>
          <p:cNvSpPr txBox="1"/>
          <p:nvPr/>
        </p:nvSpPr>
        <p:spPr>
          <a:xfrm>
            <a:off x="9215364" y="1370376"/>
            <a:ext cx="1419218" cy="230832"/>
          </a:xfrm>
          <a:prstGeom prst="rect">
            <a:avLst/>
          </a:prstGeom>
          <a:solidFill>
            <a:schemeClr val="accent3"/>
          </a:solidFill>
        </p:spPr>
        <p:txBody>
          <a:bodyPr wrap="square" rtlCol="0">
            <a:spAutoFit/>
          </a:bodyPr>
          <a:lstStyle/>
          <a:p>
            <a:pPr algn="ctr"/>
            <a:r>
              <a:rPr lang="en-US" sz="900" dirty="0">
                <a:latin typeface="Gill Sans Nova Light" panose="020B0302020104020203" pitchFamily="34" charset="0"/>
              </a:rPr>
              <a:t>ATTITUDES – OCT 2020</a:t>
            </a:r>
            <a:endParaRPr lang="en-GB" sz="900" dirty="0">
              <a:latin typeface="Gill Sans Nova Light" panose="020B0302020104020203" pitchFamily="34" charset="0"/>
            </a:endParaRPr>
          </a:p>
        </p:txBody>
      </p:sp>
      <p:sp>
        <p:nvSpPr>
          <p:cNvPr id="16" name="Rectangle 15">
            <a:extLst>
              <a:ext uri="{FF2B5EF4-FFF2-40B4-BE49-F238E27FC236}">
                <a16:creationId xmlns:a16="http://schemas.microsoft.com/office/drawing/2014/main" id="{338083C2-130E-490D-9E3E-51503B6A6705}"/>
              </a:ext>
            </a:extLst>
          </p:cNvPr>
          <p:cNvSpPr/>
          <p:nvPr/>
        </p:nvSpPr>
        <p:spPr>
          <a:xfrm>
            <a:off x="3430174" y="2115348"/>
            <a:ext cx="4430404" cy="432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dirty="0">
                <a:solidFill>
                  <a:schemeClr val="tx1"/>
                </a:solidFill>
                <a:latin typeface="Gill Sans Nova Light" panose="020B0302020104020203" pitchFamily="34" charset="0"/>
              </a:rPr>
              <a:t>“Unemployment / losing a job / redundancy”</a:t>
            </a:r>
            <a:endParaRPr lang="en-GB" i="1" dirty="0">
              <a:solidFill>
                <a:schemeClr val="tx1"/>
              </a:solidFill>
              <a:latin typeface="Gill Sans Nova Light" panose="020B0302020104020203" pitchFamily="34" charset="0"/>
            </a:endParaRPr>
          </a:p>
        </p:txBody>
      </p:sp>
      <p:sp>
        <p:nvSpPr>
          <p:cNvPr id="17" name="Rectangle 16">
            <a:extLst>
              <a:ext uri="{FF2B5EF4-FFF2-40B4-BE49-F238E27FC236}">
                <a16:creationId xmlns:a16="http://schemas.microsoft.com/office/drawing/2014/main" id="{1274DB47-56D1-4239-A9A1-A30EEB6F5060}"/>
              </a:ext>
            </a:extLst>
          </p:cNvPr>
          <p:cNvSpPr/>
          <p:nvPr/>
        </p:nvSpPr>
        <p:spPr>
          <a:xfrm>
            <a:off x="3430174" y="2591584"/>
            <a:ext cx="4224565" cy="432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“Mental illness / mental health problems”</a:t>
            </a:r>
            <a:endParaRPr lang="en-GB" sz="2000" i="1" dirty="0">
              <a:solidFill>
                <a:schemeClr val="tx1"/>
              </a:solidFill>
              <a:latin typeface="Gill Sans Nova Light" panose="020B0302020104020203" pitchFamily="34" charset="0"/>
            </a:endParaRPr>
          </a:p>
        </p:txBody>
      </p:sp>
      <p:sp>
        <p:nvSpPr>
          <p:cNvPr id="18" name="Rectangle 17">
            <a:extLst>
              <a:ext uri="{FF2B5EF4-FFF2-40B4-BE49-F238E27FC236}">
                <a16:creationId xmlns:a16="http://schemas.microsoft.com/office/drawing/2014/main" id="{A57E02D3-111F-4E8F-ABBA-D8DE369F3805}"/>
              </a:ext>
            </a:extLst>
          </p:cNvPr>
          <p:cNvSpPr/>
          <p:nvPr/>
        </p:nvSpPr>
        <p:spPr>
          <a:xfrm>
            <a:off x="3430174" y="3067820"/>
            <a:ext cx="4083746" cy="43200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“Alcohol / alcohol abuse”</a:t>
            </a:r>
            <a:endParaRPr lang="en-GB" sz="2000" i="1" dirty="0">
              <a:solidFill>
                <a:schemeClr val="tx1"/>
              </a:solidFill>
              <a:latin typeface="Gill Sans Nova Light" panose="020B0302020104020203" pitchFamily="34" charset="0"/>
            </a:endParaRPr>
          </a:p>
        </p:txBody>
      </p:sp>
      <p:sp>
        <p:nvSpPr>
          <p:cNvPr id="19" name="Rectangle 18">
            <a:extLst>
              <a:ext uri="{FF2B5EF4-FFF2-40B4-BE49-F238E27FC236}">
                <a16:creationId xmlns:a16="http://schemas.microsoft.com/office/drawing/2014/main" id="{FB313946-53E1-425D-A719-E43D8A5BCCB3}"/>
              </a:ext>
            </a:extLst>
          </p:cNvPr>
          <p:cNvSpPr/>
          <p:nvPr/>
        </p:nvSpPr>
        <p:spPr>
          <a:xfrm>
            <a:off x="3430174" y="3539018"/>
            <a:ext cx="3942927" cy="43200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dirty="0">
                <a:solidFill>
                  <a:schemeClr val="tx1"/>
                </a:solidFill>
                <a:latin typeface="Gill Sans Nova Light" panose="020B0302020104020203" pitchFamily="34" charset="0"/>
              </a:rPr>
              <a:t>“Debt / financial issues / money reasons”</a:t>
            </a:r>
            <a:endParaRPr lang="en-GB" i="1" dirty="0">
              <a:solidFill>
                <a:schemeClr val="tx1"/>
              </a:solidFill>
              <a:latin typeface="Gill Sans Nova Light" panose="020B0302020104020203" pitchFamily="34" charset="0"/>
            </a:endParaRPr>
          </a:p>
        </p:txBody>
      </p:sp>
      <p:sp>
        <p:nvSpPr>
          <p:cNvPr id="20" name="Rectangle 19">
            <a:extLst>
              <a:ext uri="{FF2B5EF4-FFF2-40B4-BE49-F238E27FC236}">
                <a16:creationId xmlns:a16="http://schemas.microsoft.com/office/drawing/2014/main" id="{A37667CA-239B-4207-9E12-C6A148B3EBE7}"/>
              </a:ext>
            </a:extLst>
          </p:cNvPr>
          <p:cNvSpPr/>
          <p:nvPr/>
        </p:nvSpPr>
        <p:spPr>
          <a:xfrm>
            <a:off x="3430174" y="4017439"/>
            <a:ext cx="3802109" cy="432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“Poverty”</a:t>
            </a:r>
            <a:endParaRPr lang="en-GB" sz="2000" i="1" dirty="0">
              <a:solidFill>
                <a:schemeClr val="tx1"/>
              </a:solidFill>
              <a:latin typeface="Gill Sans Nova Light" panose="020B0302020104020203" pitchFamily="34" charset="0"/>
            </a:endParaRPr>
          </a:p>
        </p:txBody>
      </p:sp>
      <p:sp>
        <p:nvSpPr>
          <p:cNvPr id="21" name="Rectangle 20">
            <a:extLst>
              <a:ext uri="{FF2B5EF4-FFF2-40B4-BE49-F238E27FC236}">
                <a16:creationId xmlns:a16="http://schemas.microsoft.com/office/drawing/2014/main" id="{F4505605-DB92-4EED-97E2-937BBB4BCE6C}"/>
              </a:ext>
            </a:extLst>
          </p:cNvPr>
          <p:cNvSpPr/>
          <p:nvPr/>
        </p:nvSpPr>
        <p:spPr>
          <a:xfrm>
            <a:off x="3430174" y="4495860"/>
            <a:ext cx="3661290" cy="432000"/>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“Relationship breakdown / divorce”</a:t>
            </a:r>
            <a:endParaRPr lang="en-GB" sz="2000" i="1" dirty="0">
              <a:solidFill>
                <a:schemeClr val="tx1"/>
              </a:solidFill>
              <a:latin typeface="Gill Sans Nova Light" panose="020B0302020104020203" pitchFamily="34" charset="0"/>
            </a:endParaRPr>
          </a:p>
        </p:txBody>
      </p:sp>
      <p:sp>
        <p:nvSpPr>
          <p:cNvPr id="22" name="Rectangle 21">
            <a:extLst>
              <a:ext uri="{FF2B5EF4-FFF2-40B4-BE49-F238E27FC236}">
                <a16:creationId xmlns:a16="http://schemas.microsoft.com/office/drawing/2014/main" id="{A643D6F7-BF91-4C6D-AA6D-C26EDA3D1BA6}"/>
              </a:ext>
            </a:extLst>
          </p:cNvPr>
          <p:cNvSpPr/>
          <p:nvPr/>
        </p:nvSpPr>
        <p:spPr>
          <a:xfrm>
            <a:off x="3430174" y="4969867"/>
            <a:ext cx="3543650" cy="432000"/>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2000" dirty="0">
                <a:solidFill>
                  <a:schemeClr val="tx1"/>
                </a:solidFill>
                <a:latin typeface="Gill Sans Nova Light" panose="020B0302020104020203" pitchFamily="34" charset="0"/>
              </a:rPr>
              <a:t>“Family feuds / disputes”</a:t>
            </a:r>
            <a:endParaRPr lang="en-GB" sz="2000" i="1" dirty="0">
              <a:solidFill>
                <a:schemeClr val="tx1"/>
              </a:solidFill>
              <a:latin typeface="Gill Sans Nova Light" panose="020B0302020104020203" pitchFamily="34" charset="0"/>
            </a:endParaRPr>
          </a:p>
        </p:txBody>
      </p:sp>
      <p:sp>
        <p:nvSpPr>
          <p:cNvPr id="23" name="Rectangle 22">
            <a:extLst>
              <a:ext uri="{FF2B5EF4-FFF2-40B4-BE49-F238E27FC236}">
                <a16:creationId xmlns:a16="http://schemas.microsoft.com/office/drawing/2014/main" id="{8B494219-47DC-44ED-B3A2-8F3913ABCED9}"/>
              </a:ext>
            </a:extLst>
          </p:cNvPr>
          <p:cNvSpPr/>
          <p:nvPr/>
        </p:nvSpPr>
        <p:spPr>
          <a:xfrm>
            <a:off x="3430174" y="5441778"/>
            <a:ext cx="3458306" cy="432000"/>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600" dirty="0">
                <a:solidFill>
                  <a:schemeClr val="tx1"/>
                </a:solidFill>
                <a:latin typeface="Gill Sans Nova Light" panose="020B0302020104020203" pitchFamily="34" charset="0"/>
              </a:rPr>
              <a:t>“Lack of housing / affordable housing”</a:t>
            </a:r>
            <a:endParaRPr lang="en-GB" sz="1600" i="1" dirty="0">
              <a:solidFill>
                <a:schemeClr val="tx1"/>
              </a:solidFill>
              <a:latin typeface="Gill Sans Nova Light" panose="020B0302020104020203" pitchFamily="34" charset="0"/>
            </a:endParaRPr>
          </a:p>
        </p:txBody>
      </p:sp>
      <p:sp>
        <p:nvSpPr>
          <p:cNvPr id="25" name="TextBox 24">
            <a:extLst>
              <a:ext uri="{FF2B5EF4-FFF2-40B4-BE49-F238E27FC236}">
                <a16:creationId xmlns:a16="http://schemas.microsoft.com/office/drawing/2014/main" id="{DB0236D8-FD31-4A93-859D-4AE284213BA5}"/>
              </a:ext>
            </a:extLst>
          </p:cNvPr>
          <p:cNvSpPr txBox="1"/>
          <p:nvPr/>
        </p:nvSpPr>
        <p:spPr>
          <a:xfrm>
            <a:off x="8087677" y="2063365"/>
            <a:ext cx="840295" cy="523220"/>
          </a:xfrm>
          <a:prstGeom prst="rect">
            <a:avLst/>
          </a:prstGeom>
          <a:noFill/>
        </p:spPr>
        <p:txBody>
          <a:bodyPr wrap="none" rtlCol="0">
            <a:spAutoFit/>
          </a:bodyPr>
          <a:lstStyle/>
          <a:p>
            <a:pPr algn="ctr"/>
            <a:r>
              <a:rPr lang="en-US" sz="2800" b="1" dirty="0">
                <a:solidFill>
                  <a:schemeClr val="accent3">
                    <a:lumMod val="60000"/>
                    <a:lumOff val="40000"/>
                  </a:schemeClr>
                </a:solidFill>
              </a:rPr>
              <a:t>20%</a:t>
            </a:r>
            <a:endParaRPr lang="en-GB" sz="2800" b="1" dirty="0">
              <a:solidFill>
                <a:schemeClr val="accent3">
                  <a:lumMod val="60000"/>
                  <a:lumOff val="40000"/>
                </a:schemeClr>
              </a:solidFill>
            </a:endParaRPr>
          </a:p>
        </p:txBody>
      </p:sp>
      <p:sp>
        <p:nvSpPr>
          <p:cNvPr id="26" name="TextBox 25">
            <a:extLst>
              <a:ext uri="{FF2B5EF4-FFF2-40B4-BE49-F238E27FC236}">
                <a16:creationId xmlns:a16="http://schemas.microsoft.com/office/drawing/2014/main" id="{558DF787-594B-4C8B-AD4C-96571E2F96FA}"/>
              </a:ext>
            </a:extLst>
          </p:cNvPr>
          <p:cNvSpPr txBox="1"/>
          <p:nvPr/>
        </p:nvSpPr>
        <p:spPr>
          <a:xfrm>
            <a:off x="9502168" y="2072118"/>
            <a:ext cx="840295" cy="523220"/>
          </a:xfrm>
          <a:prstGeom prst="rect">
            <a:avLst/>
          </a:prstGeom>
          <a:noFill/>
        </p:spPr>
        <p:txBody>
          <a:bodyPr wrap="none" rtlCol="0">
            <a:spAutoFit/>
          </a:bodyPr>
          <a:lstStyle/>
          <a:p>
            <a:pPr algn="ctr"/>
            <a:r>
              <a:rPr lang="en-US" sz="2800" b="1" dirty="0">
                <a:solidFill>
                  <a:schemeClr val="accent3"/>
                </a:solidFill>
              </a:rPr>
              <a:t>20%</a:t>
            </a:r>
            <a:endParaRPr lang="en-GB" sz="2800" b="1" dirty="0">
              <a:solidFill>
                <a:schemeClr val="accent3"/>
              </a:solidFill>
            </a:endParaRPr>
          </a:p>
        </p:txBody>
      </p:sp>
      <p:sp>
        <p:nvSpPr>
          <p:cNvPr id="28" name="TextBox 27">
            <a:extLst>
              <a:ext uri="{FF2B5EF4-FFF2-40B4-BE49-F238E27FC236}">
                <a16:creationId xmlns:a16="http://schemas.microsoft.com/office/drawing/2014/main" id="{B62CFE27-16B4-4639-A5EA-8AAD265E6BAE}"/>
              </a:ext>
            </a:extLst>
          </p:cNvPr>
          <p:cNvSpPr txBox="1"/>
          <p:nvPr/>
        </p:nvSpPr>
        <p:spPr>
          <a:xfrm>
            <a:off x="8087677" y="2544600"/>
            <a:ext cx="840295" cy="523220"/>
          </a:xfrm>
          <a:prstGeom prst="rect">
            <a:avLst/>
          </a:prstGeom>
          <a:noFill/>
        </p:spPr>
        <p:txBody>
          <a:bodyPr wrap="none" rtlCol="0">
            <a:spAutoFit/>
          </a:bodyPr>
          <a:lstStyle/>
          <a:p>
            <a:pPr algn="ctr"/>
            <a:r>
              <a:rPr lang="en-US" sz="2800" b="1" dirty="0">
                <a:solidFill>
                  <a:schemeClr val="accent3">
                    <a:lumMod val="60000"/>
                    <a:lumOff val="40000"/>
                  </a:schemeClr>
                </a:solidFill>
              </a:rPr>
              <a:t>15%</a:t>
            </a:r>
            <a:endParaRPr lang="en-GB" sz="2800" b="1" dirty="0">
              <a:solidFill>
                <a:schemeClr val="accent3">
                  <a:lumMod val="60000"/>
                  <a:lumOff val="40000"/>
                </a:schemeClr>
              </a:solidFill>
            </a:endParaRPr>
          </a:p>
        </p:txBody>
      </p:sp>
      <p:sp>
        <p:nvSpPr>
          <p:cNvPr id="29" name="TextBox 28">
            <a:extLst>
              <a:ext uri="{FF2B5EF4-FFF2-40B4-BE49-F238E27FC236}">
                <a16:creationId xmlns:a16="http://schemas.microsoft.com/office/drawing/2014/main" id="{BD8FD3AA-8C7F-4A12-A163-0B73F02F9A8A}"/>
              </a:ext>
            </a:extLst>
          </p:cNvPr>
          <p:cNvSpPr txBox="1"/>
          <p:nvPr/>
        </p:nvSpPr>
        <p:spPr>
          <a:xfrm>
            <a:off x="9502168" y="2553353"/>
            <a:ext cx="840295" cy="523220"/>
          </a:xfrm>
          <a:prstGeom prst="rect">
            <a:avLst/>
          </a:prstGeom>
          <a:noFill/>
        </p:spPr>
        <p:txBody>
          <a:bodyPr wrap="none" rtlCol="0">
            <a:spAutoFit/>
          </a:bodyPr>
          <a:lstStyle/>
          <a:p>
            <a:pPr algn="ctr"/>
            <a:r>
              <a:rPr lang="en-US" sz="2800" b="1" dirty="0">
                <a:solidFill>
                  <a:schemeClr val="accent3"/>
                </a:solidFill>
              </a:rPr>
              <a:t>16%</a:t>
            </a:r>
            <a:endParaRPr lang="en-GB" sz="2800" b="1" dirty="0">
              <a:solidFill>
                <a:schemeClr val="accent3"/>
              </a:solidFill>
            </a:endParaRPr>
          </a:p>
        </p:txBody>
      </p:sp>
      <p:sp>
        <p:nvSpPr>
          <p:cNvPr id="31" name="TextBox 30">
            <a:extLst>
              <a:ext uri="{FF2B5EF4-FFF2-40B4-BE49-F238E27FC236}">
                <a16:creationId xmlns:a16="http://schemas.microsoft.com/office/drawing/2014/main" id="{640333A2-37B5-416C-AC7D-A2E7FF07BAC1}"/>
              </a:ext>
            </a:extLst>
          </p:cNvPr>
          <p:cNvSpPr txBox="1"/>
          <p:nvPr/>
        </p:nvSpPr>
        <p:spPr>
          <a:xfrm>
            <a:off x="8087677" y="3012783"/>
            <a:ext cx="840295" cy="523220"/>
          </a:xfrm>
          <a:prstGeom prst="rect">
            <a:avLst/>
          </a:prstGeom>
          <a:noFill/>
        </p:spPr>
        <p:txBody>
          <a:bodyPr wrap="none" rtlCol="0">
            <a:spAutoFit/>
          </a:bodyPr>
          <a:lstStyle/>
          <a:p>
            <a:pPr algn="ctr"/>
            <a:r>
              <a:rPr lang="en-US" sz="2800" b="1" dirty="0">
                <a:solidFill>
                  <a:schemeClr val="accent3">
                    <a:lumMod val="60000"/>
                    <a:lumOff val="40000"/>
                  </a:schemeClr>
                </a:solidFill>
              </a:rPr>
              <a:t>12%</a:t>
            </a:r>
            <a:endParaRPr lang="en-GB" sz="2800" b="1" dirty="0">
              <a:solidFill>
                <a:schemeClr val="accent3">
                  <a:lumMod val="60000"/>
                  <a:lumOff val="40000"/>
                </a:schemeClr>
              </a:solidFill>
            </a:endParaRPr>
          </a:p>
        </p:txBody>
      </p:sp>
      <p:sp>
        <p:nvSpPr>
          <p:cNvPr id="32" name="TextBox 31">
            <a:extLst>
              <a:ext uri="{FF2B5EF4-FFF2-40B4-BE49-F238E27FC236}">
                <a16:creationId xmlns:a16="http://schemas.microsoft.com/office/drawing/2014/main" id="{63D3D9AE-A175-42A4-A648-C53E96BC69C4}"/>
              </a:ext>
            </a:extLst>
          </p:cNvPr>
          <p:cNvSpPr txBox="1"/>
          <p:nvPr/>
        </p:nvSpPr>
        <p:spPr>
          <a:xfrm>
            <a:off x="9502168" y="3021536"/>
            <a:ext cx="840295" cy="523220"/>
          </a:xfrm>
          <a:prstGeom prst="rect">
            <a:avLst/>
          </a:prstGeom>
          <a:noFill/>
        </p:spPr>
        <p:txBody>
          <a:bodyPr wrap="none" rtlCol="0">
            <a:spAutoFit/>
          </a:bodyPr>
          <a:lstStyle/>
          <a:p>
            <a:pPr algn="ctr"/>
            <a:r>
              <a:rPr lang="en-US" sz="2800" b="1" dirty="0">
                <a:solidFill>
                  <a:schemeClr val="accent3"/>
                </a:solidFill>
              </a:rPr>
              <a:t>16%</a:t>
            </a:r>
            <a:endParaRPr lang="en-GB" sz="2800" b="1" dirty="0">
              <a:solidFill>
                <a:schemeClr val="accent3"/>
              </a:solidFill>
            </a:endParaRPr>
          </a:p>
        </p:txBody>
      </p:sp>
      <p:sp>
        <p:nvSpPr>
          <p:cNvPr id="34" name="TextBox 33">
            <a:extLst>
              <a:ext uri="{FF2B5EF4-FFF2-40B4-BE49-F238E27FC236}">
                <a16:creationId xmlns:a16="http://schemas.microsoft.com/office/drawing/2014/main" id="{8B52424E-9A2D-4A7C-9070-77C28F0E470A}"/>
              </a:ext>
            </a:extLst>
          </p:cNvPr>
          <p:cNvSpPr txBox="1"/>
          <p:nvPr/>
        </p:nvSpPr>
        <p:spPr>
          <a:xfrm>
            <a:off x="8089825" y="3489688"/>
            <a:ext cx="840295" cy="523220"/>
          </a:xfrm>
          <a:prstGeom prst="rect">
            <a:avLst/>
          </a:prstGeom>
          <a:noFill/>
        </p:spPr>
        <p:txBody>
          <a:bodyPr wrap="none" rtlCol="0">
            <a:spAutoFit/>
          </a:bodyPr>
          <a:lstStyle/>
          <a:p>
            <a:pPr algn="ctr"/>
            <a:r>
              <a:rPr lang="en-US" sz="2800" b="1" dirty="0">
                <a:solidFill>
                  <a:schemeClr val="accent3">
                    <a:lumMod val="60000"/>
                    <a:lumOff val="40000"/>
                  </a:schemeClr>
                </a:solidFill>
              </a:rPr>
              <a:t>20%</a:t>
            </a:r>
            <a:endParaRPr lang="en-GB" sz="2800" b="1" dirty="0">
              <a:solidFill>
                <a:schemeClr val="accent3">
                  <a:lumMod val="60000"/>
                  <a:lumOff val="40000"/>
                </a:schemeClr>
              </a:solidFill>
            </a:endParaRPr>
          </a:p>
        </p:txBody>
      </p:sp>
      <p:sp>
        <p:nvSpPr>
          <p:cNvPr id="35" name="TextBox 34">
            <a:extLst>
              <a:ext uri="{FF2B5EF4-FFF2-40B4-BE49-F238E27FC236}">
                <a16:creationId xmlns:a16="http://schemas.microsoft.com/office/drawing/2014/main" id="{4174449A-40CE-41FE-B08F-1CE5E7D493F2}"/>
              </a:ext>
            </a:extLst>
          </p:cNvPr>
          <p:cNvSpPr txBox="1"/>
          <p:nvPr/>
        </p:nvSpPr>
        <p:spPr>
          <a:xfrm>
            <a:off x="9504316" y="3498441"/>
            <a:ext cx="840295" cy="523220"/>
          </a:xfrm>
          <a:prstGeom prst="rect">
            <a:avLst/>
          </a:prstGeom>
          <a:noFill/>
        </p:spPr>
        <p:txBody>
          <a:bodyPr wrap="none" rtlCol="0">
            <a:spAutoFit/>
          </a:bodyPr>
          <a:lstStyle/>
          <a:p>
            <a:pPr algn="ctr"/>
            <a:r>
              <a:rPr lang="en-US" sz="2800" b="1" dirty="0">
                <a:solidFill>
                  <a:schemeClr val="accent3"/>
                </a:solidFill>
              </a:rPr>
              <a:t>14%</a:t>
            </a:r>
            <a:endParaRPr lang="en-GB" sz="2800" b="1" dirty="0">
              <a:solidFill>
                <a:schemeClr val="accent3"/>
              </a:solidFill>
            </a:endParaRPr>
          </a:p>
        </p:txBody>
      </p:sp>
      <p:sp>
        <p:nvSpPr>
          <p:cNvPr id="37" name="TextBox 36">
            <a:extLst>
              <a:ext uri="{FF2B5EF4-FFF2-40B4-BE49-F238E27FC236}">
                <a16:creationId xmlns:a16="http://schemas.microsoft.com/office/drawing/2014/main" id="{1A1FB0C2-3DAD-4F6A-B6A3-952B4D0CFDF4}"/>
              </a:ext>
            </a:extLst>
          </p:cNvPr>
          <p:cNvSpPr txBox="1"/>
          <p:nvPr/>
        </p:nvSpPr>
        <p:spPr>
          <a:xfrm>
            <a:off x="8087677" y="3970236"/>
            <a:ext cx="840295" cy="523220"/>
          </a:xfrm>
          <a:prstGeom prst="rect">
            <a:avLst/>
          </a:prstGeom>
          <a:noFill/>
        </p:spPr>
        <p:txBody>
          <a:bodyPr wrap="none" rtlCol="0">
            <a:spAutoFit/>
          </a:bodyPr>
          <a:lstStyle/>
          <a:p>
            <a:pPr algn="ctr"/>
            <a:r>
              <a:rPr lang="en-US" sz="2800" b="1" dirty="0">
                <a:solidFill>
                  <a:schemeClr val="accent3">
                    <a:lumMod val="60000"/>
                    <a:lumOff val="40000"/>
                  </a:schemeClr>
                </a:solidFill>
              </a:rPr>
              <a:t>14%</a:t>
            </a:r>
            <a:endParaRPr lang="en-GB" sz="2800" b="1" dirty="0">
              <a:solidFill>
                <a:schemeClr val="accent3">
                  <a:lumMod val="60000"/>
                  <a:lumOff val="40000"/>
                </a:schemeClr>
              </a:solidFill>
            </a:endParaRPr>
          </a:p>
        </p:txBody>
      </p:sp>
      <p:sp>
        <p:nvSpPr>
          <p:cNvPr id="38" name="TextBox 37">
            <a:extLst>
              <a:ext uri="{FF2B5EF4-FFF2-40B4-BE49-F238E27FC236}">
                <a16:creationId xmlns:a16="http://schemas.microsoft.com/office/drawing/2014/main" id="{C6725D26-2482-4823-AC6D-1C01B6D7F65B}"/>
              </a:ext>
            </a:extLst>
          </p:cNvPr>
          <p:cNvSpPr txBox="1"/>
          <p:nvPr/>
        </p:nvSpPr>
        <p:spPr>
          <a:xfrm>
            <a:off x="9502168" y="3978989"/>
            <a:ext cx="840295" cy="523220"/>
          </a:xfrm>
          <a:prstGeom prst="rect">
            <a:avLst/>
          </a:prstGeom>
          <a:noFill/>
        </p:spPr>
        <p:txBody>
          <a:bodyPr wrap="none" rtlCol="0">
            <a:spAutoFit/>
          </a:bodyPr>
          <a:lstStyle/>
          <a:p>
            <a:pPr algn="ctr"/>
            <a:r>
              <a:rPr lang="en-US" sz="2800" b="1" dirty="0">
                <a:solidFill>
                  <a:schemeClr val="accent3"/>
                </a:solidFill>
              </a:rPr>
              <a:t>12%</a:t>
            </a:r>
            <a:endParaRPr lang="en-GB" sz="2800" b="1" dirty="0">
              <a:solidFill>
                <a:schemeClr val="accent3"/>
              </a:solidFill>
            </a:endParaRPr>
          </a:p>
        </p:txBody>
      </p:sp>
      <p:sp>
        <p:nvSpPr>
          <p:cNvPr id="40" name="TextBox 39">
            <a:extLst>
              <a:ext uri="{FF2B5EF4-FFF2-40B4-BE49-F238E27FC236}">
                <a16:creationId xmlns:a16="http://schemas.microsoft.com/office/drawing/2014/main" id="{C33B4FDB-4A3C-42E1-B0E1-2A170DCE6877}"/>
              </a:ext>
            </a:extLst>
          </p:cNvPr>
          <p:cNvSpPr txBox="1"/>
          <p:nvPr/>
        </p:nvSpPr>
        <p:spPr>
          <a:xfrm>
            <a:off x="8087677" y="4447141"/>
            <a:ext cx="840295" cy="523220"/>
          </a:xfrm>
          <a:prstGeom prst="rect">
            <a:avLst/>
          </a:prstGeom>
          <a:noFill/>
        </p:spPr>
        <p:txBody>
          <a:bodyPr wrap="none" rtlCol="0">
            <a:spAutoFit/>
          </a:bodyPr>
          <a:lstStyle/>
          <a:p>
            <a:pPr algn="ctr"/>
            <a:r>
              <a:rPr lang="en-US" sz="2800" b="1" dirty="0">
                <a:solidFill>
                  <a:schemeClr val="accent3">
                    <a:lumMod val="60000"/>
                    <a:lumOff val="40000"/>
                  </a:schemeClr>
                </a:solidFill>
              </a:rPr>
              <a:t>10%</a:t>
            </a:r>
            <a:endParaRPr lang="en-GB" sz="2800" b="1" dirty="0">
              <a:solidFill>
                <a:schemeClr val="accent3">
                  <a:lumMod val="60000"/>
                  <a:lumOff val="40000"/>
                </a:schemeClr>
              </a:solidFill>
            </a:endParaRPr>
          </a:p>
        </p:txBody>
      </p:sp>
      <p:sp>
        <p:nvSpPr>
          <p:cNvPr id="41" name="TextBox 40">
            <a:extLst>
              <a:ext uri="{FF2B5EF4-FFF2-40B4-BE49-F238E27FC236}">
                <a16:creationId xmlns:a16="http://schemas.microsoft.com/office/drawing/2014/main" id="{508CB19C-4F2F-4D95-97AF-56ACF5EFA842}"/>
              </a:ext>
            </a:extLst>
          </p:cNvPr>
          <p:cNvSpPr txBox="1"/>
          <p:nvPr/>
        </p:nvSpPr>
        <p:spPr>
          <a:xfrm>
            <a:off x="9601554" y="4455894"/>
            <a:ext cx="641522" cy="523220"/>
          </a:xfrm>
          <a:prstGeom prst="rect">
            <a:avLst/>
          </a:prstGeom>
          <a:noFill/>
        </p:spPr>
        <p:txBody>
          <a:bodyPr wrap="none" rtlCol="0">
            <a:spAutoFit/>
          </a:bodyPr>
          <a:lstStyle/>
          <a:p>
            <a:pPr algn="ctr"/>
            <a:r>
              <a:rPr lang="en-US" sz="2800" b="1" dirty="0">
                <a:solidFill>
                  <a:schemeClr val="accent3"/>
                </a:solidFill>
              </a:rPr>
              <a:t>9%</a:t>
            </a:r>
            <a:endParaRPr lang="en-GB" sz="2800" b="1" dirty="0">
              <a:solidFill>
                <a:schemeClr val="accent3"/>
              </a:solidFill>
            </a:endParaRPr>
          </a:p>
        </p:txBody>
      </p:sp>
      <p:sp>
        <p:nvSpPr>
          <p:cNvPr id="43" name="TextBox 42">
            <a:extLst>
              <a:ext uri="{FF2B5EF4-FFF2-40B4-BE49-F238E27FC236}">
                <a16:creationId xmlns:a16="http://schemas.microsoft.com/office/drawing/2014/main" id="{0664BA6C-D00A-414A-9078-5FC197BE17A4}"/>
              </a:ext>
            </a:extLst>
          </p:cNvPr>
          <p:cNvSpPr txBox="1"/>
          <p:nvPr/>
        </p:nvSpPr>
        <p:spPr>
          <a:xfrm>
            <a:off x="8187063" y="4917146"/>
            <a:ext cx="641522" cy="523220"/>
          </a:xfrm>
          <a:prstGeom prst="rect">
            <a:avLst/>
          </a:prstGeom>
          <a:noFill/>
        </p:spPr>
        <p:txBody>
          <a:bodyPr wrap="none" rtlCol="0">
            <a:spAutoFit/>
          </a:bodyPr>
          <a:lstStyle/>
          <a:p>
            <a:pPr algn="ctr"/>
            <a:r>
              <a:rPr lang="en-US" sz="2800" b="1" dirty="0">
                <a:solidFill>
                  <a:schemeClr val="accent3">
                    <a:lumMod val="60000"/>
                    <a:lumOff val="40000"/>
                  </a:schemeClr>
                </a:solidFill>
              </a:rPr>
              <a:t>9%</a:t>
            </a:r>
            <a:endParaRPr lang="en-GB" sz="2800" b="1" dirty="0">
              <a:solidFill>
                <a:schemeClr val="accent3">
                  <a:lumMod val="60000"/>
                  <a:lumOff val="40000"/>
                </a:schemeClr>
              </a:solidFill>
            </a:endParaRPr>
          </a:p>
        </p:txBody>
      </p:sp>
      <p:sp>
        <p:nvSpPr>
          <p:cNvPr id="44" name="TextBox 43">
            <a:extLst>
              <a:ext uri="{FF2B5EF4-FFF2-40B4-BE49-F238E27FC236}">
                <a16:creationId xmlns:a16="http://schemas.microsoft.com/office/drawing/2014/main" id="{23D797DF-851B-464D-B554-E8DA9EC58A5A}"/>
              </a:ext>
            </a:extLst>
          </p:cNvPr>
          <p:cNvSpPr txBox="1"/>
          <p:nvPr/>
        </p:nvSpPr>
        <p:spPr>
          <a:xfrm>
            <a:off x="9601554" y="4925899"/>
            <a:ext cx="641522" cy="523220"/>
          </a:xfrm>
          <a:prstGeom prst="rect">
            <a:avLst/>
          </a:prstGeom>
          <a:noFill/>
        </p:spPr>
        <p:txBody>
          <a:bodyPr wrap="none" rtlCol="0">
            <a:spAutoFit/>
          </a:bodyPr>
          <a:lstStyle/>
          <a:p>
            <a:pPr algn="ctr"/>
            <a:r>
              <a:rPr lang="en-US" sz="2800" b="1" dirty="0">
                <a:solidFill>
                  <a:schemeClr val="accent3"/>
                </a:solidFill>
              </a:rPr>
              <a:t>7%</a:t>
            </a:r>
            <a:endParaRPr lang="en-GB" sz="2800" b="1" dirty="0">
              <a:solidFill>
                <a:schemeClr val="accent3"/>
              </a:solidFill>
            </a:endParaRPr>
          </a:p>
        </p:txBody>
      </p:sp>
      <p:sp>
        <p:nvSpPr>
          <p:cNvPr id="46" name="TextBox 45">
            <a:extLst>
              <a:ext uri="{FF2B5EF4-FFF2-40B4-BE49-F238E27FC236}">
                <a16:creationId xmlns:a16="http://schemas.microsoft.com/office/drawing/2014/main" id="{D61F1343-74A9-41F3-83FF-5FD946A11C39}"/>
              </a:ext>
            </a:extLst>
          </p:cNvPr>
          <p:cNvSpPr txBox="1"/>
          <p:nvPr/>
        </p:nvSpPr>
        <p:spPr>
          <a:xfrm>
            <a:off x="8187063" y="5383597"/>
            <a:ext cx="641522" cy="523220"/>
          </a:xfrm>
          <a:prstGeom prst="rect">
            <a:avLst/>
          </a:prstGeom>
          <a:noFill/>
        </p:spPr>
        <p:txBody>
          <a:bodyPr wrap="none" rtlCol="0">
            <a:spAutoFit/>
          </a:bodyPr>
          <a:lstStyle/>
          <a:p>
            <a:pPr algn="ctr"/>
            <a:r>
              <a:rPr lang="en-US" sz="2800" b="1" dirty="0">
                <a:solidFill>
                  <a:schemeClr val="accent3">
                    <a:lumMod val="60000"/>
                    <a:lumOff val="40000"/>
                  </a:schemeClr>
                </a:solidFill>
              </a:rPr>
              <a:t>6%</a:t>
            </a:r>
            <a:endParaRPr lang="en-GB" sz="2800" b="1" dirty="0">
              <a:solidFill>
                <a:schemeClr val="accent3">
                  <a:lumMod val="60000"/>
                  <a:lumOff val="40000"/>
                </a:schemeClr>
              </a:solidFill>
            </a:endParaRPr>
          </a:p>
        </p:txBody>
      </p:sp>
      <p:sp>
        <p:nvSpPr>
          <p:cNvPr id="47" name="TextBox 46">
            <a:extLst>
              <a:ext uri="{FF2B5EF4-FFF2-40B4-BE49-F238E27FC236}">
                <a16:creationId xmlns:a16="http://schemas.microsoft.com/office/drawing/2014/main" id="{20FF0441-11DE-43A8-B9D5-AF5BDFCF458B}"/>
              </a:ext>
            </a:extLst>
          </p:cNvPr>
          <p:cNvSpPr txBox="1"/>
          <p:nvPr/>
        </p:nvSpPr>
        <p:spPr>
          <a:xfrm>
            <a:off x="9601554" y="5392350"/>
            <a:ext cx="641522" cy="523220"/>
          </a:xfrm>
          <a:prstGeom prst="rect">
            <a:avLst/>
          </a:prstGeom>
          <a:noFill/>
        </p:spPr>
        <p:txBody>
          <a:bodyPr wrap="none" rtlCol="0">
            <a:spAutoFit/>
          </a:bodyPr>
          <a:lstStyle/>
          <a:p>
            <a:pPr algn="ctr"/>
            <a:r>
              <a:rPr lang="en-US" sz="2800" b="1" dirty="0">
                <a:solidFill>
                  <a:schemeClr val="accent3"/>
                </a:solidFill>
              </a:rPr>
              <a:t>6%</a:t>
            </a:r>
            <a:endParaRPr lang="en-GB" sz="2800" b="1" dirty="0">
              <a:solidFill>
                <a:schemeClr val="accent3"/>
              </a:solidFill>
            </a:endParaRPr>
          </a:p>
        </p:txBody>
      </p:sp>
      <p:sp>
        <p:nvSpPr>
          <p:cNvPr id="48" name="Rectangle 47">
            <a:extLst>
              <a:ext uri="{FF2B5EF4-FFF2-40B4-BE49-F238E27FC236}">
                <a16:creationId xmlns:a16="http://schemas.microsoft.com/office/drawing/2014/main" id="{58043372-E8C9-4C50-8101-DA240D46398A}"/>
              </a:ext>
            </a:extLst>
          </p:cNvPr>
          <p:cNvSpPr/>
          <p:nvPr/>
        </p:nvSpPr>
        <p:spPr>
          <a:xfrm>
            <a:off x="3430174" y="5913689"/>
            <a:ext cx="3336386" cy="432000"/>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GB" sz="1600" dirty="0">
                <a:solidFill>
                  <a:schemeClr val="tx1"/>
                </a:solidFill>
                <a:latin typeface="Gill Sans Nova Light" panose="020B0302020104020203" pitchFamily="34" charset="0"/>
              </a:rPr>
              <a:t>“Domestic violence / domestic abuse”</a:t>
            </a:r>
            <a:endParaRPr lang="en-GB" sz="1600" i="1" dirty="0">
              <a:solidFill>
                <a:schemeClr val="tx1"/>
              </a:solidFill>
              <a:latin typeface="Gill Sans Nova Light" panose="020B0302020104020203" pitchFamily="34" charset="0"/>
            </a:endParaRPr>
          </a:p>
        </p:txBody>
      </p:sp>
      <p:sp>
        <p:nvSpPr>
          <p:cNvPr id="50" name="TextBox 49">
            <a:extLst>
              <a:ext uri="{FF2B5EF4-FFF2-40B4-BE49-F238E27FC236}">
                <a16:creationId xmlns:a16="http://schemas.microsoft.com/office/drawing/2014/main" id="{38193EF4-1E28-48D5-9544-FCF4095A18C6}"/>
              </a:ext>
            </a:extLst>
          </p:cNvPr>
          <p:cNvSpPr txBox="1"/>
          <p:nvPr/>
        </p:nvSpPr>
        <p:spPr>
          <a:xfrm>
            <a:off x="8187063" y="5852228"/>
            <a:ext cx="641522" cy="523220"/>
          </a:xfrm>
          <a:prstGeom prst="rect">
            <a:avLst/>
          </a:prstGeom>
          <a:noFill/>
        </p:spPr>
        <p:txBody>
          <a:bodyPr wrap="none" rtlCol="0">
            <a:spAutoFit/>
          </a:bodyPr>
          <a:lstStyle/>
          <a:p>
            <a:pPr algn="ctr"/>
            <a:r>
              <a:rPr lang="en-US" sz="2800" b="1" dirty="0">
                <a:solidFill>
                  <a:schemeClr val="accent3">
                    <a:lumMod val="60000"/>
                    <a:lumOff val="40000"/>
                  </a:schemeClr>
                </a:solidFill>
              </a:rPr>
              <a:t>5%</a:t>
            </a:r>
            <a:endParaRPr lang="en-GB" sz="2800" b="1" dirty="0">
              <a:solidFill>
                <a:schemeClr val="accent3">
                  <a:lumMod val="60000"/>
                  <a:lumOff val="40000"/>
                </a:schemeClr>
              </a:solidFill>
            </a:endParaRPr>
          </a:p>
        </p:txBody>
      </p:sp>
      <p:sp>
        <p:nvSpPr>
          <p:cNvPr id="51" name="TextBox 50">
            <a:extLst>
              <a:ext uri="{FF2B5EF4-FFF2-40B4-BE49-F238E27FC236}">
                <a16:creationId xmlns:a16="http://schemas.microsoft.com/office/drawing/2014/main" id="{6131290F-7B6D-4C5C-8AEE-8D9D48507F9B}"/>
              </a:ext>
            </a:extLst>
          </p:cNvPr>
          <p:cNvSpPr txBox="1"/>
          <p:nvPr/>
        </p:nvSpPr>
        <p:spPr>
          <a:xfrm>
            <a:off x="9601554" y="5860981"/>
            <a:ext cx="641522" cy="523220"/>
          </a:xfrm>
          <a:prstGeom prst="rect">
            <a:avLst/>
          </a:prstGeom>
          <a:noFill/>
        </p:spPr>
        <p:txBody>
          <a:bodyPr wrap="none" rtlCol="0">
            <a:spAutoFit/>
          </a:bodyPr>
          <a:lstStyle/>
          <a:p>
            <a:pPr algn="ctr"/>
            <a:r>
              <a:rPr lang="en-US" sz="2800" b="1" dirty="0">
                <a:solidFill>
                  <a:schemeClr val="accent3"/>
                </a:solidFill>
              </a:rPr>
              <a:t>5%</a:t>
            </a:r>
            <a:endParaRPr lang="en-GB" sz="2800" b="1" dirty="0">
              <a:solidFill>
                <a:schemeClr val="accent3"/>
              </a:solidFill>
            </a:endParaRPr>
          </a:p>
        </p:txBody>
      </p:sp>
      <p:sp>
        <p:nvSpPr>
          <p:cNvPr id="42" name="TextBox 41">
            <a:extLst>
              <a:ext uri="{FF2B5EF4-FFF2-40B4-BE49-F238E27FC236}">
                <a16:creationId xmlns:a16="http://schemas.microsoft.com/office/drawing/2014/main" id="{50967CF0-C5E9-4107-BDC1-05D97839D4C2}"/>
              </a:ext>
            </a:extLst>
          </p:cNvPr>
          <p:cNvSpPr txBox="1"/>
          <p:nvPr/>
        </p:nvSpPr>
        <p:spPr>
          <a:xfrm>
            <a:off x="10981678" y="1600881"/>
            <a:ext cx="840295" cy="523220"/>
          </a:xfrm>
          <a:prstGeom prst="rect">
            <a:avLst/>
          </a:prstGeom>
          <a:noFill/>
        </p:spPr>
        <p:txBody>
          <a:bodyPr wrap="none" rtlCol="0">
            <a:spAutoFit/>
          </a:bodyPr>
          <a:lstStyle/>
          <a:p>
            <a:pPr algn="ctr"/>
            <a:r>
              <a:rPr lang="en-US" sz="2800" b="1" dirty="0">
                <a:solidFill>
                  <a:schemeClr val="accent3"/>
                </a:solidFill>
              </a:rPr>
              <a:t>21%</a:t>
            </a:r>
            <a:endParaRPr lang="en-GB" sz="2800" b="1" dirty="0">
              <a:solidFill>
                <a:schemeClr val="accent3"/>
              </a:solidFill>
            </a:endParaRPr>
          </a:p>
        </p:txBody>
      </p:sp>
      <p:sp>
        <p:nvSpPr>
          <p:cNvPr id="45" name="TextBox 44">
            <a:extLst>
              <a:ext uri="{FF2B5EF4-FFF2-40B4-BE49-F238E27FC236}">
                <a16:creationId xmlns:a16="http://schemas.microsoft.com/office/drawing/2014/main" id="{A37D89FD-A5E2-4717-A973-8AB128532D37}"/>
              </a:ext>
            </a:extLst>
          </p:cNvPr>
          <p:cNvSpPr txBox="1"/>
          <p:nvPr/>
        </p:nvSpPr>
        <p:spPr>
          <a:xfrm>
            <a:off x="10694874" y="1370376"/>
            <a:ext cx="1419218" cy="230832"/>
          </a:xfrm>
          <a:prstGeom prst="rect">
            <a:avLst/>
          </a:prstGeom>
          <a:solidFill>
            <a:schemeClr val="accent3">
              <a:lumMod val="75000"/>
            </a:schemeClr>
          </a:solidFill>
        </p:spPr>
        <p:txBody>
          <a:bodyPr wrap="square" rtlCol="0">
            <a:spAutoFit/>
          </a:bodyPr>
          <a:lstStyle/>
          <a:p>
            <a:pPr algn="ctr"/>
            <a:r>
              <a:rPr lang="en-US" sz="900" dirty="0">
                <a:solidFill>
                  <a:schemeClr val="bg2"/>
                </a:solidFill>
                <a:latin typeface="Gill Sans Nova Light" panose="020B0302020104020203" pitchFamily="34" charset="0"/>
              </a:rPr>
              <a:t>ATTITUDES – MAY 2021</a:t>
            </a:r>
            <a:endParaRPr lang="en-GB" sz="900" dirty="0">
              <a:solidFill>
                <a:schemeClr val="bg2"/>
              </a:solidFill>
              <a:latin typeface="Gill Sans Nova Light" panose="020B0302020104020203" pitchFamily="34" charset="0"/>
            </a:endParaRPr>
          </a:p>
        </p:txBody>
      </p:sp>
      <p:sp>
        <p:nvSpPr>
          <p:cNvPr id="49" name="TextBox 48">
            <a:extLst>
              <a:ext uri="{FF2B5EF4-FFF2-40B4-BE49-F238E27FC236}">
                <a16:creationId xmlns:a16="http://schemas.microsoft.com/office/drawing/2014/main" id="{4EE52260-A9DD-4B68-B86E-8330A16A3161}"/>
              </a:ext>
            </a:extLst>
          </p:cNvPr>
          <p:cNvSpPr txBox="1"/>
          <p:nvPr/>
        </p:nvSpPr>
        <p:spPr>
          <a:xfrm>
            <a:off x="10981678" y="2075035"/>
            <a:ext cx="840295" cy="523220"/>
          </a:xfrm>
          <a:prstGeom prst="rect">
            <a:avLst/>
          </a:prstGeom>
          <a:noFill/>
        </p:spPr>
        <p:txBody>
          <a:bodyPr wrap="none" rtlCol="0">
            <a:spAutoFit/>
          </a:bodyPr>
          <a:lstStyle/>
          <a:p>
            <a:pPr algn="ctr"/>
            <a:r>
              <a:rPr lang="en-US" sz="2800" b="1" dirty="0">
                <a:solidFill>
                  <a:schemeClr val="accent3"/>
                </a:solidFill>
              </a:rPr>
              <a:t>25%</a:t>
            </a:r>
            <a:endParaRPr lang="en-GB" sz="2800" b="1" dirty="0">
              <a:solidFill>
                <a:schemeClr val="accent3"/>
              </a:solidFill>
            </a:endParaRPr>
          </a:p>
        </p:txBody>
      </p:sp>
      <p:sp>
        <p:nvSpPr>
          <p:cNvPr id="52" name="TextBox 51">
            <a:extLst>
              <a:ext uri="{FF2B5EF4-FFF2-40B4-BE49-F238E27FC236}">
                <a16:creationId xmlns:a16="http://schemas.microsoft.com/office/drawing/2014/main" id="{82BC6AE5-8032-47DB-A16A-6F82D9D93BAD}"/>
              </a:ext>
            </a:extLst>
          </p:cNvPr>
          <p:cNvSpPr txBox="1"/>
          <p:nvPr/>
        </p:nvSpPr>
        <p:spPr>
          <a:xfrm>
            <a:off x="10981678" y="2586585"/>
            <a:ext cx="840295" cy="523220"/>
          </a:xfrm>
          <a:prstGeom prst="rect">
            <a:avLst/>
          </a:prstGeom>
          <a:noFill/>
        </p:spPr>
        <p:txBody>
          <a:bodyPr wrap="none" rtlCol="0">
            <a:spAutoFit/>
          </a:bodyPr>
          <a:lstStyle/>
          <a:p>
            <a:pPr algn="ctr"/>
            <a:r>
              <a:rPr lang="en-US" sz="2800" b="1" dirty="0">
                <a:solidFill>
                  <a:schemeClr val="accent3"/>
                </a:solidFill>
              </a:rPr>
              <a:t>12%</a:t>
            </a:r>
            <a:endParaRPr lang="en-GB" sz="2800" b="1" dirty="0">
              <a:solidFill>
                <a:schemeClr val="accent3"/>
              </a:solidFill>
            </a:endParaRPr>
          </a:p>
        </p:txBody>
      </p:sp>
      <p:sp>
        <p:nvSpPr>
          <p:cNvPr id="53" name="TextBox 52">
            <a:extLst>
              <a:ext uri="{FF2B5EF4-FFF2-40B4-BE49-F238E27FC236}">
                <a16:creationId xmlns:a16="http://schemas.microsoft.com/office/drawing/2014/main" id="{FC501513-0286-423D-9FC6-8D8AA84A76A2}"/>
              </a:ext>
            </a:extLst>
          </p:cNvPr>
          <p:cNvSpPr txBox="1"/>
          <p:nvPr/>
        </p:nvSpPr>
        <p:spPr>
          <a:xfrm>
            <a:off x="10981678" y="3049616"/>
            <a:ext cx="840295" cy="523220"/>
          </a:xfrm>
          <a:prstGeom prst="rect">
            <a:avLst/>
          </a:prstGeom>
          <a:noFill/>
        </p:spPr>
        <p:txBody>
          <a:bodyPr wrap="none" rtlCol="0">
            <a:spAutoFit/>
          </a:bodyPr>
          <a:lstStyle/>
          <a:p>
            <a:pPr algn="ctr"/>
            <a:r>
              <a:rPr lang="en-US" sz="2800" b="1" dirty="0">
                <a:solidFill>
                  <a:schemeClr val="accent3"/>
                </a:solidFill>
              </a:rPr>
              <a:t>11%</a:t>
            </a:r>
            <a:endParaRPr lang="en-GB" sz="2800" b="1" dirty="0">
              <a:solidFill>
                <a:schemeClr val="accent3"/>
              </a:solidFill>
            </a:endParaRPr>
          </a:p>
        </p:txBody>
      </p:sp>
      <p:sp>
        <p:nvSpPr>
          <p:cNvPr id="54" name="TextBox 53">
            <a:extLst>
              <a:ext uri="{FF2B5EF4-FFF2-40B4-BE49-F238E27FC236}">
                <a16:creationId xmlns:a16="http://schemas.microsoft.com/office/drawing/2014/main" id="{A353EEE4-2255-4115-977A-AB3B7DC675AE}"/>
              </a:ext>
            </a:extLst>
          </p:cNvPr>
          <p:cNvSpPr txBox="1"/>
          <p:nvPr/>
        </p:nvSpPr>
        <p:spPr>
          <a:xfrm>
            <a:off x="10979530" y="3486586"/>
            <a:ext cx="840295" cy="523220"/>
          </a:xfrm>
          <a:prstGeom prst="rect">
            <a:avLst/>
          </a:prstGeom>
          <a:noFill/>
        </p:spPr>
        <p:txBody>
          <a:bodyPr wrap="none" rtlCol="0">
            <a:spAutoFit/>
          </a:bodyPr>
          <a:lstStyle/>
          <a:p>
            <a:pPr algn="ctr"/>
            <a:r>
              <a:rPr lang="en-US" sz="2800" b="1" dirty="0">
                <a:solidFill>
                  <a:schemeClr val="accent3"/>
                </a:solidFill>
              </a:rPr>
              <a:t>14%</a:t>
            </a:r>
            <a:endParaRPr lang="en-GB" sz="2800" b="1" dirty="0">
              <a:solidFill>
                <a:schemeClr val="accent3"/>
              </a:solidFill>
            </a:endParaRPr>
          </a:p>
        </p:txBody>
      </p:sp>
      <p:sp>
        <p:nvSpPr>
          <p:cNvPr id="55" name="TextBox 54">
            <a:extLst>
              <a:ext uri="{FF2B5EF4-FFF2-40B4-BE49-F238E27FC236}">
                <a16:creationId xmlns:a16="http://schemas.microsoft.com/office/drawing/2014/main" id="{B8AF914A-989D-44D2-9A80-DA3220E981F0}"/>
              </a:ext>
            </a:extLst>
          </p:cNvPr>
          <p:cNvSpPr txBox="1"/>
          <p:nvPr/>
        </p:nvSpPr>
        <p:spPr>
          <a:xfrm>
            <a:off x="10979530" y="3978989"/>
            <a:ext cx="840295" cy="523220"/>
          </a:xfrm>
          <a:prstGeom prst="rect">
            <a:avLst/>
          </a:prstGeom>
          <a:noFill/>
        </p:spPr>
        <p:txBody>
          <a:bodyPr wrap="none" rtlCol="0">
            <a:spAutoFit/>
          </a:bodyPr>
          <a:lstStyle/>
          <a:p>
            <a:pPr algn="ctr"/>
            <a:r>
              <a:rPr lang="en-US" sz="2800" b="1" dirty="0">
                <a:solidFill>
                  <a:schemeClr val="accent3"/>
                </a:solidFill>
              </a:rPr>
              <a:t>11%</a:t>
            </a:r>
            <a:endParaRPr lang="en-GB" sz="2800" b="1" dirty="0">
              <a:solidFill>
                <a:schemeClr val="accent3"/>
              </a:solidFill>
            </a:endParaRPr>
          </a:p>
        </p:txBody>
      </p:sp>
      <p:sp>
        <p:nvSpPr>
          <p:cNvPr id="56" name="TextBox 55">
            <a:extLst>
              <a:ext uri="{FF2B5EF4-FFF2-40B4-BE49-F238E27FC236}">
                <a16:creationId xmlns:a16="http://schemas.microsoft.com/office/drawing/2014/main" id="{4A14EDD4-EF4B-4F71-8303-F8400B6E58F4}"/>
              </a:ext>
            </a:extLst>
          </p:cNvPr>
          <p:cNvSpPr txBox="1"/>
          <p:nvPr/>
        </p:nvSpPr>
        <p:spPr>
          <a:xfrm>
            <a:off x="11078916" y="4447141"/>
            <a:ext cx="641522" cy="523220"/>
          </a:xfrm>
          <a:prstGeom prst="rect">
            <a:avLst/>
          </a:prstGeom>
          <a:noFill/>
        </p:spPr>
        <p:txBody>
          <a:bodyPr wrap="none" rtlCol="0">
            <a:spAutoFit/>
          </a:bodyPr>
          <a:lstStyle/>
          <a:p>
            <a:pPr algn="ctr"/>
            <a:r>
              <a:rPr lang="en-US" sz="2800" b="1" dirty="0">
                <a:solidFill>
                  <a:schemeClr val="accent3"/>
                </a:solidFill>
              </a:rPr>
              <a:t>6%</a:t>
            </a:r>
            <a:endParaRPr lang="en-GB" sz="2800" b="1" dirty="0">
              <a:solidFill>
                <a:schemeClr val="accent3"/>
              </a:solidFill>
            </a:endParaRPr>
          </a:p>
        </p:txBody>
      </p:sp>
      <p:sp>
        <p:nvSpPr>
          <p:cNvPr id="57" name="TextBox 56">
            <a:extLst>
              <a:ext uri="{FF2B5EF4-FFF2-40B4-BE49-F238E27FC236}">
                <a16:creationId xmlns:a16="http://schemas.microsoft.com/office/drawing/2014/main" id="{BAFC6342-4672-4922-8BFF-2DD9AC5686A2}"/>
              </a:ext>
            </a:extLst>
          </p:cNvPr>
          <p:cNvSpPr txBox="1"/>
          <p:nvPr/>
        </p:nvSpPr>
        <p:spPr>
          <a:xfrm>
            <a:off x="11078916" y="4969867"/>
            <a:ext cx="641522" cy="523220"/>
          </a:xfrm>
          <a:prstGeom prst="rect">
            <a:avLst/>
          </a:prstGeom>
          <a:noFill/>
        </p:spPr>
        <p:txBody>
          <a:bodyPr wrap="none" rtlCol="0">
            <a:spAutoFit/>
          </a:bodyPr>
          <a:lstStyle/>
          <a:p>
            <a:pPr algn="ctr"/>
            <a:r>
              <a:rPr lang="en-US" sz="2800" b="1" dirty="0">
                <a:solidFill>
                  <a:schemeClr val="accent3"/>
                </a:solidFill>
              </a:rPr>
              <a:t>5%</a:t>
            </a:r>
            <a:endParaRPr lang="en-GB" sz="2800" b="1" dirty="0">
              <a:solidFill>
                <a:schemeClr val="accent3"/>
              </a:solidFill>
            </a:endParaRPr>
          </a:p>
        </p:txBody>
      </p:sp>
      <p:sp>
        <p:nvSpPr>
          <p:cNvPr id="58" name="TextBox 57">
            <a:extLst>
              <a:ext uri="{FF2B5EF4-FFF2-40B4-BE49-F238E27FC236}">
                <a16:creationId xmlns:a16="http://schemas.microsoft.com/office/drawing/2014/main" id="{825649B7-4A67-404D-A03D-5E7C7157F693}"/>
              </a:ext>
            </a:extLst>
          </p:cNvPr>
          <p:cNvSpPr txBox="1"/>
          <p:nvPr/>
        </p:nvSpPr>
        <p:spPr>
          <a:xfrm>
            <a:off x="11078916" y="5436564"/>
            <a:ext cx="641522" cy="523220"/>
          </a:xfrm>
          <a:prstGeom prst="rect">
            <a:avLst/>
          </a:prstGeom>
          <a:noFill/>
        </p:spPr>
        <p:txBody>
          <a:bodyPr wrap="none" rtlCol="0">
            <a:spAutoFit/>
          </a:bodyPr>
          <a:lstStyle/>
          <a:p>
            <a:pPr algn="ctr"/>
            <a:r>
              <a:rPr lang="en-US" sz="2800" b="1" dirty="0">
                <a:solidFill>
                  <a:schemeClr val="accent3"/>
                </a:solidFill>
              </a:rPr>
              <a:t>7%</a:t>
            </a:r>
            <a:endParaRPr lang="en-GB" sz="2800" b="1" dirty="0">
              <a:solidFill>
                <a:schemeClr val="accent3"/>
              </a:solidFill>
            </a:endParaRPr>
          </a:p>
        </p:txBody>
      </p:sp>
      <p:sp>
        <p:nvSpPr>
          <p:cNvPr id="59" name="TextBox 58">
            <a:extLst>
              <a:ext uri="{FF2B5EF4-FFF2-40B4-BE49-F238E27FC236}">
                <a16:creationId xmlns:a16="http://schemas.microsoft.com/office/drawing/2014/main" id="{7BD27850-4159-4CAD-AC86-A960BFB907AF}"/>
              </a:ext>
            </a:extLst>
          </p:cNvPr>
          <p:cNvSpPr txBox="1"/>
          <p:nvPr/>
        </p:nvSpPr>
        <p:spPr>
          <a:xfrm>
            <a:off x="11078916" y="5873778"/>
            <a:ext cx="641522" cy="523220"/>
          </a:xfrm>
          <a:prstGeom prst="rect">
            <a:avLst/>
          </a:prstGeom>
          <a:noFill/>
        </p:spPr>
        <p:txBody>
          <a:bodyPr wrap="none" rtlCol="0">
            <a:spAutoFit/>
          </a:bodyPr>
          <a:lstStyle/>
          <a:p>
            <a:pPr algn="ctr"/>
            <a:r>
              <a:rPr lang="en-US" sz="2800" b="1" dirty="0">
                <a:solidFill>
                  <a:schemeClr val="accent3"/>
                </a:solidFill>
              </a:rPr>
              <a:t>3%</a:t>
            </a:r>
            <a:endParaRPr lang="en-GB" sz="2800" b="1" dirty="0">
              <a:solidFill>
                <a:schemeClr val="accent3"/>
              </a:solidFill>
            </a:endParaRPr>
          </a:p>
        </p:txBody>
      </p:sp>
    </p:spTree>
    <p:extLst>
      <p:ext uri="{BB962C8B-B14F-4D97-AF65-F5344CB8AC3E}">
        <p14:creationId xmlns:p14="http://schemas.microsoft.com/office/powerpoint/2010/main" val="1128087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5FD8F1C-45EA-4C1B-9E9F-37DE75100E5B}"/>
              </a:ext>
            </a:extLst>
          </p:cNvPr>
          <p:cNvSpPr>
            <a:spLocks noGrp="1"/>
          </p:cNvSpPr>
          <p:nvPr>
            <p:ph type="subTitle" idx="1"/>
          </p:nvPr>
        </p:nvSpPr>
        <p:spPr>
          <a:xfrm>
            <a:off x="10980234" y="242137"/>
            <a:ext cx="1065781" cy="97356"/>
          </a:xfrm>
        </p:spPr>
        <p:txBody>
          <a:bodyPr/>
          <a:lstStyle/>
          <a:p>
            <a:r>
              <a:rPr lang="en-US" dirty="0"/>
              <a:t>MAY 2021 </a:t>
            </a:r>
            <a:endParaRPr lang="en-GB" dirty="0"/>
          </a:p>
        </p:txBody>
      </p:sp>
      <p:sp>
        <p:nvSpPr>
          <p:cNvPr id="6" name="Title 1">
            <a:extLst>
              <a:ext uri="{FF2B5EF4-FFF2-40B4-BE49-F238E27FC236}">
                <a16:creationId xmlns:a16="http://schemas.microsoft.com/office/drawing/2014/main" id="{F94E1FC2-E115-40BB-B65A-111B6F173A42}"/>
              </a:ext>
            </a:extLst>
          </p:cNvPr>
          <p:cNvSpPr txBox="1">
            <a:spLocks/>
          </p:cNvSpPr>
          <p:nvPr/>
        </p:nvSpPr>
        <p:spPr>
          <a:xfrm>
            <a:off x="5137375" y="3100616"/>
            <a:ext cx="2362927" cy="720197"/>
          </a:xfrm>
          <a:prstGeom prst="rect">
            <a:avLst/>
          </a:prstGeom>
        </p:spPr>
        <p:txBody>
          <a:bodyPr wrap="none" lIns="216000" tIns="0" rIns="0" bIns="0" anchor="b">
            <a:spAutoFit/>
          </a:bodyPr>
          <a:lstStyle>
            <a:lvl1pPr algn="l" defTabSz="914400" rtl="0" eaLnBrk="1" latinLnBrk="0" hangingPunct="1">
              <a:lnSpc>
                <a:spcPct val="90000"/>
              </a:lnSpc>
              <a:spcBef>
                <a:spcPct val="0"/>
              </a:spcBef>
              <a:buNone/>
              <a:defRPr sz="4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dirty="0">
                <a:ln>
                  <a:noFill/>
                </a:ln>
                <a:solidFill>
                  <a:srgbClr val="EEECE8"/>
                </a:solidFill>
                <a:effectLst/>
                <a:uLnTx/>
                <a:uFillTx/>
                <a:latin typeface="Gill Sans MT"/>
                <a:ea typeface="+mj-ea"/>
                <a:cs typeface="+mj-cs"/>
              </a:rPr>
              <a:t>&amp; Crisis</a:t>
            </a:r>
            <a:endParaRPr kumimoji="0" lang="en-GB" sz="5200" b="0" i="0" u="none" strike="noStrike" kern="1200" cap="none" spc="0" normalizeH="0" baseline="0" noProof="0" dirty="0">
              <a:ln>
                <a:noFill/>
              </a:ln>
              <a:solidFill>
                <a:srgbClr val="EEECE8"/>
              </a:solidFill>
              <a:effectLst/>
              <a:uLnTx/>
              <a:uFillTx/>
              <a:latin typeface="Gill Sans MT"/>
              <a:ea typeface="+mj-ea"/>
              <a:cs typeface="+mj-cs"/>
            </a:endParaRPr>
          </a:p>
        </p:txBody>
      </p:sp>
      <p:pic>
        <p:nvPicPr>
          <p:cNvPr id="13" name="Picture 12">
            <a:extLst>
              <a:ext uri="{FF2B5EF4-FFF2-40B4-BE49-F238E27FC236}">
                <a16:creationId xmlns:a16="http://schemas.microsoft.com/office/drawing/2014/main" id="{4B87C75D-6BF4-4F72-91D4-877722B8A6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38785" y="2911221"/>
            <a:ext cx="1098590" cy="1098986"/>
          </a:xfrm>
          <a:prstGeom prst="rect">
            <a:avLst/>
          </a:prstGeom>
        </p:spPr>
      </p:pic>
      <p:sp>
        <p:nvSpPr>
          <p:cNvPr id="2" name="TextBox 1">
            <a:extLst>
              <a:ext uri="{FF2B5EF4-FFF2-40B4-BE49-F238E27FC236}">
                <a16:creationId xmlns:a16="http://schemas.microsoft.com/office/drawing/2014/main" id="{79FB687D-FEDF-4877-ABBA-219060FE990C}"/>
              </a:ext>
            </a:extLst>
          </p:cNvPr>
          <p:cNvSpPr txBox="1"/>
          <p:nvPr/>
        </p:nvSpPr>
        <p:spPr>
          <a:xfrm>
            <a:off x="2680865" y="4369301"/>
            <a:ext cx="6830269" cy="400110"/>
          </a:xfrm>
          <a:prstGeom prst="rect">
            <a:avLst/>
          </a:prstGeom>
          <a:noFill/>
        </p:spPr>
        <p:txBody>
          <a:bodyPr wrap="square" rtlCol="0">
            <a:spAutoFit/>
          </a:bodyPr>
          <a:lstStyle/>
          <a:p>
            <a:pPr algn="ctr"/>
            <a:r>
              <a:rPr lang="en-US" sz="2000" dirty="0">
                <a:solidFill>
                  <a:schemeClr val="bg2"/>
                </a:solidFill>
                <a:latin typeface="Gill Sans Nova Light" panose="020B0302020104020203" pitchFamily="34" charset="0"/>
              </a:rPr>
              <a:t>FRAMING HOMELESSNESS ATTITUDE TRACKING</a:t>
            </a:r>
            <a:endParaRPr lang="en-GB" sz="2000" dirty="0">
              <a:solidFill>
                <a:schemeClr val="bg2"/>
              </a:solidFill>
              <a:latin typeface="Gill Sans Nova Light" panose="020B0302020104020203" pitchFamily="34" charset="0"/>
            </a:endParaRPr>
          </a:p>
        </p:txBody>
      </p:sp>
    </p:spTree>
    <p:extLst>
      <p:ext uri="{BB962C8B-B14F-4D97-AF65-F5344CB8AC3E}">
        <p14:creationId xmlns:p14="http://schemas.microsoft.com/office/powerpoint/2010/main" val="1719286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2597-B35D-4F30-96A0-E3A5EF3757BC}"/>
              </a:ext>
            </a:extLst>
          </p:cNvPr>
          <p:cNvSpPr>
            <a:spLocks noGrp="1"/>
          </p:cNvSpPr>
          <p:nvPr>
            <p:ph type="title"/>
          </p:nvPr>
        </p:nvSpPr>
        <p:spPr/>
        <p:txBody>
          <a:bodyPr/>
          <a:lstStyle/>
          <a:p>
            <a:r>
              <a:rPr lang="en-US" dirty="0"/>
              <a:t>CAUSES OF HOMELESSNESS</a:t>
            </a:r>
            <a:endParaRPr lang="en-GB" dirty="0"/>
          </a:p>
        </p:txBody>
      </p:sp>
      <p:sp>
        <p:nvSpPr>
          <p:cNvPr id="3" name="Content Placeholder 2">
            <a:extLst>
              <a:ext uri="{FF2B5EF4-FFF2-40B4-BE49-F238E27FC236}">
                <a16:creationId xmlns:a16="http://schemas.microsoft.com/office/drawing/2014/main" id="{6F645875-7336-40BA-BE6D-0B5C16578644}"/>
              </a:ext>
            </a:extLst>
          </p:cNvPr>
          <p:cNvSpPr>
            <a:spLocks noGrp="1"/>
          </p:cNvSpPr>
          <p:nvPr>
            <p:ph idx="1"/>
          </p:nvPr>
        </p:nvSpPr>
        <p:spPr>
          <a:xfrm>
            <a:off x="167529" y="522000"/>
            <a:ext cx="3171289" cy="866576"/>
          </a:xfrm>
        </p:spPr>
        <p:txBody>
          <a:bodyPr>
            <a:noAutofit/>
          </a:bodyPr>
          <a:lstStyle/>
          <a:p>
            <a:pPr>
              <a:lnSpc>
                <a:spcPct val="100000"/>
              </a:lnSpc>
              <a:spcBef>
                <a:spcPts val="0"/>
              </a:spcBef>
            </a:pPr>
            <a:r>
              <a:rPr lang="en-US" sz="2400" dirty="0"/>
              <a:t>Causes of Homelessness Depicted in the Media</a:t>
            </a:r>
            <a:endParaRPr lang="en-GB" i="1" dirty="0"/>
          </a:p>
        </p:txBody>
      </p:sp>
      <p:sp>
        <p:nvSpPr>
          <p:cNvPr id="5" name="Text Placeholder 4">
            <a:extLst>
              <a:ext uri="{FF2B5EF4-FFF2-40B4-BE49-F238E27FC236}">
                <a16:creationId xmlns:a16="http://schemas.microsoft.com/office/drawing/2014/main" id="{22F4D06F-5F3A-4043-8CA7-83852C4798A7}"/>
              </a:ext>
            </a:extLst>
          </p:cNvPr>
          <p:cNvSpPr>
            <a:spLocks noGrp="1"/>
          </p:cNvSpPr>
          <p:nvPr>
            <p:ph type="body" sz="quarter" idx="12"/>
          </p:nvPr>
        </p:nvSpPr>
        <p:spPr/>
        <p:txBody>
          <a:bodyPr/>
          <a:lstStyle/>
          <a:p>
            <a:r>
              <a:rPr lang="en-US" dirty="0"/>
              <a:t>Base: Total seen homelessness buzz Dip 1 (264) Attitudes Tracking Dip 2 May 2021 (307)</a:t>
            </a:r>
            <a:endParaRPr lang="en-GB" dirty="0"/>
          </a:p>
        </p:txBody>
      </p:sp>
      <p:sp>
        <p:nvSpPr>
          <p:cNvPr id="6" name="Text Placeholder 5">
            <a:extLst>
              <a:ext uri="{FF2B5EF4-FFF2-40B4-BE49-F238E27FC236}">
                <a16:creationId xmlns:a16="http://schemas.microsoft.com/office/drawing/2014/main" id="{47362C4D-3635-4E7C-80ED-D4B4D4FB8B20}"/>
              </a:ext>
            </a:extLst>
          </p:cNvPr>
          <p:cNvSpPr>
            <a:spLocks noGrp="1"/>
          </p:cNvSpPr>
          <p:nvPr>
            <p:ph type="body" sz="quarter" idx="13"/>
          </p:nvPr>
        </p:nvSpPr>
        <p:spPr>
          <a:xfrm>
            <a:off x="167529" y="1349370"/>
            <a:ext cx="3171289" cy="486544"/>
          </a:xfrm>
        </p:spPr>
        <p:txBody>
          <a:bodyPr/>
          <a:lstStyle/>
          <a:p>
            <a:r>
              <a:rPr lang="en-US" dirty="0"/>
              <a:t>Q. </a:t>
            </a:r>
            <a:r>
              <a:rPr lang="en-US" sz="1050" b="0" i="0" u="none" strike="noStrike" dirty="0">
                <a:effectLst/>
              </a:rPr>
              <a:t>Which of the following causes of homelessness, if any, do you remember featuring in the things you’ve seen/heard about homelessness recently?</a:t>
            </a:r>
            <a:endParaRPr lang="en-GB" dirty="0"/>
          </a:p>
        </p:txBody>
      </p:sp>
      <p:sp>
        <p:nvSpPr>
          <p:cNvPr id="7" name="Text Placeholder 6">
            <a:extLst>
              <a:ext uri="{FF2B5EF4-FFF2-40B4-BE49-F238E27FC236}">
                <a16:creationId xmlns:a16="http://schemas.microsoft.com/office/drawing/2014/main" id="{B1DFC818-1476-41F4-BD81-1666018F2CF8}"/>
              </a:ext>
            </a:extLst>
          </p:cNvPr>
          <p:cNvSpPr>
            <a:spLocks noGrp="1"/>
          </p:cNvSpPr>
          <p:nvPr>
            <p:ph type="body" sz="quarter" idx="11"/>
          </p:nvPr>
        </p:nvSpPr>
        <p:spPr>
          <a:xfrm>
            <a:off x="4681057" y="422666"/>
            <a:ext cx="7154392" cy="380848"/>
          </a:xfrm>
        </p:spPr>
        <p:txBody>
          <a:bodyPr/>
          <a:lstStyle/>
          <a:p>
            <a:r>
              <a:rPr lang="en-US" dirty="0"/>
              <a:t>The narrative of personal responsibility continues to be pervasive in the media</a:t>
            </a:r>
            <a:endParaRPr lang="en-GB" dirty="0"/>
          </a:p>
        </p:txBody>
      </p:sp>
      <p:sp>
        <p:nvSpPr>
          <p:cNvPr id="8" name="Slide Number Placeholder 7">
            <a:extLst>
              <a:ext uri="{FF2B5EF4-FFF2-40B4-BE49-F238E27FC236}">
                <a16:creationId xmlns:a16="http://schemas.microsoft.com/office/drawing/2014/main" id="{A8788A1C-5B98-4209-AE27-8926B4D7E9DA}"/>
              </a:ext>
            </a:extLst>
          </p:cNvPr>
          <p:cNvSpPr>
            <a:spLocks noGrp="1"/>
          </p:cNvSpPr>
          <p:nvPr>
            <p:ph type="sldNum" sz="quarter" idx="14"/>
          </p:nvPr>
        </p:nvSpPr>
        <p:spPr/>
        <p:txBody>
          <a:bodyPr/>
          <a:lstStyle/>
          <a:p>
            <a:fld id="{76806215-92C3-4B43-A2B5-5772D486D7EF}" type="slidenum">
              <a:rPr lang="en-GB" smtClean="0"/>
              <a:pPr/>
              <a:t>40</a:t>
            </a:fld>
            <a:endParaRPr lang="en-GB" dirty="0"/>
          </a:p>
        </p:txBody>
      </p:sp>
      <p:graphicFrame>
        <p:nvGraphicFramePr>
          <p:cNvPr id="10" name="Chart 9">
            <a:extLst>
              <a:ext uri="{FF2B5EF4-FFF2-40B4-BE49-F238E27FC236}">
                <a16:creationId xmlns:a16="http://schemas.microsoft.com/office/drawing/2014/main" id="{3B9F61C3-7D9C-42BE-AA31-FFEC2F3D6B00}"/>
              </a:ext>
            </a:extLst>
          </p:cNvPr>
          <p:cNvGraphicFramePr/>
          <p:nvPr>
            <p:extLst>
              <p:ext uri="{D42A27DB-BD31-4B8C-83A1-F6EECF244321}">
                <p14:modId xmlns:p14="http://schemas.microsoft.com/office/powerpoint/2010/main" val="3092838887"/>
              </p:ext>
            </p:extLst>
          </p:nvPr>
        </p:nvGraphicFramePr>
        <p:xfrm>
          <a:off x="213791" y="2178503"/>
          <a:ext cx="11764417" cy="4211097"/>
        </p:xfrm>
        <a:graphic>
          <a:graphicData uri="http://schemas.openxmlformats.org/drawingml/2006/chart">
            <c:chart xmlns:c="http://schemas.openxmlformats.org/drawingml/2006/chart" xmlns:r="http://schemas.openxmlformats.org/officeDocument/2006/relationships" r:id="rId2"/>
          </a:graphicData>
        </a:graphic>
      </p:graphicFrame>
      <p:sp>
        <p:nvSpPr>
          <p:cNvPr id="9" name="Speech Bubble: Rectangle 8">
            <a:extLst>
              <a:ext uri="{FF2B5EF4-FFF2-40B4-BE49-F238E27FC236}">
                <a16:creationId xmlns:a16="http://schemas.microsoft.com/office/drawing/2014/main" id="{EAA45663-739E-4936-95EA-CC2CD722A138}"/>
              </a:ext>
            </a:extLst>
          </p:cNvPr>
          <p:cNvSpPr/>
          <p:nvPr/>
        </p:nvSpPr>
        <p:spPr>
          <a:xfrm>
            <a:off x="5447658" y="2044699"/>
            <a:ext cx="2374371" cy="1022283"/>
          </a:xfrm>
          <a:prstGeom prst="wedgeRectCallout">
            <a:avLst>
              <a:gd name="adj1" fmla="val -31847"/>
              <a:gd name="adj2" fmla="val 7281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latin typeface="Gill Sans Nova Light" panose="020B0302020104020203" pitchFamily="34" charset="0"/>
              </a:rPr>
              <a:t>“I think there are many causes of homelessness and there is no one main course, some of the causes can be domestic abuse and violence, drug abuse, mental health problems, money problems” [F, 30-44]</a:t>
            </a:r>
            <a:endParaRPr lang="en-GB" sz="1100" dirty="0">
              <a:solidFill>
                <a:schemeClr val="bg2"/>
              </a:solidFill>
              <a:latin typeface="Gill Sans Nova Light" panose="020B0302020104020203" pitchFamily="34" charset="0"/>
            </a:endParaRPr>
          </a:p>
        </p:txBody>
      </p:sp>
      <p:sp>
        <p:nvSpPr>
          <p:cNvPr id="11" name="Speech Bubble: Rectangle 10">
            <a:extLst>
              <a:ext uri="{FF2B5EF4-FFF2-40B4-BE49-F238E27FC236}">
                <a16:creationId xmlns:a16="http://schemas.microsoft.com/office/drawing/2014/main" id="{BA6407EC-D6D5-4AD4-A0E4-7060CCD173DF}"/>
              </a:ext>
            </a:extLst>
          </p:cNvPr>
          <p:cNvSpPr>
            <a:spLocks noChangeAspect="1"/>
          </p:cNvSpPr>
          <p:nvPr/>
        </p:nvSpPr>
        <p:spPr>
          <a:xfrm>
            <a:off x="8127150" y="2044700"/>
            <a:ext cx="2235728" cy="1095942"/>
          </a:xfrm>
          <a:prstGeom prst="wedgeRectCallout">
            <a:avLst>
              <a:gd name="adj1" fmla="val -34702"/>
              <a:gd name="adj2" fmla="val 596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latin typeface="Gill Sans Nova Light" panose="020B0302020104020203" pitchFamily="34" charset="0"/>
              </a:rPr>
              <a:t>“The main causes I have seen are due to life events that have caused individuals lives to fall apart, often resulting in drug or alcohol misuse” </a:t>
            </a:r>
          </a:p>
          <a:p>
            <a:pPr algn="ctr"/>
            <a:r>
              <a:rPr lang="en-US" sz="1100" dirty="0">
                <a:solidFill>
                  <a:schemeClr val="bg2"/>
                </a:solidFill>
                <a:latin typeface="Gill Sans Nova Light" panose="020B0302020104020203" pitchFamily="34" charset="0"/>
              </a:rPr>
              <a:t>[M., 45-59]</a:t>
            </a:r>
            <a:endParaRPr lang="en-GB" sz="1100" dirty="0">
              <a:solidFill>
                <a:schemeClr val="bg2"/>
              </a:solidFill>
              <a:latin typeface="Gill Sans Nova Light" panose="020B0302020104020203" pitchFamily="34" charset="0"/>
            </a:endParaRPr>
          </a:p>
        </p:txBody>
      </p:sp>
      <p:sp>
        <p:nvSpPr>
          <p:cNvPr id="12" name="Speech Bubble: Rectangle 11">
            <a:extLst>
              <a:ext uri="{FF2B5EF4-FFF2-40B4-BE49-F238E27FC236}">
                <a16:creationId xmlns:a16="http://schemas.microsoft.com/office/drawing/2014/main" id="{0D9E99C1-F58E-4F5E-BE9C-0EF9BEAED4BB}"/>
              </a:ext>
            </a:extLst>
          </p:cNvPr>
          <p:cNvSpPr/>
          <p:nvPr/>
        </p:nvSpPr>
        <p:spPr>
          <a:xfrm>
            <a:off x="10668000" y="2044700"/>
            <a:ext cx="1310208" cy="1095942"/>
          </a:xfrm>
          <a:prstGeom prst="wedgeRectCallout">
            <a:avLst>
              <a:gd name="adj1" fmla="val -36057"/>
              <a:gd name="adj2" fmla="val 6329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2"/>
                </a:solidFill>
                <a:latin typeface="Gill Sans Nova Light" panose="020B0302020104020203" pitchFamily="34" charset="0"/>
              </a:rPr>
              <a:t>“</a:t>
            </a:r>
            <a:r>
              <a:rPr lang="en-US" sz="1100" dirty="0">
                <a:solidFill>
                  <a:schemeClr val="bg2"/>
                </a:solidFill>
                <a:latin typeface="Gill Sans Nova Light" panose="020B0302020104020203" pitchFamily="34" charset="0"/>
              </a:rPr>
              <a:t>Poverty and not enough support for people early on</a:t>
            </a:r>
            <a:r>
              <a:rPr lang="en-GB" sz="1100" dirty="0">
                <a:solidFill>
                  <a:schemeClr val="bg2"/>
                </a:solidFill>
                <a:latin typeface="Gill Sans Nova Light" panose="020B0302020104020203" pitchFamily="34" charset="0"/>
              </a:rPr>
              <a:t>” </a:t>
            </a:r>
          </a:p>
          <a:p>
            <a:pPr algn="ctr"/>
            <a:r>
              <a:rPr lang="en-GB" sz="1100" dirty="0">
                <a:solidFill>
                  <a:schemeClr val="bg2"/>
                </a:solidFill>
                <a:latin typeface="Gill Sans Nova Light" panose="020B0302020104020203" pitchFamily="34" charset="0"/>
              </a:rPr>
              <a:t> [F, 18-29]</a:t>
            </a:r>
          </a:p>
        </p:txBody>
      </p:sp>
      <p:sp>
        <p:nvSpPr>
          <p:cNvPr id="13" name="Rectangle 12">
            <a:extLst>
              <a:ext uri="{FF2B5EF4-FFF2-40B4-BE49-F238E27FC236}">
                <a16:creationId xmlns:a16="http://schemas.microsoft.com/office/drawing/2014/main" id="{2E334C94-19B9-4BF8-9760-04B2B5ABDF6B}"/>
              </a:ext>
            </a:extLst>
          </p:cNvPr>
          <p:cNvSpPr/>
          <p:nvPr/>
        </p:nvSpPr>
        <p:spPr>
          <a:xfrm>
            <a:off x="8635200" y="6347200"/>
            <a:ext cx="3479710" cy="387365"/>
          </a:xfrm>
          <a:prstGeom prst="rect">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4" name="Oval 13">
            <a:extLst>
              <a:ext uri="{FF2B5EF4-FFF2-40B4-BE49-F238E27FC236}">
                <a16:creationId xmlns:a16="http://schemas.microsoft.com/office/drawing/2014/main" id="{3D1B216B-82D9-4161-8DB0-FF405517603D}"/>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C66D9EBF-E702-4C71-AB8D-AE99A977072F}"/>
              </a:ext>
            </a:extLst>
          </p:cNvPr>
          <p:cNvSpPr>
            <a:spLocks noChangeAspect="1"/>
          </p:cNvSpPr>
          <p:nvPr/>
        </p:nvSpPr>
        <p:spPr>
          <a:xfrm>
            <a:off x="8734951" y="6489989"/>
            <a:ext cx="125280" cy="108000"/>
          </a:xfrm>
          <a:prstGeom prst="triangle">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6" name="Isosceles Triangle 15">
            <a:extLst>
              <a:ext uri="{FF2B5EF4-FFF2-40B4-BE49-F238E27FC236}">
                <a16:creationId xmlns:a16="http://schemas.microsoft.com/office/drawing/2014/main" id="{D05A3D5B-30B5-4035-945A-AB36F7EB14A9}"/>
              </a:ext>
            </a:extLst>
          </p:cNvPr>
          <p:cNvSpPr>
            <a:spLocks noChangeAspect="1"/>
          </p:cNvSpPr>
          <p:nvPr/>
        </p:nvSpPr>
        <p:spPr>
          <a:xfrm rot="10800000">
            <a:off x="8825334" y="6493853"/>
            <a:ext cx="125280" cy="108000"/>
          </a:xfrm>
          <a:prstGeom prst="triangle">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7" name="Speech Bubble: Rectangle 16">
            <a:extLst>
              <a:ext uri="{FF2B5EF4-FFF2-40B4-BE49-F238E27FC236}">
                <a16:creationId xmlns:a16="http://schemas.microsoft.com/office/drawing/2014/main" id="{F5A2A0DF-0167-40D8-B02D-43CFAEF71296}"/>
              </a:ext>
            </a:extLst>
          </p:cNvPr>
          <p:cNvSpPr/>
          <p:nvPr/>
        </p:nvSpPr>
        <p:spPr>
          <a:xfrm>
            <a:off x="3643939" y="2044700"/>
            <a:ext cx="1498598" cy="1022283"/>
          </a:xfrm>
          <a:prstGeom prst="wedgeRectCallout">
            <a:avLst>
              <a:gd name="adj1" fmla="val -36057"/>
              <a:gd name="adj2" fmla="val 6329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latin typeface="Gill Sans Nova Light" panose="020B0302020104020203" pitchFamily="34" charset="0"/>
              </a:rPr>
              <a:t>“Family disputes and break ups, financial difficulty”</a:t>
            </a:r>
          </a:p>
          <a:p>
            <a:pPr algn="ctr"/>
            <a:r>
              <a:rPr lang="en-US" sz="1100" dirty="0">
                <a:solidFill>
                  <a:schemeClr val="bg2"/>
                </a:solidFill>
                <a:latin typeface="Gill Sans Nova Light" panose="020B0302020104020203" pitchFamily="34" charset="0"/>
              </a:rPr>
              <a:t>[M, 60+] </a:t>
            </a:r>
            <a:endParaRPr lang="en-GB" sz="1100" dirty="0">
              <a:solidFill>
                <a:schemeClr val="bg2"/>
              </a:solidFill>
              <a:latin typeface="Gill Sans Nova Light" panose="020B0302020104020203" pitchFamily="34" charset="0"/>
            </a:endParaRPr>
          </a:p>
        </p:txBody>
      </p:sp>
      <p:sp>
        <p:nvSpPr>
          <p:cNvPr id="18" name="Speech Bubble: Rectangle 17">
            <a:extLst>
              <a:ext uri="{FF2B5EF4-FFF2-40B4-BE49-F238E27FC236}">
                <a16:creationId xmlns:a16="http://schemas.microsoft.com/office/drawing/2014/main" id="{8E101011-65AB-473F-A64C-F44F257D6980}"/>
              </a:ext>
            </a:extLst>
          </p:cNvPr>
          <p:cNvSpPr/>
          <p:nvPr/>
        </p:nvSpPr>
        <p:spPr>
          <a:xfrm>
            <a:off x="1397000" y="2044700"/>
            <a:ext cx="1941818" cy="1022283"/>
          </a:xfrm>
          <a:prstGeom prst="wedgeRectCallout">
            <a:avLst>
              <a:gd name="adj1" fmla="val -36057"/>
              <a:gd name="adj2" fmla="val 6329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latin typeface="Gill Sans Nova Light" panose="020B0302020104020203" pitchFamily="34" charset="0"/>
              </a:rPr>
              <a:t>“Family breakdown, loss of income, domestic abuse, solvent abuse, mental health, drug and alcohol abuse, refugee status”</a:t>
            </a:r>
          </a:p>
          <a:p>
            <a:pPr algn="ctr"/>
            <a:r>
              <a:rPr lang="en-GB" sz="1100" dirty="0">
                <a:solidFill>
                  <a:schemeClr val="bg2"/>
                </a:solidFill>
                <a:latin typeface="Gill Sans Nova Light" panose="020B0302020104020203" pitchFamily="34" charset="0"/>
              </a:rPr>
              <a:t>[F, 45- 59]</a:t>
            </a:r>
          </a:p>
        </p:txBody>
      </p:sp>
    </p:spTree>
    <p:extLst>
      <p:ext uri="{BB962C8B-B14F-4D97-AF65-F5344CB8AC3E}">
        <p14:creationId xmlns:p14="http://schemas.microsoft.com/office/powerpoint/2010/main" val="2455547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2597-B35D-4F30-96A0-E3A5EF3757BC}"/>
              </a:ext>
            </a:extLst>
          </p:cNvPr>
          <p:cNvSpPr>
            <a:spLocks noGrp="1"/>
          </p:cNvSpPr>
          <p:nvPr>
            <p:ph type="title"/>
          </p:nvPr>
        </p:nvSpPr>
        <p:spPr/>
        <p:txBody>
          <a:bodyPr/>
          <a:lstStyle/>
          <a:p>
            <a:r>
              <a:rPr lang="en-US" dirty="0"/>
              <a:t>CAUSES OF HOMELESSNESS</a:t>
            </a:r>
            <a:endParaRPr lang="en-GB" dirty="0"/>
          </a:p>
        </p:txBody>
      </p:sp>
      <p:sp>
        <p:nvSpPr>
          <p:cNvPr id="3" name="Content Placeholder 2">
            <a:extLst>
              <a:ext uri="{FF2B5EF4-FFF2-40B4-BE49-F238E27FC236}">
                <a16:creationId xmlns:a16="http://schemas.microsoft.com/office/drawing/2014/main" id="{6F645875-7336-40BA-BE6D-0B5C16578644}"/>
              </a:ext>
            </a:extLst>
          </p:cNvPr>
          <p:cNvSpPr>
            <a:spLocks noGrp="1"/>
          </p:cNvSpPr>
          <p:nvPr>
            <p:ph idx="1"/>
          </p:nvPr>
        </p:nvSpPr>
        <p:spPr>
          <a:xfrm>
            <a:off x="167529" y="522000"/>
            <a:ext cx="3171289" cy="866576"/>
          </a:xfrm>
        </p:spPr>
        <p:txBody>
          <a:bodyPr>
            <a:noAutofit/>
          </a:bodyPr>
          <a:lstStyle/>
          <a:p>
            <a:pPr>
              <a:lnSpc>
                <a:spcPct val="100000"/>
              </a:lnSpc>
              <a:spcBef>
                <a:spcPts val="0"/>
              </a:spcBef>
            </a:pPr>
            <a:r>
              <a:rPr lang="en-US" sz="2400" dirty="0"/>
              <a:t>Scale Of Extent Of Homelessness Causes</a:t>
            </a:r>
          </a:p>
          <a:p>
            <a:pPr>
              <a:lnSpc>
                <a:spcPct val="100000"/>
              </a:lnSpc>
              <a:spcBef>
                <a:spcPts val="0"/>
              </a:spcBef>
            </a:pPr>
            <a:r>
              <a:rPr lang="en-US" i="1" dirty="0"/>
              <a:t>May 2021 </a:t>
            </a:r>
            <a:endParaRPr lang="en-GB" i="1" dirty="0"/>
          </a:p>
        </p:txBody>
      </p:sp>
      <p:sp>
        <p:nvSpPr>
          <p:cNvPr id="5" name="Text Placeholder 4">
            <a:extLst>
              <a:ext uri="{FF2B5EF4-FFF2-40B4-BE49-F238E27FC236}">
                <a16:creationId xmlns:a16="http://schemas.microsoft.com/office/drawing/2014/main" id="{22F4D06F-5F3A-4043-8CA7-83852C4798A7}"/>
              </a:ext>
            </a:extLst>
          </p:cNvPr>
          <p:cNvSpPr>
            <a:spLocks noGrp="1"/>
          </p:cNvSpPr>
          <p:nvPr>
            <p:ph type="body" sz="quarter" idx="12"/>
          </p:nvPr>
        </p:nvSpPr>
        <p:spPr/>
        <p:txBody>
          <a:bodyPr/>
          <a:lstStyle/>
          <a:p>
            <a:r>
              <a:rPr lang="en-US" dirty="0"/>
              <a:t>Base: Attitudes Tracking Benchmarking October 2020 (904) Dip 2 (804)</a:t>
            </a:r>
            <a:endParaRPr lang="en-GB" dirty="0"/>
          </a:p>
        </p:txBody>
      </p:sp>
      <p:sp>
        <p:nvSpPr>
          <p:cNvPr id="6" name="Text Placeholder 5">
            <a:extLst>
              <a:ext uri="{FF2B5EF4-FFF2-40B4-BE49-F238E27FC236}">
                <a16:creationId xmlns:a16="http://schemas.microsoft.com/office/drawing/2014/main" id="{47362C4D-3635-4E7C-80ED-D4B4D4FB8B20}"/>
              </a:ext>
            </a:extLst>
          </p:cNvPr>
          <p:cNvSpPr>
            <a:spLocks noGrp="1"/>
          </p:cNvSpPr>
          <p:nvPr>
            <p:ph type="body" sz="quarter" idx="13"/>
          </p:nvPr>
        </p:nvSpPr>
        <p:spPr>
          <a:xfrm>
            <a:off x="167529" y="1716470"/>
            <a:ext cx="3019618" cy="288500"/>
          </a:xfrm>
        </p:spPr>
        <p:txBody>
          <a:bodyPr/>
          <a:lstStyle/>
          <a:p>
            <a:r>
              <a:rPr lang="en-US" dirty="0"/>
              <a:t>Q. In your view, how much do each of the following cause homelessness in this country?</a:t>
            </a:r>
            <a:endParaRPr lang="en-GB" dirty="0"/>
          </a:p>
        </p:txBody>
      </p:sp>
      <p:sp>
        <p:nvSpPr>
          <p:cNvPr id="7" name="Text Placeholder 6">
            <a:extLst>
              <a:ext uri="{FF2B5EF4-FFF2-40B4-BE49-F238E27FC236}">
                <a16:creationId xmlns:a16="http://schemas.microsoft.com/office/drawing/2014/main" id="{B1DFC818-1476-41F4-BD81-1666018F2CF8}"/>
              </a:ext>
            </a:extLst>
          </p:cNvPr>
          <p:cNvSpPr>
            <a:spLocks noGrp="1"/>
          </p:cNvSpPr>
          <p:nvPr>
            <p:ph type="body" sz="quarter" idx="11"/>
          </p:nvPr>
        </p:nvSpPr>
        <p:spPr/>
        <p:txBody>
          <a:bodyPr/>
          <a:lstStyle/>
          <a:p>
            <a:r>
              <a:rPr lang="en-US" dirty="0"/>
              <a:t>Housing, support, and finances are a little more cited as causes of </a:t>
            </a:r>
            <a:r>
              <a:rPr lang="en-US"/>
              <a:t>homelessness than before </a:t>
            </a:r>
            <a:endParaRPr lang="en-GB" dirty="0"/>
          </a:p>
        </p:txBody>
      </p:sp>
      <p:sp>
        <p:nvSpPr>
          <p:cNvPr id="8" name="Slide Number Placeholder 7">
            <a:extLst>
              <a:ext uri="{FF2B5EF4-FFF2-40B4-BE49-F238E27FC236}">
                <a16:creationId xmlns:a16="http://schemas.microsoft.com/office/drawing/2014/main" id="{A8788A1C-5B98-4209-AE27-8926B4D7E9DA}"/>
              </a:ext>
            </a:extLst>
          </p:cNvPr>
          <p:cNvSpPr>
            <a:spLocks noGrp="1"/>
          </p:cNvSpPr>
          <p:nvPr>
            <p:ph type="sldNum" sz="quarter" idx="14"/>
          </p:nvPr>
        </p:nvSpPr>
        <p:spPr/>
        <p:txBody>
          <a:bodyPr/>
          <a:lstStyle/>
          <a:p>
            <a:fld id="{76806215-92C3-4B43-A2B5-5772D486D7EF}" type="slidenum">
              <a:rPr lang="en-GB" smtClean="0"/>
              <a:pPr/>
              <a:t>41</a:t>
            </a:fld>
            <a:endParaRPr lang="en-GB" dirty="0"/>
          </a:p>
        </p:txBody>
      </p:sp>
      <p:graphicFrame>
        <p:nvGraphicFramePr>
          <p:cNvPr id="9" name="Chart 8">
            <a:extLst>
              <a:ext uri="{FF2B5EF4-FFF2-40B4-BE49-F238E27FC236}">
                <a16:creationId xmlns:a16="http://schemas.microsoft.com/office/drawing/2014/main" id="{F64BADBD-BD14-4783-8A93-868E41264452}"/>
              </a:ext>
            </a:extLst>
          </p:cNvPr>
          <p:cNvGraphicFramePr/>
          <p:nvPr>
            <p:extLst>
              <p:ext uri="{D42A27DB-BD31-4B8C-83A1-F6EECF244321}">
                <p14:modId xmlns:p14="http://schemas.microsoft.com/office/powerpoint/2010/main" val="3916205026"/>
              </p:ext>
            </p:extLst>
          </p:nvPr>
        </p:nvGraphicFramePr>
        <p:xfrm>
          <a:off x="318782" y="2004970"/>
          <a:ext cx="11516666" cy="4064316"/>
        </p:xfrm>
        <a:graphic>
          <a:graphicData uri="http://schemas.openxmlformats.org/drawingml/2006/chart">
            <c:chart xmlns:c="http://schemas.openxmlformats.org/drawingml/2006/chart" xmlns:r="http://schemas.openxmlformats.org/officeDocument/2006/relationships" r:id="rId2"/>
          </a:graphicData>
        </a:graphic>
      </p:graphicFrame>
      <p:sp>
        <p:nvSpPr>
          <p:cNvPr id="10" name="Slide Number Placeholder 7">
            <a:extLst>
              <a:ext uri="{FF2B5EF4-FFF2-40B4-BE49-F238E27FC236}">
                <a16:creationId xmlns:a16="http://schemas.microsoft.com/office/drawing/2014/main" id="{FE037B97-45F2-490D-98A3-399AACFDA315}"/>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806215-92C3-4B43-A2B5-5772D486D7EF}" type="slidenum">
              <a:rPr lang="en-GB" smtClean="0"/>
              <a:pPr/>
              <a:t>41</a:t>
            </a:fld>
            <a:endParaRPr lang="en-GB" dirty="0"/>
          </a:p>
        </p:txBody>
      </p:sp>
      <p:sp>
        <p:nvSpPr>
          <p:cNvPr id="11" name="Rectangle 10">
            <a:extLst>
              <a:ext uri="{FF2B5EF4-FFF2-40B4-BE49-F238E27FC236}">
                <a16:creationId xmlns:a16="http://schemas.microsoft.com/office/drawing/2014/main" id="{058740B5-E795-4BF4-B281-75CEBD67BD4F}"/>
              </a:ext>
            </a:extLst>
          </p:cNvPr>
          <p:cNvSpPr/>
          <p:nvPr/>
        </p:nvSpPr>
        <p:spPr>
          <a:xfrm>
            <a:off x="8635200" y="6347200"/>
            <a:ext cx="3479710" cy="387365"/>
          </a:xfrm>
          <a:prstGeom prst="rect">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2" name="Oval 11">
            <a:extLst>
              <a:ext uri="{FF2B5EF4-FFF2-40B4-BE49-F238E27FC236}">
                <a16:creationId xmlns:a16="http://schemas.microsoft.com/office/drawing/2014/main" id="{0DCEFB04-60F8-4F25-95ED-DA4912E09CA3}"/>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FC57C656-E8C7-4A6D-8D54-200399385363}"/>
              </a:ext>
            </a:extLst>
          </p:cNvPr>
          <p:cNvSpPr>
            <a:spLocks noChangeAspect="1"/>
          </p:cNvSpPr>
          <p:nvPr/>
        </p:nvSpPr>
        <p:spPr>
          <a:xfrm>
            <a:off x="8734951" y="6489989"/>
            <a:ext cx="125280" cy="108000"/>
          </a:xfrm>
          <a:prstGeom prst="triangle">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4" name="Isosceles Triangle 13">
            <a:extLst>
              <a:ext uri="{FF2B5EF4-FFF2-40B4-BE49-F238E27FC236}">
                <a16:creationId xmlns:a16="http://schemas.microsoft.com/office/drawing/2014/main" id="{9920B9A5-D7CE-4E48-AE68-FAAA9D7BA55A}"/>
              </a:ext>
            </a:extLst>
          </p:cNvPr>
          <p:cNvSpPr>
            <a:spLocks noChangeAspect="1"/>
          </p:cNvSpPr>
          <p:nvPr/>
        </p:nvSpPr>
        <p:spPr>
          <a:xfrm rot="10800000">
            <a:off x="8825334" y="6493853"/>
            <a:ext cx="125280" cy="108000"/>
          </a:xfrm>
          <a:prstGeom prst="triangle">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F8CB38AC-82AA-4BF1-8347-D1082065C4D2}"/>
              </a:ext>
            </a:extLst>
          </p:cNvPr>
          <p:cNvSpPr>
            <a:spLocks noChangeAspect="1"/>
          </p:cNvSpPr>
          <p:nvPr/>
        </p:nvSpPr>
        <p:spPr>
          <a:xfrm>
            <a:off x="4102408" y="4901271"/>
            <a:ext cx="125280" cy="10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7" name="Isosceles Triangle 16">
            <a:extLst>
              <a:ext uri="{FF2B5EF4-FFF2-40B4-BE49-F238E27FC236}">
                <a16:creationId xmlns:a16="http://schemas.microsoft.com/office/drawing/2014/main" id="{6AF68672-5C7A-4512-B031-B4CF11DCDC79}"/>
              </a:ext>
            </a:extLst>
          </p:cNvPr>
          <p:cNvSpPr>
            <a:spLocks noChangeAspect="1"/>
          </p:cNvSpPr>
          <p:nvPr/>
        </p:nvSpPr>
        <p:spPr>
          <a:xfrm>
            <a:off x="10668134" y="5109479"/>
            <a:ext cx="125280" cy="10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8" name="Isosceles Triangle 17">
            <a:extLst>
              <a:ext uri="{FF2B5EF4-FFF2-40B4-BE49-F238E27FC236}">
                <a16:creationId xmlns:a16="http://schemas.microsoft.com/office/drawing/2014/main" id="{3F6A2524-2E78-469F-ACA0-20924E866EEE}"/>
              </a:ext>
            </a:extLst>
          </p:cNvPr>
          <p:cNvSpPr>
            <a:spLocks noChangeAspect="1"/>
          </p:cNvSpPr>
          <p:nvPr/>
        </p:nvSpPr>
        <p:spPr>
          <a:xfrm rot="10800000">
            <a:off x="1690533" y="3613557"/>
            <a:ext cx="125280" cy="10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9" name="Isosceles Triangle 18">
            <a:extLst>
              <a:ext uri="{FF2B5EF4-FFF2-40B4-BE49-F238E27FC236}">
                <a16:creationId xmlns:a16="http://schemas.microsoft.com/office/drawing/2014/main" id="{B87265D7-2FAE-4AC7-83AF-B1F5C9420016}"/>
              </a:ext>
            </a:extLst>
          </p:cNvPr>
          <p:cNvSpPr>
            <a:spLocks noChangeAspect="1"/>
          </p:cNvSpPr>
          <p:nvPr/>
        </p:nvSpPr>
        <p:spPr>
          <a:xfrm>
            <a:off x="10085059" y="5080294"/>
            <a:ext cx="125280" cy="10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0" name="Isosceles Triangle 19">
            <a:extLst>
              <a:ext uri="{FF2B5EF4-FFF2-40B4-BE49-F238E27FC236}">
                <a16:creationId xmlns:a16="http://schemas.microsoft.com/office/drawing/2014/main" id="{FA0D3EDB-BD3C-47E8-ABB4-6EA9FA24EA7A}"/>
              </a:ext>
            </a:extLst>
          </p:cNvPr>
          <p:cNvSpPr>
            <a:spLocks noChangeAspect="1"/>
          </p:cNvSpPr>
          <p:nvPr/>
        </p:nvSpPr>
        <p:spPr>
          <a:xfrm>
            <a:off x="8297092" y="5026294"/>
            <a:ext cx="125280" cy="10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3444777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2597-B35D-4F30-96A0-E3A5EF3757BC}"/>
              </a:ext>
            </a:extLst>
          </p:cNvPr>
          <p:cNvSpPr>
            <a:spLocks noGrp="1"/>
          </p:cNvSpPr>
          <p:nvPr>
            <p:ph type="title"/>
          </p:nvPr>
        </p:nvSpPr>
        <p:spPr/>
        <p:txBody>
          <a:bodyPr/>
          <a:lstStyle/>
          <a:p>
            <a:r>
              <a:rPr lang="en-US" dirty="0"/>
              <a:t>CAUSES OF HOMELESSNESS</a:t>
            </a:r>
            <a:endParaRPr lang="en-GB" dirty="0"/>
          </a:p>
        </p:txBody>
      </p:sp>
      <p:sp>
        <p:nvSpPr>
          <p:cNvPr id="3" name="Content Placeholder 2">
            <a:extLst>
              <a:ext uri="{FF2B5EF4-FFF2-40B4-BE49-F238E27FC236}">
                <a16:creationId xmlns:a16="http://schemas.microsoft.com/office/drawing/2014/main" id="{6F645875-7336-40BA-BE6D-0B5C16578644}"/>
              </a:ext>
            </a:extLst>
          </p:cNvPr>
          <p:cNvSpPr>
            <a:spLocks noGrp="1"/>
          </p:cNvSpPr>
          <p:nvPr>
            <p:ph idx="1"/>
          </p:nvPr>
        </p:nvSpPr>
        <p:spPr>
          <a:xfrm>
            <a:off x="167529" y="522000"/>
            <a:ext cx="3171289" cy="866576"/>
          </a:xfrm>
        </p:spPr>
        <p:txBody>
          <a:bodyPr>
            <a:noAutofit/>
          </a:bodyPr>
          <a:lstStyle/>
          <a:p>
            <a:pPr>
              <a:lnSpc>
                <a:spcPct val="100000"/>
              </a:lnSpc>
              <a:spcBef>
                <a:spcPts val="0"/>
              </a:spcBef>
            </a:pPr>
            <a:r>
              <a:rPr lang="en-US" sz="2400" dirty="0"/>
              <a:t>ALMOST ALWAYS Cause of Homelessness</a:t>
            </a:r>
          </a:p>
          <a:p>
            <a:pPr>
              <a:lnSpc>
                <a:spcPct val="100000"/>
              </a:lnSpc>
              <a:spcBef>
                <a:spcPts val="0"/>
              </a:spcBef>
            </a:pPr>
            <a:r>
              <a:rPr lang="en-US" i="1" dirty="0"/>
              <a:t>May 2021</a:t>
            </a:r>
            <a:endParaRPr lang="en-GB" i="1" dirty="0"/>
          </a:p>
        </p:txBody>
      </p:sp>
      <p:sp>
        <p:nvSpPr>
          <p:cNvPr id="5" name="Text Placeholder 4">
            <a:extLst>
              <a:ext uri="{FF2B5EF4-FFF2-40B4-BE49-F238E27FC236}">
                <a16:creationId xmlns:a16="http://schemas.microsoft.com/office/drawing/2014/main" id="{22F4D06F-5F3A-4043-8CA7-83852C4798A7}"/>
              </a:ext>
            </a:extLst>
          </p:cNvPr>
          <p:cNvSpPr>
            <a:spLocks noGrp="1"/>
          </p:cNvSpPr>
          <p:nvPr>
            <p:ph type="body" sz="quarter" idx="12"/>
          </p:nvPr>
        </p:nvSpPr>
        <p:spPr/>
        <p:txBody>
          <a:bodyPr/>
          <a:lstStyle/>
          <a:p>
            <a:r>
              <a:rPr lang="en-US" dirty="0"/>
              <a:t>Base: Total seen homelessness buzz Dip 1 (264) Attitudes Tracking Dip 2 May 2021 (307)</a:t>
            </a:r>
            <a:endParaRPr lang="en-GB" dirty="0"/>
          </a:p>
        </p:txBody>
      </p:sp>
      <p:sp>
        <p:nvSpPr>
          <p:cNvPr id="6" name="Text Placeholder 5">
            <a:extLst>
              <a:ext uri="{FF2B5EF4-FFF2-40B4-BE49-F238E27FC236}">
                <a16:creationId xmlns:a16="http://schemas.microsoft.com/office/drawing/2014/main" id="{47362C4D-3635-4E7C-80ED-D4B4D4FB8B20}"/>
              </a:ext>
            </a:extLst>
          </p:cNvPr>
          <p:cNvSpPr>
            <a:spLocks noGrp="1"/>
          </p:cNvSpPr>
          <p:nvPr>
            <p:ph type="body" sz="quarter" idx="13"/>
          </p:nvPr>
        </p:nvSpPr>
        <p:spPr>
          <a:xfrm>
            <a:off x="167529" y="1716470"/>
            <a:ext cx="3019618" cy="288500"/>
          </a:xfrm>
        </p:spPr>
        <p:txBody>
          <a:bodyPr/>
          <a:lstStyle/>
          <a:p>
            <a:r>
              <a:rPr lang="en-US" dirty="0"/>
              <a:t>Q. In your view, how much do each of the following cause homelessness in this country?</a:t>
            </a:r>
            <a:endParaRPr lang="en-GB" dirty="0"/>
          </a:p>
        </p:txBody>
      </p:sp>
      <p:sp>
        <p:nvSpPr>
          <p:cNvPr id="7" name="Text Placeholder 6">
            <a:extLst>
              <a:ext uri="{FF2B5EF4-FFF2-40B4-BE49-F238E27FC236}">
                <a16:creationId xmlns:a16="http://schemas.microsoft.com/office/drawing/2014/main" id="{B1DFC818-1476-41F4-BD81-1666018F2CF8}"/>
              </a:ext>
            </a:extLst>
          </p:cNvPr>
          <p:cNvSpPr>
            <a:spLocks noGrp="1"/>
          </p:cNvSpPr>
          <p:nvPr>
            <p:ph type="body" sz="quarter" idx="11"/>
          </p:nvPr>
        </p:nvSpPr>
        <p:spPr/>
        <p:txBody>
          <a:bodyPr/>
          <a:lstStyle/>
          <a:p>
            <a:r>
              <a:rPr lang="en-US" dirty="0"/>
              <a:t>The awareness that there are other causes beyond addiction are all coming through slightly more strongly than last year, particularly money issues. </a:t>
            </a:r>
            <a:endParaRPr lang="en-GB" dirty="0"/>
          </a:p>
        </p:txBody>
      </p:sp>
      <p:sp>
        <p:nvSpPr>
          <p:cNvPr id="8" name="Slide Number Placeholder 7">
            <a:extLst>
              <a:ext uri="{FF2B5EF4-FFF2-40B4-BE49-F238E27FC236}">
                <a16:creationId xmlns:a16="http://schemas.microsoft.com/office/drawing/2014/main" id="{A8788A1C-5B98-4209-AE27-8926B4D7E9DA}"/>
              </a:ext>
            </a:extLst>
          </p:cNvPr>
          <p:cNvSpPr>
            <a:spLocks noGrp="1"/>
          </p:cNvSpPr>
          <p:nvPr>
            <p:ph type="sldNum" sz="quarter" idx="14"/>
          </p:nvPr>
        </p:nvSpPr>
        <p:spPr/>
        <p:txBody>
          <a:bodyPr/>
          <a:lstStyle/>
          <a:p>
            <a:fld id="{76806215-92C3-4B43-A2B5-5772D486D7EF}" type="slidenum">
              <a:rPr lang="en-GB" smtClean="0"/>
              <a:pPr/>
              <a:t>42</a:t>
            </a:fld>
            <a:endParaRPr lang="en-GB" dirty="0"/>
          </a:p>
        </p:txBody>
      </p:sp>
      <p:graphicFrame>
        <p:nvGraphicFramePr>
          <p:cNvPr id="9" name="Chart 8">
            <a:extLst>
              <a:ext uri="{FF2B5EF4-FFF2-40B4-BE49-F238E27FC236}">
                <a16:creationId xmlns:a16="http://schemas.microsoft.com/office/drawing/2014/main" id="{F64BADBD-BD14-4783-8A93-868E41264452}"/>
              </a:ext>
            </a:extLst>
          </p:cNvPr>
          <p:cNvGraphicFramePr/>
          <p:nvPr>
            <p:extLst>
              <p:ext uri="{D42A27DB-BD31-4B8C-83A1-F6EECF244321}">
                <p14:modId xmlns:p14="http://schemas.microsoft.com/office/powerpoint/2010/main" val="530182641"/>
              </p:ext>
            </p:extLst>
          </p:nvPr>
        </p:nvGraphicFramePr>
        <p:xfrm>
          <a:off x="318782" y="2004970"/>
          <a:ext cx="11516666" cy="4064316"/>
        </p:xfrm>
        <a:graphic>
          <a:graphicData uri="http://schemas.openxmlformats.org/drawingml/2006/chart">
            <c:chart xmlns:c="http://schemas.openxmlformats.org/drawingml/2006/chart" xmlns:r="http://schemas.openxmlformats.org/officeDocument/2006/relationships" r:id="rId2"/>
          </a:graphicData>
        </a:graphic>
      </p:graphicFrame>
      <p:sp>
        <p:nvSpPr>
          <p:cNvPr id="11" name="Slide Number Placeholder 7">
            <a:extLst>
              <a:ext uri="{FF2B5EF4-FFF2-40B4-BE49-F238E27FC236}">
                <a16:creationId xmlns:a16="http://schemas.microsoft.com/office/drawing/2014/main" id="{421E51EE-608A-4F97-B121-B5EB03DAFFD8}"/>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806215-92C3-4B43-A2B5-5772D486D7EF}" type="slidenum">
              <a:rPr lang="en-GB" smtClean="0"/>
              <a:pPr/>
              <a:t>42</a:t>
            </a:fld>
            <a:endParaRPr lang="en-GB" dirty="0"/>
          </a:p>
        </p:txBody>
      </p:sp>
      <p:sp>
        <p:nvSpPr>
          <p:cNvPr id="12" name="Rectangle 11">
            <a:extLst>
              <a:ext uri="{FF2B5EF4-FFF2-40B4-BE49-F238E27FC236}">
                <a16:creationId xmlns:a16="http://schemas.microsoft.com/office/drawing/2014/main" id="{70937242-6A38-4D9E-980B-E10DF774D33B}"/>
              </a:ext>
            </a:extLst>
          </p:cNvPr>
          <p:cNvSpPr/>
          <p:nvPr/>
        </p:nvSpPr>
        <p:spPr>
          <a:xfrm>
            <a:off x="8635200" y="6347200"/>
            <a:ext cx="3479710" cy="387365"/>
          </a:xfrm>
          <a:prstGeom prst="rect">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3" name="Oval 12">
            <a:extLst>
              <a:ext uri="{FF2B5EF4-FFF2-40B4-BE49-F238E27FC236}">
                <a16:creationId xmlns:a16="http://schemas.microsoft.com/office/drawing/2014/main" id="{FA96FF99-D592-47AA-8367-9A75C2B07086}"/>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4" name="Isosceles Triangle 13">
            <a:extLst>
              <a:ext uri="{FF2B5EF4-FFF2-40B4-BE49-F238E27FC236}">
                <a16:creationId xmlns:a16="http://schemas.microsoft.com/office/drawing/2014/main" id="{292F64E6-947C-4B84-8DF1-42075F86F84B}"/>
              </a:ext>
            </a:extLst>
          </p:cNvPr>
          <p:cNvSpPr>
            <a:spLocks noChangeAspect="1"/>
          </p:cNvSpPr>
          <p:nvPr/>
        </p:nvSpPr>
        <p:spPr>
          <a:xfrm>
            <a:off x="8734951" y="6489989"/>
            <a:ext cx="125280" cy="108000"/>
          </a:xfrm>
          <a:prstGeom prst="triangle">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FD132D37-B7D1-4473-9C1D-6151D700BB43}"/>
              </a:ext>
            </a:extLst>
          </p:cNvPr>
          <p:cNvSpPr>
            <a:spLocks noChangeAspect="1"/>
          </p:cNvSpPr>
          <p:nvPr/>
        </p:nvSpPr>
        <p:spPr>
          <a:xfrm rot="10800000">
            <a:off x="8825334" y="6493853"/>
            <a:ext cx="125280" cy="108000"/>
          </a:xfrm>
          <a:prstGeom prst="triangle">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6" name="Isosceles Triangle 15">
            <a:extLst>
              <a:ext uri="{FF2B5EF4-FFF2-40B4-BE49-F238E27FC236}">
                <a16:creationId xmlns:a16="http://schemas.microsoft.com/office/drawing/2014/main" id="{67354B6F-9E8B-45DC-BFFC-19507B44B371}"/>
              </a:ext>
            </a:extLst>
          </p:cNvPr>
          <p:cNvSpPr>
            <a:spLocks noChangeAspect="1"/>
          </p:cNvSpPr>
          <p:nvPr/>
        </p:nvSpPr>
        <p:spPr>
          <a:xfrm>
            <a:off x="10706060" y="3929128"/>
            <a:ext cx="125280" cy="108000"/>
          </a:xfrm>
          <a:prstGeom prst="triangle">
            <a:avLst/>
          </a:prstGeom>
          <a:solidFill>
            <a:srgbClr val="288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3600508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2597-B35D-4F30-96A0-E3A5EF3757BC}"/>
              </a:ext>
            </a:extLst>
          </p:cNvPr>
          <p:cNvSpPr>
            <a:spLocks noGrp="1"/>
          </p:cNvSpPr>
          <p:nvPr>
            <p:ph type="title"/>
          </p:nvPr>
        </p:nvSpPr>
        <p:spPr/>
        <p:txBody>
          <a:bodyPr/>
          <a:lstStyle/>
          <a:p>
            <a:r>
              <a:rPr lang="en-US" dirty="0"/>
              <a:t>CAUSES OF HOMELESSNESS</a:t>
            </a:r>
            <a:endParaRPr lang="en-GB" dirty="0"/>
          </a:p>
        </p:txBody>
      </p:sp>
      <p:sp>
        <p:nvSpPr>
          <p:cNvPr id="3" name="Content Placeholder 2">
            <a:extLst>
              <a:ext uri="{FF2B5EF4-FFF2-40B4-BE49-F238E27FC236}">
                <a16:creationId xmlns:a16="http://schemas.microsoft.com/office/drawing/2014/main" id="{6F645875-7336-40BA-BE6D-0B5C16578644}"/>
              </a:ext>
            </a:extLst>
          </p:cNvPr>
          <p:cNvSpPr>
            <a:spLocks noGrp="1"/>
          </p:cNvSpPr>
          <p:nvPr>
            <p:ph idx="1"/>
          </p:nvPr>
        </p:nvSpPr>
        <p:spPr>
          <a:xfrm>
            <a:off x="167529" y="522000"/>
            <a:ext cx="3171289" cy="866576"/>
          </a:xfrm>
        </p:spPr>
        <p:txBody>
          <a:bodyPr>
            <a:noAutofit/>
          </a:bodyPr>
          <a:lstStyle/>
          <a:p>
            <a:pPr>
              <a:lnSpc>
                <a:spcPct val="100000"/>
              </a:lnSpc>
              <a:spcBef>
                <a:spcPts val="0"/>
              </a:spcBef>
            </a:pPr>
            <a:r>
              <a:rPr lang="en-US" sz="2400" dirty="0"/>
              <a:t>Most Common Cause of Homelessness</a:t>
            </a:r>
          </a:p>
          <a:p>
            <a:pPr>
              <a:lnSpc>
                <a:spcPct val="100000"/>
              </a:lnSpc>
              <a:spcBef>
                <a:spcPts val="0"/>
              </a:spcBef>
            </a:pPr>
            <a:r>
              <a:rPr lang="en-US" i="1" dirty="0"/>
              <a:t>May 2021</a:t>
            </a:r>
            <a:endParaRPr lang="en-GB" i="1" dirty="0"/>
          </a:p>
        </p:txBody>
      </p:sp>
      <p:sp>
        <p:nvSpPr>
          <p:cNvPr id="5" name="Text Placeholder 4">
            <a:extLst>
              <a:ext uri="{FF2B5EF4-FFF2-40B4-BE49-F238E27FC236}">
                <a16:creationId xmlns:a16="http://schemas.microsoft.com/office/drawing/2014/main" id="{22F4D06F-5F3A-4043-8CA7-83852C4798A7}"/>
              </a:ext>
            </a:extLst>
          </p:cNvPr>
          <p:cNvSpPr>
            <a:spLocks noGrp="1"/>
          </p:cNvSpPr>
          <p:nvPr>
            <p:ph type="body" sz="quarter" idx="12"/>
          </p:nvPr>
        </p:nvSpPr>
        <p:spPr/>
        <p:txBody>
          <a:bodyPr/>
          <a:lstStyle/>
          <a:p>
            <a:r>
              <a:rPr lang="en-US" dirty="0"/>
              <a:t>Base: Attitudes Benchmarking Dip 1- October 2020 (765) Attitudes Tracking Dip 2 May 2021 (755)</a:t>
            </a:r>
            <a:endParaRPr lang="en-GB" dirty="0"/>
          </a:p>
        </p:txBody>
      </p:sp>
      <p:sp>
        <p:nvSpPr>
          <p:cNvPr id="6" name="Text Placeholder 5">
            <a:extLst>
              <a:ext uri="{FF2B5EF4-FFF2-40B4-BE49-F238E27FC236}">
                <a16:creationId xmlns:a16="http://schemas.microsoft.com/office/drawing/2014/main" id="{47362C4D-3635-4E7C-80ED-D4B4D4FB8B20}"/>
              </a:ext>
            </a:extLst>
          </p:cNvPr>
          <p:cNvSpPr>
            <a:spLocks noGrp="1"/>
          </p:cNvSpPr>
          <p:nvPr>
            <p:ph type="body" sz="quarter" idx="13"/>
          </p:nvPr>
        </p:nvSpPr>
        <p:spPr>
          <a:xfrm>
            <a:off x="167529" y="1814547"/>
            <a:ext cx="3644450" cy="288500"/>
          </a:xfrm>
        </p:spPr>
        <p:txBody>
          <a:bodyPr/>
          <a:lstStyle/>
          <a:p>
            <a:r>
              <a:rPr lang="en-US" dirty="0"/>
              <a:t>Q. Please now think about the things that you feel are significant causes of homelessness. Please rank them in order of how significant you feel each one is a cause of homelessness in the UK.</a:t>
            </a:r>
            <a:endParaRPr lang="en-GB" dirty="0"/>
          </a:p>
        </p:txBody>
      </p:sp>
      <p:sp>
        <p:nvSpPr>
          <p:cNvPr id="7" name="Text Placeholder 6">
            <a:extLst>
              <a:ext uri="{FF2B5EF4-FFF2-40B4-BE49-F238E27FC236}">
                <a16:creationId xmlns:a16="http://schemas.microsoft.com/office/drawing/2014/main" id="{B1DFC818-1476-41F4-BD81-1666018F2CF8}"/>
              </a:ext>
            </a:extLst>
          </p:cNvPr>
          <p:cNvSpPr>
            <a:spLocks noGrp="1"/>
          </p:cNvSpPr>
          <p:nvPr>
            <p:ph type="body" sz="quarter" idx="11"/>
          </p:nvPr>
        </p:nvSpPr>
        <p:spPr>
          <a:xfrm>
            <a:off x="4110607" y="422666"/>
            <a:ext cx="7724842" cy="380848"/>
          </a:xfrm>
        </p:spPr>
        <p:txBody>
          <a:bodyPr/>
          <a:lstStyle/>
          <a:p>
            <a:r>
              <a:rPr lang="en-US" dirty="0"/>
              <a:t>There’s been no change in what people perceive to be the </a:t>
            </a:r>
            <a:r>
              <a:rPr lang="en-US" i="1" dirty="0"/>
              <a:t>main cause </a:t>
            </a:r>
            <a:r>
              <a:rPr lang="en-US" dirty="0"/>
              <a:t>of homelessness </a:t>
            </a:r>
            <a:endParaRPr lang="en-GB" dirty="0"/>
          </a:p>
        </p:txBody>
      </p:sp>
      <p:sp>
        <p:nvSpPr>
          <p:cNvPr id="8" name="Slide Number Placeholder 7">
            <a:extLst>
              <a:ext uri="{FF2B5EF4-FFF2-40B4-BE49-F238E27FC236}">
                <a16:creationId xmlns:a16="http://schemas.microsoft.com/office/drawing/2014/main" id="{A8788A1C-5B98-4209-AE27-8926B4D7E9DA}"/>
              </a:ext>
            </a:extLst>
          </p:cNvPr>
          <p:cNvSpPr>
            <a:spLocks noGrp="1"/>
          </p:cNvSpPr>
          <p:nvPr>
            <p:ph type="sldNum" sz="quarter" idx="14"/>
          </p:nvPr>
        </p:nvSpPr>
        <p:spPr/>
        <p:txBody>
          <a:bodyPr/>
          <a:lstStyle/>
          <a:p>
            <a:fld id="{76806215-92C3-4B43-A2B5-5772D486D7EF}" type="slidenum">
              <a:rPr lang="en-GB" smtClean="0"/>
              <a:pPr/>
              <a:t>43</a:t>
            </a:fld>
            <a:endParaRPr lang="en-GB" dirty="0"/>
          </a:p>
        </p:txBody>
      </p:sp>
      <p:graphicFrame>
        <p:nvGraphicFramePr>
          <p:cNvPr id="9" name="Chart 8">
            <a:extLst>
              <a:ext uri="{FF2B5EF4-FFF2-40B4-BE49-F238E27FC236}">
                <a16:creationId xmlns:a16="http://schemas.microsoft.com/office/drawing/2014/main" id="{F64BADBD-BD14-4783-8A93-868E41264452}"/>
              </a:ext>
            </a:extLst>
          </p:cNvPr>
          <p:cNvGraphicFramePr/>
          <p:nvPr>
            <p:extLst>
              <p:ext uri="{D42A27DB-BD31-4B8C-83A1-F6EECF244321}">
                <p14:modId xmlns:p14="http://schemas.microsoft.com/office/powerpoint/2010/main" val="3198248872"/>
              </p:ext>
            </p:extLst>
          </p:nvPr>
        </p:nvGraphicFramePr>
        <p:xfrm>
          <a:off x="0" y="1947726"/>
          <a:ext cx="12114910" cy="4224718"/>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F9A1B114-A916-48EC-A259-3760FA6D10AD}"/>
              </a:ext>
            </a:extLst>
          </p:cNvPr>
          <p:cNvSpPr/>
          <p:nvPr/>
        </p:nvSpPr>
        <p:spPr>
          <a:xfrm>
            <a:off x="8635200" y="6347200"/>
            <a:ext cx="3479710" cy="387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2" name="Oval 11">
            <a:extLst>
              <a:ext uri="{FF2B5EF4-FFF2-40B4-BE49-F238E27FC236}">
                <a16:creationId xmlns:a16="http://schemas.microsoft.com/office/drawing/2014/main" id="{FF7BA5FE-85D0-426F-9A05-91B4C32A8AA2}"/>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E95E5E09-F2F5-455A-AACF-0E3F0A22605B}"/>
              </a:ext>
            </a:extLst>
          </p:cNvPr>
          <p:cNvSpPr>
            <a:spLocks noChangeAspect="1"/>
          </p:cNvSpPr>
          <p:nvPr/>
        </p:nvSpPr>
        <p:spPr>
          <a:xfrm>
            <a:off x="8734951" y="6489989"/>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4" name="Isosceles Triangle 13">
            <a:extLst>
              <a:ext uri="{FF2B5EF4-FFF2-40B4-BE49-F238E27FC236}">
                <a16:creationId xmlns:a16="http://schemas.microsoft.com/office/drawing/2014/main" id="{327468FE-DC9E-44CF-BA4E-105437C9DAD4}"/>
              </a:ext>
            </a:extLst>
          </p:cNvPr>
          <p:cNvSpPr>
            <a:spLocks noChangeAspect="1"/>
          </p:cNvSpPr>
          <p:nvPr/>
        </p:nvSpPr>
        <p:spPr>
          <a:xfrm rot="10800000">
            <a:off x="8825334" y="6493853"/>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1762806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3C65-A541-4DF4-9004-E4D47B645CAF}"/>
              </a:ext>
            </a:extLst>
          </p:cNvPr>
          <p:cNvSpPr>
            <a:spLocks noGrp="1"/>
          </p:cNvSpPr>
          <p:nvPr>
            <p:ph type="title"/>
          </p:nvPr>
        </p:nvSpPr>
        <p:spPr/>
        <p:txBody>
          <a:bodyPr>
            <a:normAutofit fontScale="90000"/>
          </a:bodyPr>
          <a:lstStyle/>
          <a:p>
            <a:r>
              <a:rPr lang="en-US" dirty="0"/>
              <a:t>SALIENCE, SERIOUSNESS &amp; PORTRAYAL </a:t>
            </a:r>
            <a:endParaRPr lang="en-GB" dirty="0"/>
          </a:p>
        </p:txBody>
      </p:sp>
      <p:sp>
        <p:nvSpPr>
          <p:cNvPr id="12" name="Content Placeholder 11">
            <a:extLst>
              <a:ext uri="{FF2B5EF4-FFF2-40B4-BE49-F238E27FC236}">
                <a16:creationId xmlns:a16="http://schemas.microsoft.com/office/drawing/2014/main" id="{FD165776-8E28-44F8-846D-121DD8C650CB}"/>
              </a:ext>
            </a:extLst>
          </p:cNvPr>
          <p:cNvSpPr>
            <a:spLocks noGrp="1"/>
          </p:cNvSpPr>
          <p:nvPr>
            <p:ph idx="1"/>
          </p:nvPr>
        </p:nvSpPr>
        <p:spPr>
          <a:xfrm>
            <a:off x="167528" y="613090"/>
            <a:ext cx="3302181" cy="866576"/>
          </a:xfrm>
        </p:spPr>
        <p:txBody>
          <a:bodyPr>
            <a:normAutofit fontScale="92500"/>
          </a:bodyPr>
          <a:lstStyle/>
          <a:p>
            <a:r>
              <a:rPr lang="en-US" sz="2400" dirty="0"/>
              <a:t>Homelessness perceptions – </a:t>
            </a:r>
            <a:r>
              <a:rPr lang="en-US" sz="2400" i="1" dirty="0"/>
              <a:t>It could happen to anyone </a:t>
            </a:r>
            <a:endParaRPr lang="en-GB" sz="2400" i="1" dirty="0"/>
          </a:p>
        </p:txBody>
      </p:sp>
      <p:sp>
        <p:nvSpPr>
          <p:cNvPr id="4" name="Text Placeholder 3">
            <a:extLst>
              <a:ext uri="{FF2B5EF4-FFF2-40B4-BE49-F238E27FC236}">
                <a16:creationId xmlns:a16="http://schemas.microsoft.com/office/drawing/2014/main" id="{0116158B-07EF-4FF9-9022-B33C51A05E32}"/>
              </a:ext>
            </a:extLst>
          </p:cNvPr>
          <p:cNvSpPr>
            <a:spLocks noGrp="1"/>
          </p:cNvSpPr>
          <p:nvPr>
            <p:ph type="body" sz="quarter" idx="12"/>
          </p:nvPr>
        </p:nvSpPr>
        <p:spPr/>
        <p:txBody>
          <a:bodyPr/>
          <a:lstStyle/>
          <a:p>
            <a:r>
              <a:rPr lang="en-US" dirty="0">
                <a:solidFill>
                  <a:schemeClr val="bg2">
                    <a:lumMod val="25000"/>
                  </a:schemeClr>
                </a:solidFill>
              </a:rPr>
              <a:t>Base: Attitudes Dip 1 November 2020 (807) Attitudes Dip 2 May 2021 (804) </a:t>
            </a:r>
            <a:endParaRPr lang="en-GB" dirty="0">
              <a:solidFill>
                <a:schemeClr val="bg2">
                  <a:lumMod val="25000"/>
                </a:schemeClr>
              </a:solidFill>
            </a:endParaRPr>
          </a:p>
        </p:txBody>
      </p:sp>
      <p:sp>
        <p:nvSpPr>
          <p:cNvPr id="16" name="Text Placeholder 15">
            <a:extLst>
              <a:ext uri="{FF2B5EF4-FFF2-40B4-BE49-F238E27FC236}">
                <a16:creationId xmlns:a16="http://schemas.microsoft.com/office/drawing/2014/main" id="{55A0BCCC-35D4-486E-991D-934AD42F01D7}"/>
              </a:ext>
            </a:extLst>
          </p:cNvPr>
          <p:cNvSpPr>
            <a:spLocks noGrp="1"/>
          </p:cNvSpPr>
          <p:nvPr>
            <p:ph type="body" sz="quarter" idx="13"/>
          </p:nvPr>
        </p:nvSpPr>
        <p:spPr>
          <a:xfrm>
            <a:off x="167529" y="1985866"/>
            <a:ext cx="3019618" cy="288500"/>
          </a:xfrm>
        </p:spPr>
        <p:txBody>
          <a:bodyPr/>
          <a:lstStyle/>
          <a:p>
            <a:r>
              <a:rPr lang="en-US" dirty="0"/>
              <a:t>Q.. Here’s some statements people have made about homelessness - we’d like to know what you think about the extent to which you agree or disagree with each one</a:t>
            </a:r>
            <a:endParaRPr lang="en-GB" dirty="0"/>
          </a:p>
          <a:p>
            <a:endParaRPr lang="en-GB" dirty="0"/>
          </a:p>
        </p:txBody>
      </p:sp>
      <p:sp>
        <p:nvSpPr>
          <p:cNvPr id="14" name="Text Placeholder 13">
            <a:extLst>
              <a:ext uri="{FF2B5EF4-FFF2-40B4-BE49-F238E27FC236}">
                <a16:creationId xmlns:a16="http://schemas.microsoft.com/office/drawing/2014/main" id="{D34BEE8F-21CF-475F-8A72-4107B5D460ED}"/>
              </a:ext>
            </a:extLst>
          </p:cNvPr>
          <p:cNvSpPr>
            <a:spLocks noGrp="1"/>
          </p:cNvSpPr>
          <p:nvPr>
            <p:ph type="body" sz="quarter" idx="11"/>
          </p:nvPr>
        </p:nvSpPr>
        <p:spPr/>
        <p:txBody>
          <a:bodyPr/>
          <a:lstStyle/>
          <a:p>
            <a:r>
              <a:rPr lang="en-US" dirty="0"/>
              <a:t>This proximity attitude hasn’t shifted</a:t>
            </a:r>
            <a:endParaRPr lang="en-GB" dirty="0"/>
          </a:p>
        </p:txBody>
      </p:sp>
      <p:graphicFrame>
        <p:nvGraphicFramePr>
          <p:cNvPr id="10" name="Chart 9">
            <a:extLst>
              <a:ext uri="{FF2B5EF4-FFF2-40B4-BE49-F238E27FC236}">
                <a16:creationId xmlns:a16="http://schemas.microsoft.com/office/drawing/2014/main" id="{82B3827C-E008-4C9F-A470-B353F59CDC4E}"/>
              </a:ext>
            </a:extLst>
          </p:cNvPr>
          <p:cNvGraphicFramePr/>
          <p:nvPr>
            <p:extLst>
              <p:ext uri="{D42A27DB-BD31-4B8C-83A1-F6EECF244321}">
                <p14:modId xmlns:p14="http://schemas.microsoft.com/office/powerpoint/2010/main" val="1199939262"/>
              </p:ext>
            </p:extLst>
          </p:nvPr>
        </p:nvGraphicFramePr>
        <p:xfrm>
          <a:off x="3962400" y="1985866"/>
          <a:ext cx="7586747" cy="436090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15DBB5D6-FDE9-4F0F-91B6-F903697CC8ED}"/>
              </a:ext>
            </a:extLst>
          </p:cNvPr>
          <p:cNvSpPr/>
          <p:nvPr/>
        </p:nvSpPr>
        <p:spPr>
          <a:xfrm>
            <a:off x="8635200" y="6347200"/>
            <a:ext cx="3479710" cy="387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1" name="Oval 10">
            <a:extLst>
              <a:ext uri="{FF2B5EF4-FFF2-40B4-BE49-F238E27FC236}">
                <a16:creationId xmlns:a16="http://schemas.microsoft.com/office/drawing/2014/main" id="{8AF40C86-2693-4F0E-9BB7-192EA58107ED}"/>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F310AB1B-6AB0-4B6E-91F7-A477977A04AA}"/>
              </a:ext>
            </a:extLst>
          </p:cNvPr>
          <p:cNvSpPr>
            <a:spLocks noChangeAspect="1"/>
          </p:cNvSpPr>
          <p:nvPr/>
        </p:nvSpPr>
        <p:spPr>
          <a:xfrm>
            <a:off x="8734951" y="6489989"/>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D02CA943-1FA5-427A-B262-17C17BD9C0C6}"/>
              </a:ext>
            </a:extLst>
          </p:cNvPr>
          <p:cNvSpPr>
            <a:spLocks noChangeAspect="1"/>
          </p:cNvSpPr>
          <p:nvPr/>
        </p:nvSpPr>
        <p:spPr>
          <a:xfrm rot="10800000">
            <a:off x="8825334" y="6493853"/>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3362680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3C65-A541-4DF4-9004-E4D47B645CAF}"/>
              </a:ext>
            </a:extLst>
          </p:cNvPr>
          <p:cNvSpPr>
            <a:spLocks noGrp="1"/>
          </p:cNvSpPr>
          <p:nvPr>
            <p:ph type="title"/>
          </p:nvPr>
        </p:nvSpPr>
        <p:spPr/>
        <p:txBody>
          <a:bodyPr>
            <a:normAutofit fontScale="90000"/>
          </a:bodyPr>
          <a:lstStyle/>
          <a:p>
            <a:r>
              <a:rPr lang="en-US" dirty="0"/>
              <a:t>SALIENCE, SERIOUSNESS &amp; PORTRAYAL </a:t>
            </a:r>
            <a:endParaRPr lang="en-GB" dirty="0"/>
          </a:p>
        </p:txBody>
      </p:sp>
      <p:sp>
        <p:nvSpPr>
          <p:cNvPr id="12" name="Content Placeholder 11">
            <a:extLst>
              <a:ext uri="{FF2B5EF4-FFF2-40B4-BE49-F238E27FC236}">
                <a16:creationId xmlns:a16="http://schemas.microsoft.com/office/drawing/2014/main" id="{FD165776-8E28-44F8-846D-121DD8C650CB}"/>
              </a:ext>
            </a:extLst>
          </p:cNvPr>
          <p:cNvSpPr>
            <a:spLocks noGrp="1"/>
          </p:cNvSpPr>
          <p:nvPr>
            <p:ph idx="1"/>
          </p:nvPr>
        </p:nvSpPr>
        <p:spPr>
          <a:xfrm>
            <a:off x="167528" y="613090"/>
            <a:ext cx="4705097" cy="866576"/>
          </a:xfrm>
        </p:spPr>
        <p:txBody>
          <a:bodyPr>
            <a:normAutofit/>
          </a:bodyPr>
          <a:lstStyle/>
          <a:p>
            <a:r>
              <a:rPr lang="en-US" sz="2400" dirty="0"/>
              <a:t>Homelessness perceptions- Structural  </a:t>
            </a:r>
            <a:endParaRPr lang="en-GB" sz="2400" dirty="0"/>
          </a:p>
        </p:txBody>
      </p:sp>
      <p:sp>
        <p:nvSpPr>
          <p:cNvPr id="4" name="Text Placeholder 3">
            <a:extLst>
              <a:ext uri="{FF2B5EF4-FFF2-40B4-BE49-F238E27FC236}">
                <a16:creationId xmlns:a16="http://schemas.microsoft.com/office/drawing/2014/main" id="{0116158B-07EF-4FF9-9022-B33C51A05E32}"/>
              </a:ext>
            </a:extLst>
          </p:cNvPr>
          <p:cNvSpPr>
            <a:spLocks noGrp="1"/>
          </p:cNvSpPr>
          <p:nvPr>
            <p:ph type="body" sz="quarter" idx="12"/>
          </p:nvPr>
        </p:nvSpPr>
        <p:spPr/>
        <p:txBody>
          <a:bodyPr/>
          <a:lstStyle/>
          <a:p>
            <a:r>
              <a:rPr lang="en-US" dirty="0">
                <a:solidFill>
                  <a:schemeClr val="bg2">
                    <a:lumMod val="25000"/>
                  </a:schemeClr>
                </a:solidFill>
              </a:rPr>
              <a:t>Base: Attitudes Dip 1 November 2020 (807) Attitudes Dip 2 May 2021 (804) </a:t>
            </a:r>
            <a:endParaRPr lang="en-GB" dirty="0">
              <a:solidFill>
                <a:schemeClr val="bg2">
                  <a:lumMod val="25000"/>
                </a:schemeClr>
              </a:solidFill>
            </a:endParaRPr>
          </a:p>
        </p:txBody>
      </p:sp>
      <p:sp>
        <p:nvSpPr>
          <p:cNvPr id="16" name="Text Placeholder 15">
            <a:extLst>
              <a:ext uri="{FF2B5EF4-FFF2-40B4-BE49-F238E27FC236}">
                <a16:creationId xmlns:a16="http://schemas.microsoft.com/office/drawing/2014/main" id="{55A0BCCC-35D4-486E-991D-934AD42F01D7}"/>
              </a:ext>
            </a:extLst>
          </p:cNvPr>
          <p:cNvSpPr>
            <a:spLocks noGrp="1"/>
          </p:cNvSpPr>
          <p:nvPr>
            <p:ph type="body" sz="quarter" idx="13"/>
          </p:nvPr>
        </p:nvSpPr>
        <p:spPr/>
        <p:txBody>
          <a:bodyPr/>
          <a:lstStyle/>
          <a:p>
            <a:r>
              <a:rPr lang="en-US" dirty="0"/>
              <a:t>Q.. Here’s some statements people have made about homelessness - we’d like to know what you think about the extent to which you agree or disagree with each one</a:t>
            </a:r>
            <a:endParaRPr lang="en-GB" dirty="0"/>
          </a:p>
          <a:p>
            <a:endParaRPr lang="en-GB" dirty="0"/>
          </a:p>
        </p:txBody>
      </p:sp>
      <p:sp>
        <p:nvSpPr>
          <p:cNvPr id="14" name="Text Placeholder 13">
            <a:extLst>
              <a:ext uri="{FF2B5EF4-FFF2-40B4-BE49-F238E27FC236}">
                <a16:creationId xmlns:a16="http://schemas.microsoft.com/office/drawing/2014/main" id="{D34BEE8F-21CF-475F-8A72-4107B5D460ED}"/>
              </a:ext>
            </a:extLst>
          </p:cNvPr>
          <p:cNvSpPr>
            <a:spLocks noGrp="1"/>
          </p:cNvSpPr>
          <p:nvPr>
            <p:ph type="body" sz="quarter" idx="11"/>
          </p:nvPr>
        </p:nvSpPr>
        <p:spPr/>
        <p:txBody>
          <a:bodyPr/>
          <a:lstStyle/>
          <a:p>
            <a:r>
              <a:rPr lang="en-US" dirty="0"/>
              <a:t>Most attitudinal statements haven’t moved yet</a:t>
            </a:r>
            <a:endParaRPr lang="en-GB" dirty="0"/>
          </a:p>
        </p:txBody>
      </p:sp>
      <p:sp>
        <p:nvSpPr>
          <p:cNvPr id="8" name="Slide Number Placeholder 7">
            <a:extLst>
              <a:ext uri="{FF2B5EF4-FFF2-40B4-BE49-F238E27FC236}">
                <a16:creationId xmlns:a16="http://schemas.microsoft.com/office/drawing/2014/main" id="{3810A8B6-20CD-438F-AE59-3CAF057DB28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9BED2-F16D-4350-8493-C3606C996149}"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graphicFrame>
        <p:nvGraphicFramePr>
          <p:cNvPr id="10" name="Chart 9">
            <a:extLst>
              <a:ext uri="{FF2B5EF4-FFF2-40B4-BE49-F238E27FC236}">
                <a16:creationId xmlns:a16="http://schemas.microsoft.com/office/drawing/2014/main" id="{82B3827C-E008-4C9F-A470-B353F59CDC4E}"/>
              </a:ext>
            </a:extLst>
          </p:cNvPr>
          <p:cNvGraphicFramePr/>
          <p:nvPr>
            <p:extLst>
              <p:ext uri="{D42A27DB-BD31-4B8C-83A1-F6EECF244321}">
                <p14:modId xmlns:p14="http://schemas.microsoft.com/office/powerpoint/2010/main" val="2107068635"/>
              </p:ext>
            </p:extLst>
          </p:nvPr>
        </p:nvGraphicFramePr>
        <p:xfrm>
          <a:off x="642850" y="1985865"/>
          <a:ext cx="10906297" cy="434117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15DBB5D6-FDE9-4F0F-91B6-F903697CC8ED}"/>
              </a:ext>
            </a:extLst>
          </p:cNvPr>
          <p:cNvSpPr/>
          <p:nvPr/>
        </p:nvSpPr>
        <p:spPr>
          <a:xfrm>
            <a:off x="8635200" y="6347200"/>
            <a:ext cx="3479710" cy="387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1" name="Oval 10">
            <a:extLst>
              <a:ext uri="{FF2B5EF4-FFF2-40B4-BE49-F238E27FC236}">
                <a16:creationId xmlns:a16="http://schemas.microsoft.com/office/drawing/2014/main" id="{8AF40C86-2693-4F0E-9BB7-192EA58107ED}"/>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F310AB1B-6AB0-4B6E-91F7-A477977A04AA}"/>
              </a:ext>
            </a:extLst>
          </p:cNvPr>
          <p:cNvSpPr>
            <a:spLocks noChangeAspect="1"/>
          </p:cNvSpPr>
          <p:nvPr/>
        </p:nvSpPr>
        <p:spPr>
          <a:xfrm>
            <a:off x="8734951" y="6489989"/>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D02CA943-1FA5-427A-B262-17C17BD9C0C6}"/>
              </a:ext>
            </a:extLst>
          </p:cNvPr>
          <p:cNvSpPr>
            <a:spLocks noChangeAspect="1"/>
          </p:cNvSpPr>
          <p:nvPr/>
        </p:nvSpPr>
        <p:spPr>
          <a:xfrm rot="10800000">
            <a:off x="8825334" y="6493853"/>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659523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3C65-A541-4DF4-9004-E4D47B645CAF}"/>
              </a:ext>
            </a:extLst>
          </p:cNvPr>
          <p:cNvSpPr>
            <a:spLocks noGrp="1"/>
          </p:cNvSpPr>
          <p:nvPr>
            <p:ph type="title"/>
          </p:nvPr>
        </p:nvSpPr>
        <p:spPr/>
        <p:txBody>
          <a:bodyPr>
            <a:normAutofit fontScale="90000"/>
          </a:bodyPr>
          <a:lstStyle/>
          <a:p>
            <a:r>
              <a:rPr lang="en-US" dirty="0"/>
              <a:t>SALIENCE, SERIOUSNESS &amp; PORTRAYAL </a:t>
            </a:r>
            <a:endParaRPr lang="en-GB" dirty="0"/>
          </a:p>
        </p:txBody>
      </p:sp>
      <p:sp>
        <p:nvSpPr>
          <p:cNvPr id="12" name="Content Placeholder 11">
            <a:extLst>
              <a:ext uri="{FF2B5EF4-FFF2-40B4-BE49-F238E27FC236}">
                <a16:creationId xmlns:a16="http://schemas.microsoft.com/office/drawing/2014/main" id="{FD165776-8E28-44F8-846D-121DD8C650CB}"/>
              </a:ext>
            </a:extLst>
          </p:cNvPr>
          <p:cNvSpPr>
            <a:spLocks noGrp="1"/>
          </p:cNvSpPr>
          <p:nvPr>
            <p:ph idx="1"/>
          </p:nvPr>
        </p:nvSpPr>
        <p:spPr>
          <a:xfrm>
            <a:off x="167529" y="613090"/>
            <a:ext cx="3189446" cy="866576"/>
          </a:xfrm>
        </p:spPr>
        <p:txBody>
          <a:bodyPr>
            <a:normAutofit/>
          </a:bodyPr>
          <a:lstStyle/>
          <a:p>
            <a:r>
              <a:rPr lang="en-US" sz="2400" dirty="0"/>
              <a:t>Homelessness perceptions – individuals</a:t>
            </a:r>
            <a:endParaRPr lang="en-GB" sz="2400" dirty="0"/>
          </a:p>
        </p:txBody>
      </p:sp>
      <p:sp>
        <p:nvSpPr>
          <p:cNvPr id="4" name="Text Placeholder 3">
            <a:extLst>
              <a:ext uri="{FF2B5EF4-FFF2-40B4-BE49-F238E27FC236}">
                <a16:creationId xmlns:a16="http://schemas.microsoft.com/office/drawing/2014/main" id="{0116158B-07EF-4FF9-9022-B33C51A05E32}"/>
              </a:ext>
            </a:extLst>
          </p:cNvPr>
          <p:cNvSpPr>
            <a:spLocks noGrp="1"/>
          </p:cNvSpPr>
          <p:nvPr>
            <p:ph type="body" sz="quarter" idx="12"/>
          </p:nvPr>
        </p:nvSpPr>
        <p:spPr/>
        <p:txBody>
          <a:bodyPr/>
          <a:lstStyle/>
          <a:p>
            <a:r>
              <a:rPr lang="en-US" dirty="0">
                <a:solidFill>
                  <a:schemeClr val="bg2">
                    <a:lumMod val="25000"/>
                  </a:schemeClr>
                </a:solidFill>
              </a:rPr>
              <a:t>Base: Attitudes Dip 1 November 2020 (807) Attitudes Dip 2 May 2021 (804) </a:t>
            </a:r>
            <a:endParaRPr lang="en-GB" dirty="0">
              <a:solidFill>
                <a:schemeClr val="bg2">
                  <a:lumMod val="25000"/>
                </a:schemeClr>
              </a:solidFill>
            </a:endParaRPr>
          </a:p>
        </p:txBody>
      </p:sp>
      <p:sp>
        <p:nvSpPr>
          <p:cNvPr id="16" name="Text Placeholder 15">
            <a:extLst>
              <a:ext uri="{FF2B5EF4-FFF2-40B4-BE49-F238E27FC236}">
                <a16:creationId xmlns:a16="http://schemas.microsoft.com/office/drawing/2014/main" id="{55A0BCCC-35D4-486E-991D-934AD42F01D7}"/>
              </a:ext>
            </a:extLst>
          </p:cNvPr>
          <p:cNvSpPr>
            <a:spLocks noGrp="1"/>
          </p:cNvSpPr>
          <p:nvPr>
            <p:ph type="body" sz="quarter" idx="13"/>
          </p:nvPr>
        </p:nvSpPr>
        <p:spPr>
          <a:xfrm>
            <a:off x="167529" y="1697365"/>
            <a:ext cx="3019618" cy="288500"/>
          </a:xfrm>
        </p:spPr>
        <p:txBody>
          <a:bodyPr/>
          <a:lstStyle/>
          <a:p>
            <a:r>
              <a:rPr lang="en-US" dirty="0"/>
              <a:t>Q.. Here’s some statements people have made about homelessness - we’d like to know what you think about the extent to which you agree or disagree with each one</a:t>
            </a:r>
            <a:endParaRPr lang="en-GB" dirty="0"/>
          </a:p>
          <a:p>
            <a:endParaRPr lang="en-GB" dirty="0"/>
          </a:p>
        </p:txBody>
      </p:sp>
      <p:sp>
        <p:nvSpPr>
          <p:cNvPr id="14" name="Text Placeholder 13">
            <a:extLst>
              <a:ext uri="{FF2B5EF4-FFF2-40B4-BE49-F238E27FC236}">
                <a16:creationId xmlns:a16="http://schemas.microsoft.com/office/drawing/2014/main" id="{D34BEE8F-21CF-475F-8A72-4107B5D460ED}"/>
              </a:ext>
            </a:extLst>
          </p:cNvPr>
          <p:cNvSpPr>
            <a:spLocks noGrp="1"/>
          </p:cNvSpPr>
          <p:nvPr>
            <p:ph type="body" sz="quarter" idx="11"/>
          </p:nvPr>
        </p:nvSpPr>
        <p:spPr/>
        <p:txBody>
          <a:bodyPr/>
          <a:lstStyle/>
          <a:p>
            <a:r>
              <a:rPr lang="en-US" dirty="0"/>
              <a:t>Though there’s been some increase in the sense that homelessness is a personal, individual responsibility </a:t>
            </a:r>
            <a:endParaRPr lang="en-GB" dirty="0"/>
          </a:p>
        </p:txBody>
      </p:sp>
      <p:graphicFrame>
        <p:nvGraphicFramePr>
          <p:cNvPr id="10" name="Chart 9">
            <a:extLst>
              <a:ext uri="{FF2B5EF4-FFF2-40B4-BE49-F238E27FC236}">
                <a16:creationId xmlns:a16="http://schemas.microsoft.com/office/drawing/2014/main" id="{82B3827C-E008-4C9F-A470-B353F59CDC4E}"/>
              </a:ext>
            </a:extLst>
          </p:cNvPr>
          <p:cNvGraphicFramePr/>
          <p:nvPr>
            <p:extLst>
              <p:ext uri="{D42A27DB-BD31-4B8C-83A1-F6EECF244321}">
                <p14:modId xmlns:p14="http://schemas.microsoft.com/office/powerpoint/2010/main" val="3021822652"/>
              </p:ext>
            </p:extLst>
          </p:nvPr>
        </p:nvGraphicFramePr>
        <p:xfrm>
          <a:off x="3798915" y="1985865"/>
          <a:ext cx="7750232" cy="434117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15DBB5D6-FDE9-4F0F-91B6-F903697CC8ED}"/>
              </a:ext>
            </a:extLst>
          </p:cNvPr>
          <p:cNvSpPr/>
          <p:nvPr/>
        </p:nvSpPr>
        <p:spPr>
          <a:xfrm>
            <a:off x="8635200" y="6347200"/>
            <a:ext cx="3479710" cy="387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1" name="Oval 10">
            <a:extLst>
              <a:ext uri="{FF2B5EF4-FFF2-40B4-BE49-F238E27FC236}">
                <a16:creationId xmlns:a16="http://schemas.microsoft.com/office/drawing/2014/main" id="{8AF40C86-2693-4F0E-9BB7-192EA58107ED}"/>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F310AB1B-6AB0-4B6E-91F7-A477977A04AA}"/>
              </a:ext>
            </a:extLst>
          </p:cNvPr>
          <p:cNvSpPr>
            <a:spLocks noChangeAspect="1"/>
          </p:cNvSpPr>
          <p:nvPr/>
        </p:nvSpPr>
        <p:spPr>
          <a:xfrm>
            <a:off x="8734951" y="6489989"/>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D02CA943-1FA5-427A-B262-17C17BD9C0C6}"/>
              </a:ext>
            </a:extLst>
          </p:cNvPr>
          <p:cNvSpPr>
            <a:spLocks noChangeAspect="1"/>
          </p:cNvSpPr>
          <p:nvPr/>
        </p:nvSpPr>
        <p:spPr>
          <a:xfrm rot="10800000">
            <a:off x="8825334" y="6493853"/>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7" name="Isosceles Triangle 16">
            <a:extLst>
              <a:ext uri="{FF2B5EF4-FFF2-40B4-BE49-F238E27FC236}">
                <a16:creationId xmlns:a16="http://schemas.microsoft.com/office/drawing/2014/main" id="{0E7C7DED-BFD9-4FFB-A158-D455327B4748}"/>
              </a:ext>
            </a:extLst>
          </p:cNvPr>
          <p:cNvSpPr>
            <a:spLocks noChangeAspect="1"/>
          </p:cNvSpPr>
          <p:nvPr/>
        </p:nvSpPr>
        <p:spPr>
          <a:xfrm>
            <a:off x="10249775" y="3237289"/>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8" name="Isosceles Triangle 17">
            <a:extLst>
              <a:ext uri="{FF2B5EF4-FFF2-40B4-BE49-F238E27FC236}">
                <a16:creationId xmlns:a16="http://schemas.microsoft.com/office/drawing/2014/main" id="{8A3E29D8-EA13-4244-8657-3FCF3306024C}"/>
              </a:ext>
            </a:extLst>
          </p:cNvPr>
          <p:cNvSpPr>
            <a:spLocks noChangeAspect="1"/>
          </p:cNvSpPr>
          <p:nvPr/>
        </p:nvSpPr>
        <p:spPr>
          <a:xfrm>
            <a:off x="6512243" y="3279603"/>
            <a:ext cx="125280" cy="10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2014193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60ABF-D330-48B3-991D-BCD6F8F53F21}"/>
              </a:ext>
            </a:extLst>
          </p:cNvPr>
          <p:cNvSpPr>
            <a:spLocks noGrp="1"/>
          </p:cNvSpPr>
          <p:nvPr>
            <p:ph type="body" sz="quarter" idx="15"/>
          </p:nvPr>
        </p:nvSpPr>
        <p:spPr/>
        <p:txBody>
          <a:bodyPr vert="horz" lIns="91440" tIns="45720" rIns="91440" bIns="45720" rtlCol="0" anchor="t">
            <a:noAutofit/>
          </a:bodyPr>
          <a:lstStyle/>
          <a:p>
            <a:r>
              <a:rPr lang="en-GB" dirty="0">
                <a:latin typeface="Segoe UI"/>
                <a:cs typeface="Segoe UI"/>
              </a:rPr>
              <a:t>Public attitudes tracking wave two debrief</a:t>
            </a:r>
            <a:endParaRPr lang="en-US" dirty="0"/>
          </a:p>
        </p:txBody>
      </p:sp>
      <p:sp>
        <p:nvSpPr>
          <p:cNvPr id="3" name="Text Placeholder 2">
            <a:extLst>
              <a:ext uri="{FF2B5EF4-FFF2-40B4-BE49-F238E27FC236}">
                <a16:creationId xmlns:a16="http://schemas.microsoft.com/office/drawing/2014/main" id="{CA018CEC-9238-43BB-9826-1456C3563D09}"/>
              </a:ext>
            </a:extLst>
          </p:cNvPr>
          <p:cNvSpPr>
            <a:spLocks noGrp="1"/>
          </p:cNvSpPr>
          <p:nvPr>
            <p:ph type="body" sz="quarter" idx="16"/>
          </p:nvPr>
        </p:nvSpPr>
        <p:spPr/>
        <p:txBody>
          <a:bodyPr/>
          <a:lstStyle/>
          <a:p>
            <a:endParaRPr lang="en-GB"/>
          </a:p>
        </p:txBody>
      </p:sp>
      <p:sp>
        <p:nvSpPr>
          <p:cNvPr id="4" name="Text Placeholder 3">
            <a:extLst>
              <a:ext uri="{FF2B5EF4-FFF2-40B4-BE49-F238E27FC236}">
                <a16:creationId xmlns:a16="http://schemas.microsoft.com/office/drawing/2014/main" id="{F126CD9A-0CFA-4FE8-B61C-8DC49F77C0CA}"/>
              </a:ext>
            </a:extLst>
          </p:cNvPr>
          <p:cNvSpPr>
            <a:spLocks noGrp="1"/>
          </p:cNvSpPr>
          <p:nvPr>
            <p:ph type="body" sz="quarter" idx="17"/>
          </p:nvPr>
        </p:nvSpPr>
        <p:spPr>
          <a:xfrm>
            <a:off x="452967" y="620713"/>
            <a:ext cx="10351078" cy="5257800"/>
          </a:xfrm>
        </p:spPr>
        <p:txBody>
          <a:bodyPr vert="horz" lIns="91440" tIns="45720" rIns="91440" bIns="45720" rtlCol="0" anchor="t">
            <a:noAutofit/>
          </a:bodyPr>
          <a:lstStyle/>
          <a:p>
            <a:pPr>
              <a:lnSpc>
                <a:spcPct val="100000"/>
              </a:lnSpc>
              <a:spcBef>
                <a:spcPts val="0"/>
              </a:spcBef>
              <a:buNone/>
            </a:pPr>
            <a:r>
              <a:rPr lang="en-GB" sz="2400" b="1" dirty="0">
                <a:latin typeface="Museo Sans 500"/>
                <a:cs typeface="Segoe UI"/>
              </a:rPr>
              <a:t>Causes of homelessness: What the data shows us</a:t>
            </a:r>
            <a:endParaRPr lang="en-GB" sz="2400">
              <a:latin typeface="Museo Sans 500"/>
              <a:cs typeface="Segoe UI"/>
            </a:endParaRPr>
          </a:p>
          <a:p>
            <a:pPr>
              <a:lnSpc>
                <a:spcPct val="100000"/>
              </a:lnSpc>
              <a:spcBef>
                <a:spcPts val="0"/>
              </a:spcBef>
              <a:buNone/>
            </a:pPr>
            <a:endParaRPr lang="en-GB" sz="1800" b="1" dirty="0">
              <a:latin typeface="Museo Sans 500"/>
              <a:cs typeface="Segoe UI"/>
            </a:endParaRPr>
          </a:p>
          <a:p>
            <a:pPr>
              <a:lnSpc>
                <a:spcPct val="100000"/>
              </a:lnSpc>
              <a:spcBef>
                <a:spcPts val="0"/>
              </a:spcBef>
              <a:buNone/>
            </a:pPr>
            <a:r>
              <a:rPr lang="en-GB" sz="2400" b="1" dirty="0">
                <a:latin typeface="Museo Sans 500"/>
              </a:rPr>
              <a:t>We can see that:</a:t>
            </a:r>
            <a:r>
              <a:rPr lang="en-GB" sz="2400" b="1" dirty="0">
                <a:latin typeface="Museo Sans 500"/>
                <a:cs typeface="Segoe UI"/>
              </a:rPr>
              <a:t> </a:t>
            </a:r>
            <a:endParaRPr lang="en-GB" sz="2400">
              <a:latin typeface="Museo Sans 500"/>
            </a:endParaRPr>
          </a:p>
          <a:p>
            <a:pPr>
              <a:lnSpc>
                <a:spcPct val="100000"/>
              </a:lnSpc>
              <a:spcBef>
                <a:spcPts val="0"/>
              </a:spcBef>
            </a:pPr>
            <a:r>
              <a:rPr lang="en-GB" dirty="0">
                <a:latin typeface="Museo Sans 500"/>
                <a:cs typeface="Segoe UI"/>
              </a:rPr>
              <a:t>Individualism continues to dominate people’s understanding of what causes homelessness.</a:t>
            </a:r>
          </a:p>
          <a:p>
            <a:pPr>
              <a:lnSpc>
                <a:spcPct val="100000"/>
              </a:lnSpc>
              <a:spcBef>
                <a:spcPts val="0"/>
              </a:spcBef>
            </a:pPr>
            <a:r>
              <a:rPr lang="en-GB" dirty="0">
                <a:latin typeface="Museo Sans 500"/>
                <a:cs typeface="Segoe UI"/>
              </a:rPr>
              <a:t>Awareness of unemployment as a cause of homelessness has grown.</a:t>
            </a:r>
          </a:p>
          <a:p>
            <a:pPr>
              <a:lnSpc>
                <a:spcPct val="100000"/>
              </a:lnSpc>
              <a:spcBef>
                <a:spcPts val="0"/>
              </a:spcBef>
            </a:pPr>
            <a:r>
              <a:rPr lang="en-GB" dirty="0">
                <a:latin typeface="Museo Sans 500"/>
                <a:cs typeface="Segoe UI"/>
              </a:rPr>
              <a:t>There has also been some increased recognition that there are a variety of structural causes – with more of the public citing housing, mental health support, and finances  as causes of homelessness.</a:t>
            </a:r>
            <a:endParaRPr lang="en-US" dirty="0">
              <a:latin typeface="Museo Sans 500"/>
              <a:cs typeface="Segoe UI"/>
            </a:endParaRPr>
          </a:p>
          <a:p>
            <a:pPr>
              <a:lnSpc>
                <a:spcPct val="100000"/>
              </a:lnSpc>
              <a:spcBef>
                <a:spcPts val="0"/>
              </a:spcBef>
            </a:pPr>
            <a:endParaRPr lang="en-US" sz="2400" dirty="0">
              <a:cs typeface="Segoe UI"/>
            </a:endParaRPr>
          </a:p>
          <a:p>
            <a:pPr marL="0" indent="0">
              <a:lnSpc>
                <a:spcPct val="100000"/>
              </a:lnSpc>
              <a:spcBef>
                <a:spcPts val="0"/>
              </a:spcBef>
              <a:buNone/>
            </a:pPr>
            <a:r>
              <a:rPr lang="en-GB" sz="2400" b="1" dirty="0">
                <a:latin typeface="Segoe UI"/>
                <a:cs typeface="Segoe UI"/>
              </a:rPr>
              <a:t>In response, we can: </a:t>
            </a:r>
            <a:endParaRPr lang="en-GB" sz="2400"/>
          </a:p>
          <a:p>
            <a:pPr>
              <a:lnSpc>
                <a:spcPct val="80000"/>
              </a:lnSpc>
            </a:pPr>
            <a:r>
              <a:rPr lang="en-GB" dirty="0">
                <a:latin typeface="Museo Sans 500"/>
              </a:rPr>
              <a:t>Watch out for activating strong mental shortcuts around behaviour, choice, and willpower.</a:t>
            </a:r>
            <a:endParaRPr lang="en-US" dirty="0">
              <a:latin typeface="Museo Sans 500"/>
            </a:endParaRPr>
          </a:p>
          <a:p>
            <a:pPr>
              <a:lnSpc>
                <a:spcPct val="80000"/>
              </a:lnSpc>
            </a:pPr>
            <a:r>
              <a:rPr lang="en-GB" dirty="0">
                <a:latin typeface="Museo Sans 500"/>
              </a:rPr>
              <a:t>Keep working hard to communicate the structural causes of homelessness.</a:t>
            </a:r>
          </a:p>
          <a:p>
            <a:pPr>
              <a:lnSpc>
                <a:spcPct val="80000"/>
              </a:lnSpc>
            </a:pPr>
            <a:r>
              <a:rPr lang="en-GB" dirty="0">
                <a:latin typeface="Museo Sans 500"/>
              </a:rPr>
              <a:t>Use the constant pressure metaphor to explain how homelessness happens by talking about issues such as the pressures of poverty and high housing costs.</a:t>
            </a:r>
            <a:endParaRPr lang="en-US" dirty="0">
              <a:latin typeface="Museo Sans 500"/>
            </a:endParaRPr>
          </a:p>
          <a:p>
            <a:pPr>
              <a:lnSpc>
                <a:spcPct val="80000"/>
              </a:lnSpc>
            </a:pPr>
            <a:endParaRPr lang="en-US" dirty="0">
              <a:latin typeface="Museo Sans 500"/>
            </a:endParaRPr>
          </a:p>
          <a:p>
            <a:pPr>
              <a:lnSpc>
                <a:spcPct val="100000"/>
              </a:lnSpc>
              <a:spcBef>
                <a:spcPts val="0"/>
              </a:spcBef>
            </a:pPr>
            <a:endParaRPr lang="en-GB" sz="1800" dirty="0">
              <a:latin typeface="Museo Sans 500"/>
            </a:endParaRPr>
          </a:p>
          <a:p>
            <a:pPr>
              <a:lnSpc>
                <a:spcPct val="100000"/>
              </a:lnSpc>
              <a:spcBef>
                <a:spcPts val="0"/>
              </a:spcBef>
            </a:pPr>
            <a:endParaRPr lang="en-GB" sz="1800" dirty="0"/>
          </a:p>
          <a:p>
            <a:pPr>
              <a:lnSpc>
                <a:spcPct val="100000"/>
              </a:lnSpc>
              <a:spcBef>
                <a:spcPts val="0"/>
              </a:spcBef>
            </a:pPr>
            <a:endParaRPr lang="en-GB" sz="1800" dirty="0"/>
          </a:p>
        </p:txBody>
      </p:sp>
    </p:spTree>
    <p:extLst>
      <p:ext uri="{BB962C8B-B14F-4D97-AF65-F5344CB8AC3E}">
        <p14:creationId xmlns:p14="http://schemas.microsoft.com/office/powerpoint/2010/main" val="903946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6CAA-C291-4023-ADC8-885ECC87411C}"/>
              </a:ext>
            </a:extLst>
          </p:cNvPr>
          <p:cNvSpPr>
            <a:spLocks noGrp="1"/>
          </p:cNvSpPr>
          <p:nvPr>
            <p:ph type="ctrTitle"/>
          </p:nvPr>
        </p:nvSpPr>
        <p:spPr/>
        <p:txBody>
          <a:bodyPr/>
          <a:lstStyle/>
          <a:p>
            <a:r>
              <a:rPr lang="en-GB" dirty="0">
                <a:latin typeface="Museo Sans 500"/>
              </a:rPr>
              <a:t>Solutions and optimism</a:t>
            </a:r>
          </a:p>
        </p:txBody>
      </p:sp>
      <p:sp>
        <p:nvSpPr>
          <p:cNvPr id="3" name="Subtitle 2">
            <a:extLst>
              <a:ext uri="{FF2B5EF4-FFF2-40B4-BE49-F238E27FC236}">
                <a16:creationId xmlns:a16="http://schemas.microsoft.com/office/drawing/2014/main" id="{1C576B4F-7CE0-442F-AA5E-8ACFB8FCA82D}"/>
              </a:ext>
            </a:extLst>
          </p:cNvPr>
          <p:cNvSpPr>
            <a:spLocks noGrp="1"/>
          </p:cNvSpPr>
          <p:nvPr>
            <p:ph type="subTitle" idx="1"/>
          </p:nvPr>
        </p:nvSpPr>
        <p:spPr/>
        <p:txBody>
          <a:bodyPr vert="horz" lIns="91440" tIns="45720" rIns="91440" bIns="45720" rtlCol="0" anchor="t">
            <a:noAutofit/>
          </a:bodyPr>
          <a:lstStyle/>
          <a:p>
            <a:r>
              <a:rPr lang="en-GB" dirty="0">
                <a:cs typeface="Segoe UI"/>
              </a:rPr>
              <a:t>Framing Homelessness attitude tracking</a:t>
            </a:r>
            <a:endParaRPr lang="en-GB" dirty="0"/>
          </a:p>
          <a:p>
            <a:endParaRPr lang="en-GB" dirty="0"/>
          </a:p>
        </p:txBody>
      </p:sp>
    </p:spTree>
    <p:extLst>
      <p:ext uri="{BB962C8B-B14F-4D97-AF65-F5344CB8AC3E}">
        <p14:creationId xmlns:p14="http://schemas.microsoft.com/office/powerpoint/2010/main" val="1468542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2962-E1DE-4DCB-923C-1309B8FC2790}"/>
              </a:ext>
            </a:extLst>
          </p:cNvPr>
          <p:cNvSpPr>
            <a:spLocks noGrp="1"/>
          </p:cNvSpPr>
          <p:nvPr>
            <p:ph type="title"/>
          </p:nvPr>
        </p:nvSpPr>
        <p:spPr/>
        <p:txBody>
          <a:bodyPr/>
          <a:lstStyle/>
          <a:p>
            <a:r>
              <a:rPr lang="en-US" dirty="0"/>
              <a:t>SOLUTIONS + OPTIMISM</a:t>
            </a:r>
            <a:endParaRPr lang="en-GB" dirty="0"/>
          </a:p>
        </p:txBody>
      </p:sp>
      <p:sp>
        <p:nvSpPr>
          <p:cNvPr id="5" name="Text Placeholder 4">
            <a:extLst>
              <a:ext uri="{FF2B5EF4-FFF2-40B4-BE49-F238E27FC236}">
                <a16:creationId xmlns:a16="http://schemas.microsoft.com/office/drawing/2014/main" id="{82A5E26D-EE79-4AFB-BA3C-217F47A984F0}"/>
              </a:ext>
            </a:extLst>
          </p:cNvPr>
          <p:cNvSpPr>
            <a:spLocks noGrp="1"/>
          </p:cNvSpPr>
          <p:nvPr>
            <p:ph type="body" sz="quarter" idx="12"/>
          </p:nvPr>
        </p:nvSpPr>
        <p:spPr/>
        <p:txBody>
          <a:bodyPr/>
          <a:lstStyle/>
          <a:p>
            <a:r>
              <a:rPr lang="en-US" dirty="0">
                <a:solidFill>
                  <a:schemeClr val="bg2">
                    <a:lumMod val="25000"/>
                  </a:schemeClr>
                </a:solidFill>
              </a:rPr>
              <a:t>Base: Attitudes Tracking Dip 2 May 2021 (804) </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92139472-86FA-4064-B2E0-F3772EEF1B35}"/>
              </a:ext>
            </a:extLst>
          </p:cNvPr>
          <p:cNvSpPr>
            <a:spLocks noGrp="1"/>
          </p:cNvSpPr>
          <p:nvPr>
            <p:ph type="body" sz="quarter" idx="13"/>
          </p:nvPr>
        </p:nvSpPr>
        <p:spPr/>
        <p:txBody>
          <a:bodyPr/>
          <a:lstStyle/>
          <a:p>
            <a:r>
              <a:rPr lang="en-US" dirty="0"/>
              <a:t>Q. Thinking about … which of the following statements best applies…</a:t>
            </a:r>
            <a:endParaRPr lang="en-GB" dirty="0"/>
          </a:p>
        </p:txBody>
      </p:sp>
      <p:sp>
        <p:nvSpPr>
          <p:cNvPr id="7" name="Text Placeholder 6">
            <a:extLst>
              <a:ext uri="{FF2B5EF4-FFF2-40B4-BE49-F238E27FC236}">
                <a16:creationId xmlns:a16="http://schemas.microsoft.com/office/drawing/2014/main" id="{17AD2B47-A89B-4BFD-8FE4-C64727986849}"/>
              </a:ext>
            </a:extLst>
          </p:cNvPr>
          <p:cNvSpPr>
            <a:spLocks noGrp="1"/>
          </p:cNvSpPr>
          <p:nvPr>
            <p:ph type="body" sz="quarter" idx="11"/>
          </p:nvPr>
        </p:nvSpPr>
        <p:spPr>
          <a:xfrm>
            <a:off x="3394953" y="422666"/>
            <a:ext cx="8440495" cy="380848"/>
          </a:xfrm>
        </p:spPr>
        <p:txBody>
          <a:bodyPr/>
          <a:lstStyle/>
          <a:p>
            <a:r>
              <a:rPr lang="en-US" dirty="0"/>
              <a:t>There continues to be a strong sense that the government is responsible for ending homelessness</a:t>
            </a:r>
            <a:endParaRPr lang="en-GB" dirty="0"/>
          </a:p>
        </p:txBody>
      </p:sp>
      <p:sp>
        <p:nvSpPr>
          <p:cNvPr id="8" name="Slide Number Placeholder 7">
            <a:extLst>
              <a:ext uri="{FF2B5EF4-FFF2-40B4-BE49-F238E27FC236}">
                <a16:creationId xmlns:a16="http://schemas.microsoft.com/office/drawing/2014/main" id="{0B48899C-D7E5-474E-9594-A1038448DBA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E07E-2954-4F2D-9F45-B7A1A4E50F56}"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sp>
        <p:nvSpPr>
          <p:cNvPr id="9" name="Content Placeholder 2">
            <a:extLst>
              <a:ext uri="{FF2B5EF4-FFF2-40B4-BE49-F238E27FC236}">
                <a16:creationId xmlns:a16="http://schemas.microsoft.com/office/drawing/2014/main" id="{F55AFC74-7982-468E-9B2E-57119C6C2F11}"/>
              </a:ext>
            </a:extLst>
          </p:cNvPr>
          <p:cNvSpPr>
            <a:spLocks noGrp="1"/>
          </p:cNvSpPr>
          <p:nvPr>
            <p:ph idx="1"/>
          </p:nvPr>
        </p:nvSpPr>
        <p:spPr>
          <a:xfrm>
            <a:off x="167529" y="613090"/>
            <a:ext cx="4245080" cy="866576"/>
          </a:xfrm>
        </p:spPr>
        <p:txBody>
          <a:bodyPr>
            <a:noAutofit/>
          </a:bodyPr>
          <a:lstStyle/>
          <a:p>
            <a:pPr>
              <a:lnSpc>
                <a:spcPct val="100000"/>
              </a:lnSpc>
              <a:spcBef>
                <a:spcPts val="0"/>
              </a:spcBef>
            </a:pPr>
            <a:r>
              <a:rPr lang="en-US" sz="2400" dirty="0"/>
              <a:t>Cause Solvability</a:t>
            </a:r>
          </a:p>
          <a:p>
            <a:pPr>
              <a:lnSpc>
                <a:spcPct val="100000"/>
              </a:lnSpc>
              <a:spcBef>
                <a:spcPts val="0"/>
              </a:spcBef>
            </a:pPr>
            <a:r>
              <a:rPr lang="en-US" i="1" dirty="0"/>
              <a:t>May 2021 </a:t>
            </a:r>
            <a:endParaRPr lang="en-GB" i="1" dirty="0"/>
          </a:p>
        </p:txBody>
      </p:sp>
      <p:graphicFrame>
        <p:nvGraphicFramePr>
          <p:cNvPr id="14" name="Chart 13">
            <a:extLst>
              <a:ext uri="{FF2B5EF4-FFF2-40B4-BE49-F238E27FC236}">
                <a16:creationId xmlns:a16="http://schemas.microsoft.com/office/drawing/2014/main" id="{C8880822-6417-4509-9880-A777F990F857}"/>
              </a:ext>
            </a:extLst>
          </p:cNvPr>
          <p:cNvGraphicFramePr/>
          <p:nvPr>
            <p:extLst>
              <p:ext uri="{D42A27DB-BD31-4B8C-83A1-F6EECF244321}">
                <p14:modId xmlns:p14="http://schemas.microsoft.com/office/powerpoint/2010/main" val="455413452"/>
              </p:ext>
            </p:extLst>
          </p:nvPr>
        </p:nvGraphicFramePr>
        <p:xfrm>
          <a:off x="318782" y="2004970"/>
          <a:ext cx="11230365" cy="4064316"/>
        </p:xfrm>
        <a:graphic>
          <a:graphicData uri="http://schemas.openxmlformats.org/drawingml/2006/chart">
            <c:chart xmlns:c="http://schemas.openxmlformats.org/drawingml/2006/chart" xmlns:r="http://schemas.openxmlformats.org/officeDocument/2006/relationships" r:id="rId2"/>
          </a:graphicData>
        </a:graphic>
      </p:graphicFrame>
      <p:sp>
        <p:nvSpPr>
          <p:cNvPr id="10" name="Slide Number Placeholder 7">
            <a:extLst>
              <a:ext uri="{FF2B5EF4-FFF2-40B4-BE49-F238E27FC236}">
                <a16:creationId xmlns:a16="http://schemas.microsoft.com/office/drawing/2014/main" id="{FC82DB5D-5A32-41BD-B455-07A91BE6A1AC}"/>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806215-92C3-4B43-A2B5-5772D486D7EF}" type="slidenum">
              <a:rPr lang="en-GB" smtClean="0"/>
              <a:pPr/>
              <a:t>49</a:t>
            </a:fld>
            <a:endParaRPr lang="en-GB" dirty="0"/>
          </a:p>
        </p:txBody>
      </p:sp>
      <p:sp>
        <p:nvSpPr>
          <p:cNvPr id="11" name="Rectangle 10">
            <a:extLst>
              <a:ext uri="{FF2B5EF4-FFF2-40B4-BE49-F238E27FC236}">
                <a16:creationId xmlns:a16="http://schemas.microsoft.com/office/drawing/2014/main" id="{0C51505F-2625-49D9-B735-3D9D85F7B305}"/>
              </a:ext>
            </a:extLst>
          </p:cNvPr>
          <p:cNvSpPr/>
          <p:nvPr/>
        </p:nvSpPr>
        <p:spPr>
          <a:xfrm>
            <a:off x="8635200" y="6347200"/>
            <a:ext cx="3479710" cy="387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2" name="Oval 11">
            <a:extLst>
              <a:ext uri="{FF2B5EF4-FFF2-40B4-BE49-F238E27FC236}">
                <a16:creationId xmlns:a16="http://schemas.microsoft.com/office/drawing/2014/main" id="{8494CACB-B958-4D1D-ABD0-2ABAF129B218}"/>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EC1C4643-038B-41AA-B2BC-E4783680FB87}"/>
              </a:ext>
            </a:extLst>
          </p:cNvPr>
          <p:cNvSpPr>
            <a:spLocks noChangeAspect="1"/>
          </p:cNvSpPr>
          <p:nvPr/>
        </p:nvSpPr>
        <p:spPr>
          <a:xfrm>
            <a:off x="8734951" y="6489989"/>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366F9C86-B95E-4354-92BC-3F878F65DD81}"/>
              </a:ext>
            </a:extLst>
          </p:cNvPr>
          <p:cNvSpPr>
            <a:spLocks noChangeAspect="1"/>
          </p:cNvSpPr>
          <p:nvPr/>
        </p:nvSpPr>
        <p:spPr>
          <a:xfrm rot="10800000">
            <a:off x="8825334" y="6493853"/>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6" name="Isosceles Triangle 15">
            <a:extLst>
              <a:ext uri="{FF2B5EF4-FFF2-40B4-BE49-F238E27FC236}">
                <a16:creationId xmlns:a16="http://schemas.microsoft.com/office/drawing/2014/main" id="{6E067013-602B-4620-BEC2-63168EC7378F}"/>
              </a:ext>
            </a:extLst>
          </p:cNvPr>
          <p:cNvSpPr>
            <a:spLocks noChangeAspect="1"/>
          </p:cNvSpPr>
          <p:nvPr/>
        </p:nvSpPr>
        <p:spPr>
          <a:xfrm rot="10800000">
            <a:off x="10747389" y="2650115"/>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7" name="Isosceles Triangle 16">
            <a:extLst>
              <a:ext uri="{FF2B5EF4-FFF2-40B4-BE49-F238E27FC236}">
                <a16:creationId xmlns:a16="http://schemas.microsoft.com/office/drawing/2014/main" id="{C456B886-FB14-481B-9983-58DD2C8ADE68}"/>
              </a:ext>
            </a:extLst>
          </p:cNvPr>
          <p:cNvSpPr>
            <a:spLocks noChangeAspect="1"/>
          </p:cNvSpPr>
          <p:nvPr/>
        </p:nvSpPr>
        <p:spPr>
          <a:xfrm rot="10800000">
            <a:off x="5111758" y="2666445"/>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8" name="Isosceles Triangle 17">
            <a:extLst>
              <a:ext uri="{FF2B5EF4-FFF2-40B4-BE49-F238E27FC236}">
                <a16:creationId xmlns:a16="http://schemas.microsoft.com/office/drawing/2014/main" id="{22E59DF2-0D15-4E54-9D8A-0FFD01544E84}"/>
              </a:ext>
            </a:extLst>
          </p:cNvPr>
          <p:cNvSpPr>
            <a:spLocks noChangeAspect="1"/>
          </p:cNvSpPr>
          <p:nvPr/>
        </p:nvSpPr>
        <p:spPr>
          <a:xfrm>
            <a:off x="10741893" y="3929128"/>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1" name="Isosceles Triangle 30">
            <a:extLst>
              <a:ext uri="{FF2B5EF4-FFF2-40B4-BE49-F238E27FC236}">
                <a16:creationId xmlns:a16="http://schemas.microsoft.com/office/drawing/2014/main" id="{9E9AD5A8-DCDC-4078-A54B-066D182CF2F7}"/>
              </a:ext>
            </a:extLst>
          </p:cNvPr>
          <p:cNvSpPr>
            <a:spLocks noChangeAspect="1"/>
          </p:cNvSpPr>
          <p:nvPr/>
        </p:nvSpPr>
        <p:spPr>
          <a:xfrm>
            <a:off x="4003256" y="3780870"/>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4162933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E501-7D77-41D8-9863-6C6D58A6AB1D}"/>
              </a:ext>
            </a:extLst>
          </p:cNvPr>
          <p:cNvSpPr>
            <a:spLocks noGrp="1"/>
          </p:cNvSpPr>
          <p:nvPr>
            <p:ph type="title"/>
          </p:nvPr>
        </p:nvSpPr>
        <p:spPr/>
        <p:txBody>
          <a:bodyPr/>
          <a:lstStyle/>
          <a:p>
            <a:r>
              <a:rPr lang="en-US" dirty="0"/>
              <a:t>INTRODUCTION</a:t>
            </a:r>
            <a:endParaRPr lang="en-GB" dirty="0"/>
          </a:p>
        </p:txBody>
      </p:sp>
      <p:sp>
        <p:nvSpPr>
          <p:cNvPr id="3" name="Content Placeholder 2">
            <a:extLst>
              <a:ext uri="{FF2B5EF4-FFF2-40B4-BE49-F238E27FC236}">
                <a16:creationId xmlns:a16="http://schemas.microsoft.com/office/drawing/2014/main" id="{5C76F500-31BC-41FA-9E23-CC04DC3D2484}"/>
              </a:ext>
            </a:extLst>
          </p:cNvPr>
          <p:cNvSpPr>
            <a:spLocks noGrp="1"/>
          </p:cNvSpPr>
          <p:nvPr>
            <p:ph idx="1"/>
          </p:nvPr>
        </p:nvSpPr>
        <p:spPr/>
        <p:txBody>
          <a:bodyPr>
            <a:normAutofit/>
          </a:bodyPr>
          <a:lstStyle/>
          <a:p>
            <a:r>
              <a:rPr lang="en-US" sz="2400" dirty="0"/>
              <a:t>Project Timings</a:t>
            </a:r>
            <a:endParaRPr lang="en-GB" sz="2400" dirty="0"/>
          </a:p>
        </p:txBody>
      </p:sp>
      <p:sp>
        <p:nvSpPr>
          <p:cNvPr id="9" name="Freeform: Shape 8">
            <a:extLst>
              <a:ext uri="{FF2B5EF4-FFF2-40B4-BE49-F238E27FC236}">
                <a16:creationId xmlns:a16="http://schemas.microsoft.com/office/drawing/2014/main" id="{320B6941-1A20-4A02-8A71-7804F39A3A00}"/>
              </a:ext>
            </a:extLst>
          </p:cNvPr>
          <p:cNvSpPr/>
          <p:nvPr/>
        </p:nvSpPr>
        <p:spPr>
          <a:xfrm>
            <a:off x="5080352" y="659369"/>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5" name="Freeform: Shape 14">
            <a:extLst>
              <a:ext uri="{FF2B5EF4-FFF2-40B4-BE49-F238E27FC236}">
                <a16:creationId xmlns:a16="http://schemas.microsoft.com/office/drawing/2014/main" id="{31EDB500-060D-4C93-8BE5-01CA71852B6E}"/>
              </a:ext>
            </a:extLst>
          </p:cNvPr>
          <p:cNvSpPr/>
          <p:nvPr/>
        </p:nvSpPr>
        <p:spPr>
          <a:xfrm>
            <a:off x="5080351" y="1155443"/>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21" name="Freeform: Shape 20">
            <a:extLst>
              <a:ext uri="{FF2B5EF4-FFF2-40B4-BE49-F238E27FC236}">
                <a16:creationId xmlns:a16="http://schemas.microsoft.com/office/drawing/2014/main" id="{0D5A3E66-C47D-4060-AE69-8B986B42C9FC}"/>
              </a:ext>
            </a:extLst>
          </p:cNvPr>
          <p:cNvSpPr/>
          <p:nvPr/>
        </p:nvSpPr>
        <p:spPr>
          <a:xfrm>
            <a:off x="5080351" y="1652106"/>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27" name="Freeform: Shape 26">
            <a:extLst>
              <a:ext uri="{FF2B5EF4-FFF2-40B4-BE49-F238E27FC236}">
                <a16:creationId xmlns:a16="http://schemas.microsoft.com/office/drawing/2014/main" id="{8FE17075-21CE-4EA2-A670-E03A3042542B}"/>
              </a:ext>
            </a:extLst>
          </p:cNvPr>
          <p:cNvSpPr/>
          <p:nvPr/>
        </p:nvSpPr>
        <p:spPr>
          <a:xfrm>
            <a:off x="5080351" y="2146776"/>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34" name="Freeform: Shape 33">
            <a:extLst>
              <a:ext uri="{FF2B5EF4-FFF2-40B4-BE49-F238E27FC236}">
                <a16:creationId xmlns:a16="http://schemas.microsoft.com/office/drawing/2014/main" id="{7A82C210-CF5B-416F-AEE9-9E37A3F324C6}"/>
              </a:ext>
            </a:extLst>
          </p:cNvPr>
          <p:cNvSpPr/>
          <p:nvPr/>
        </p:nvSpPr>
        <p:spPr>
          <a:xfrm>
            <a:off x="5079380" y="3130190"/>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40" name="Freeform: Shape 39">
            <a:extLst>
              <a:ext uri="{FF2B5EF4-FFF2-40B4-BE49-F238E27FC236}">
                <a16:creationId xmlns:a16="http://schemas.microsoft.com/office/drawing/2014/main" id="{64F089C5-9C77-44D5-A45C-28C068867C50}"/>
              </a:ext>
            </a:extLst>
          </p:cNvPr>
          <p:cNvSpPr/>
          <p:nvPr/>
        </p:nvSpPr>
        <p:spPr>
          <a:xfrm>
            <a:off x="5079380" y="3625782"/>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46" name="Freeform: Shape 45">
            <a:extLst>
              <a:ext uri="{FF2B5EF4-FFF2-40B4-BE49-F238E27FC236}">
                <a16:creationId xmlns:a16="http://schemas.microsoft.com/office/drawing/2014/main" id="{908DE9DE-FF17-4698-AD9A-3F3F950FB78A}"/>
              </a:ext>
            </a:extLst>
          </p:cNvPr>
          <p:cNvSpPr/>
          <p:nvPr/>
        </p:nvSpPr>
        <p:spPr>
          <a:xfrm>
            <a:off x="5079380" y="4122445"/>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solidFill>
          <a:ln w="12658" cap="flat">
            <a:noFill/>
            <a:prstDash val="solid"/>
            <a:miter/>
          </a:ln>
        </p:spPr>
        <p:txBody>
          <a:bodyPr rtlCol="0" anchor="ctr"/>
          <a:lstStyle/>
          <a:p>
            <a:r>
              <a:rPr lang="en-US" sz="900" dirty="0"/>
              <a:t>Research Commissioned</a:t>
            </a:r>
            <a:endParaRPr lang="en-GB" sz="900" dirty="0"/>
          </a:p>
        </p:txBody>
      </p:sp>
      <p:sp>
        <p:nvSpPr>
          <p:cNvPr id="52" name="Freeform: Shape 51">
            <a:extLst>
              <a:ext uri="{FF2B5EF4-FFF2-40B4-BE49-F238E27FC236}">
                <a16:creationId xmlns:a16="http://schemas.microsoft.com/office/drawing/2014/main" id="{A482EF47-8BFF-47A6-8EB2-15228191A2DC}"/>
              </a:ext>
            </a:extLst>
          </p:cNvPr>
          <p:cNvSpPr/>
          <p:nvPr/>
        </p:nvSpPr>
        <p:spPr>
          <a:xfrm>
            <a:off x="5079775" y="4619108"/>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solidFill>
          <a:ln w="12658" cap="flat">
            <a:noFill/>
            <a:prstDash val="solid"/>
            <a:miter/>
          </a:ln>
        </p:spPr>
        <p:txBody>
          <a:bodyPr rtlCol="0" anchor="ctr"/>
          <a:lstStyle/>
          <a:p>
            <a:r>
              <a:rPr lang="en-US" sz="900" dirty="0"/>
              <a:t>Questionnaire Design</a:t>
            </a:r>
            <a:endParaRPr lang="en-GB" sz="900" dirty="0"/>
          </a:p>
        </p:txBody>
      </p:sp>
      <p:sp>
        <p:nvSpPr>
          <p:cNvPr id="58" name="TextBox 57">
            <a:extLst>
              <a:ext uri="{FF2B5EF4-FFF2-40B4-BE49-F238E27FC236}">
                <a16:creationId xmlns:a16="http://schemas.microsoft.com/office/drawing/2014/main" id="{49F23F3B-7539-4F5D-BD81-277FAE19377F}"/>
              </a:ext>
            </a:extLst>
          </p:cNvPr>
          <p:cNvSpPr txBox="1"/>
          <p:nvPr/>
        </p:nvSpPr>
        <p:spPr>
          <a:xfrm>
            <a:off x="5661884" y="344654"/>
            <a:ext cx="415498" cy="230832"/>
          </a:xfrm>
          <a:prstGeom prst="rect">
            <a:avLst/>
          </a:prstGeom>
          <a:noFill/>
        </p:spPr>
        <p:txBody>
          <a:bodyPr wrap="none" rtlCol="0">
            <a:spAutoFit/>
          </a:bodyPr>
          <a:lstStyle/>
          <a:p>
            <a:pPr algn="l"/>
            <a:r>
              <a:rPr lang="en-GB" sz="900" spc="0" baseline="0" dirty="0">
                <a:cs typeface="Arial"/>
                <a:sym typeface="Arial"/>
                <a:rtl val="0"/>
              </a:rPr>
              <a:t>2020</a:t>
            </a:r>
          </a:p>
        </p:txBody>
      </p:sp>
      <p:sp>
        <p:nvSpPr>
          <p:cNvPr id="61" name="TextBox 60">
            <a:extLst>
              <a:ext uri="{FF2B5EF4-FFF2-40B4-BE49-F238E27FC236}">
                <a16:creationId xmlns:a16="http://schemas.microsoft.com/office/drawing/2014/main" id="{E53E0526-BA54-4A2B-A67D-5CC4CBDA86A0}"/>
              </a:ext>
            </a:extLst>
          </p:cNvPr>
          <p:cNvSpPr txBox="1"/>
          <p:nvPr/>
        </p:nvSpPr>
        <p:spPr>
          <a:xfrm>
            <a:off x="4105049" y="344654"/>
            <a:ext cx="611065" cy="230832"/>
          </a:xfrm>
          <a:prstGeom prst="rect">
            <a:avLst/>
          </a:prstGeom>
          <a:noFill/>
        </p:spPr>
        <p:txBody>
          <a:bodyPr wrap="none" rtlCol="0">
            <a:spAutoFit/>
          </a:bodyPr>
          <a:lstStyle/>
          <a:p>
            <a:pPr algn="l"/>
            <a:r>
              <a:rPr lang="en-GB" sz="900" spc="0" baseline="0" dirty="0">
                <a:cs typeface="Arial"/>
                <a:sym typeface="Arial"/>
                <a:rtl val="0"/>
              </a:rPr>
              <a:t>MONTH</a:t>
            </a:r>
          </a:p>
        </p:txBody>
      </p:sp>
      <p:sp>
        <p:nvSpPr>
          <p:cNvPr id="62" name="Freeform: Shape 61">
            <a:extLst>
              <a:ext uri="{FF2B5EF4-FFF2-40B4-BE49-F238E27FC236}">
                <a16:creationId xmlns:a16="http://schemas.microsoft.com/office/drawing/2014/main" id="{F49A8290-1D78-4005-B753-C29A3E0F7BC6}"/>
              </a:ext>
            </a:extLst>
          </p:cNvPr>
          <p:cNvSpPr/>
          <p:nvPr/>
        </p:nvSpPr>
        <p:spPr>
          <a:xfrm>
            <a:off x="3868022" y="655510"/>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JANUARY</a:t>
            </a:r>
            <a:endParaRPr lang="en-GB" sz="1100" dirty="0">
              <a:solidFill>
                <a:schemeClr val="accent6"/>
              </a:solidFill>
            </a:endParaRPr>
          </a:p>
        </p:txBody>
      </p:sp>
      <p:sp>
        <p:nvSpPr>
          <p:cNvPr id="65" name="Freeform: Shape 64">
            <a:extLst>
              <a:ext uri="{FF2B5EF4-FFF2-40B4-BE49-F238E27FC236}">
                <a16:creationId xmlns:a16="http://schemas.microsoft.com/office/drawing/2014/main" id="{DC83B49F-94B7-4ACE-B24E-4C92BEB287FE}"/>
              </a:ext>
            </a:extLst>
          </p:cNvPr>
          <p:cNvSpPr/>
          <p:nvPr/>
        </p:nvSpPr>
        <p:spPr>
          <a:xfrm>
            <a:off x="5079380" y="5114700"/>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DIP 1</a:t>
            </a:r>
            <a:endParaRPr lang="en-GB" sz="900" dirty="0"/>
          </a:p>
        </p:txBody>
      </p:sp>
      <p:sp>
        <p:nvSpPr>
          <p:cNvPr id="71" name="Freeform: Shape 70">
            <a:extLst>
              <a:ext uri="{FF2B5EF4-FFF2-40B4-BE49-F238E27FC236}">
                <a16:creationId xmlns:a16="http://schemas.microsoft.com/office/drawing/2014/main" id="{074D1923-E4E0-4EFD-B0C6-95437C7575F3}"/>
              </a:ext>
            </a:extLst>
          </p:cNvPr>
          <p:cNvSpPr/>
          <p:nvPr/>
        </p:nvSpPr>
        <p:spPr>
          <a:xfrm>
            <a:off x="5079380" y="5612807"/>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solidFill>
          <a:ln w="12658" cap="flat">
            <a:noFill/>
            <a:prstDash val="solid"/>
            <a:miter/>
          </a:ln>
        </p:spPr>
        <p:txBody>
          <a:bodyPr rtlCol="0" anchor="ctr"/>
          <a:lstStyle/>
          <a:p>
            <a:r>
              <a:rPr lang="en-US" sz="900" dirty="0"/>
              <a:t>Crisis At Christmas Tracking</a:t>
            </a:r>
            <a:endParaRPr lang="en-GB" sz="900" dirty="0"/>
          </a:p>
        </p:txBody>
      </p:sp>
      <p:sp>
        <p:nvSpPr>
          <p:cNvPr id="77" name="Freeform: Shape 76">
            <a:extLst>
              <a:ext uri="{FF2B5EF4-FFF2-40B4-BE49-F238E27FC236}">
                <a16:creationId xmlns:a16="http://schemas.microsoft.com/office/drawing/2014/main" id="{E09D542E-C0EA-4513-9D47-B94100E2543A}"/>
              </a:ext>
            </a:extLst>
          </p:cNvPr>
          <p:cNvSpPr/>
          <p:nvPr/>
        </p:nvSpPr>
        <p:spPr>
          <a:xfrm>
            <a:off x="5079380" y="6109406"/>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BENCHMARK REPORT</a:t>
            </a:r>
            <a:endParaRPr lang="en-GB" sz="900" dirty="0"/>
          </a:p>
        </p:txBody>
      </p:sp>
      <p:sp>
        <p:nvSpPr>
          <p:cNvPr id="83" name="Freeform: Shape 82">
            <a:extLst>
              <a:ext uri="{FF2B5EF4-FFF2-40B4-BE49-F238E27FC236}">
                <a16:creationId xmlns:a16="http://schemas.microsoft.com/office/drawing/2014/main" id="{32D67FB0-0652-4AA2-BFBD-1B348B7D0206}"/>
              </a:ext>
            </a:extLst>
          </p:cNvPr>
          <p:cNvSpPr/>
          <p:nvPr/>
        </p:nvSpPr>
        <p:spPr>
          <a:xfrm>
            <a:off x="5079380" y="2634449"/>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96" name="Freeform: Shape 95">
            <a:extLst>
              <a:ext uri="{FF2B5EF4-FFF2-40B4-BE49-F238E27FC236}">
                <a16:creationId xmlns:a16="http://schemas.microsoft.com/office/drawing/2014/main" id="{D7B24053-00C7-4E6D-8AB9-82EB8E346FC1}"/>
              </a:ext>
            </a:extLst>
          </p:cNvPr>
          <p:cNvSpPr/>
          <p:nvPr/>
        </p:nvSpPr>
        <p:spPr>
          <a:xfrm>
            <a:off x="6776326" y="659305"/>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97" name="Freeform: Shape 96">
            <a:extLst>
              <a:ext uri="{FF2B5EF4-FFF2-40B4-BE49-F238E27FC236}">
                <a16:creationId xmlns:a16="http://schemas.microsoft.com/office/drawing/2014/main" id="{7F306B4B-452A-4C9B-9659-A7EC599E3267}"/>
              </a:ext>
            </a:extLst>
          </p:cNvPr>
          <p:cNvSpPr/>
          <p:nvPr/>
        </p:nvSpPr>
        <p:spPr>
          <a:xfrm>
            <a:off x="6776325" y="1155379"/>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solidFill>
          <a:ln w="12658" cap="flat">
            <a:noFill/>
            <a:prstDash val="solid"/>
            <a:miter/>
          </a:ln>
        </p:spPr>
        <p:txBody>
          <a:bodyPr rtlCol="0" anchor="ctr"/>
          <a:lstStyle/>
          <a:p>
            <a:r>
              <a:rPr lang="en-US" sz="900" dirty="0"/>
              <a:t>Crisis At Christmas Report</a:t>
            </a:r>
            <a:endParaRPr lang="en-GB" sz="900" dirty="0"/>
          </a:p>
        </p:txBody>
      </p:sp>
      <p:sp>
        <p:nvSpPr>
          <p:cNvPr id="98" name="Freeform: Shape 97">
            <a:extLst>
              <a:ext uri="{FF2B5EF4-FFF2-40B4-BE49-F238E27FC236}">
                <a16:creationId xmlns:a16="http://schemas.microsoft.com/office/drawing/2014/main" id="{5E8A0842-2CE4-4C09-9EFB-013CA9239C9C}"/>
              </a:ext>
            </a:extLst>
          </p:cNvPr>
          <p:cNvSpPr/>
          <p:nvPr/>
        </p:nvSpPr>
        <p:spPr>
          <a:xfrm>
            <a:off x="6776325" y="1652042"/>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00" name="Freeform: Shape 99">
            <a:extLst>
              <a:ext uri="{FF2B5EF4-FFF2-40B4-BE49-F238E27FC236}">
                <a16:creationId xmlns:a16="http://schemas.microsoft.com/office/drawing/2014/main" id="{FF3F11DB-CF6D-4BAA-B119-27BA2DC261E3}"/>
              </a:ext>
            </a:extLst>
          </p:cNvPr>
          <p:cNvSpPr/>
          <p:nvPr/>
        </p:nvSpPr>
        <p:spPr>
          <a:xfrm>
            <a:off x="6775354" y="3130126"/>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01" name="Freeform: Shape 100">
            <a:extLst>
              <a:ext uri="{FF2B5EF4-FFF2-40B4-BE49-F238E27FC236}">
                <a16:creationId xmlns:a16="http://schemas.microsoft.com/office/drawing/2014/main" id="{DD2D4C41-74DA-497A-839D-2F0FB89FB565}"/>
              </a:ext>
            </a:extLst>
          </p:cNvPr>
          <p:cNvSpPr/>
          <p:nvPr/>
        </p:nvSpPr>
        <p:spPr>
          <a:xfrm>
            <a:off x="6775354" y="3625718"/>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02" name="Freeform: Shape 101">
            <a:extLst>
              <a:ext uri="{FF2B5EF4-FFF2-40B4-BE49-F238E27FC236}">
                <a16:creationId xmlns:a16="http://schemas.microsoft.com/office/drawing/2014/main" id="{EC4D3E0D-1559-47EE-968C-1BCC1FA8CD17}"/>
              </a:ext>
            </a:extLst>
          </p:cNvPr>
          <p:cNvSpPr/>
          <p:nvPr/>
        </p:nvSpPr>
        <p:spPr>
          <a:xfrm>
            <a:off x="6775354" y="4122381"/>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03" name="Freeform: Shape 102">
            <a:extLst>
              <a:ext uri="{FF2B5EF4-FFF2-40B4-BE49-F238E27FC236}">
                <a16:creationId xmlns:a16="http://schemas.microsoft.com/office/drawing/2014/main" id="{CBBB3B0D-70A1-4C86-AEAE-7FF0ECB81230}"/>
              </a:ext>
            </a:extLst>
          </p:cNvPr>
          <p:cNvSpPr/>
          <p:nvPr/>
        </p:nvSpPr>
        <p:spPr>
          <a:xfrm>
            <a:off x="6775749" y="4619044"/>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DIP 3</a:t>
            </a:r>
            <a:endParaRPr lang="en-GB" sz="900" dirty="0"/>
          </a:p>
        </p:txBody>
      </p:sp>
      <p:sp>
        <p:nvSpPr>
          <p:cNvPr id="104" name="Freeform: Shape 103">
            <a:extLst>
              <a:ext uri="{FF2B5EF4-FFF2-40B4-BE49-F238E27FC236}">
                <a16:creationId xmlns:a16="http://schemas.microsoft.com/office/drawing/2014/main" id="{B6A46A26-4E05-457A-A069-45A18BD8C33B}"/>
              </a:ext>
            </a:extLst>
          </p:cNvPr>
          <p:cNvSpPr/>
          <p:nvPr/>
        </p:nvSpPr>
        <p:spPr>
          <a:xfrm>
            <a:off x="6775354" y="5114636"/>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05" name="Freeform: Shape 104">
            <a:extLst>
              <a:ext uri="{FF2B5EF4-FFF2-40B4-BE49-F238E27FC236}">
                <a16:creationId xmlns:a16="http://schemas.microsoft.com/office/drawing/2014/main" id="{9826308E-DA05-472F-B19D-7A005CBD5973}"/>
              </a:ext>
            </a:extLst>
          </p:cNvPr>
          <p:cNvSpPr/>
          <p:nvPr/>
        </p:nvSpPr>
        <p:spPr>
          <a:xfrm>
            <a:off x="6775354" y="5612743"/>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ANNUAL REPORT</a:t>
            </a:r>
            <a:endParaRPr lang="en-GB" sz="900" dirty="0"/>
          </a:p>
        </p:txBody>
      </p:sp>
      <p:sp>
        <p:nvSpPr>
          <p:cNvPr id="106" name="Freeform: Shape 105">
            <a:extLst>
              <a:ext uri="{FF2B5EF4-FFF2-40B4-BE49-F238E27FC236}">
                <a16:creationId xmlns:a16="http://schemas.microsoft.com/office/drawing/2014/main" id="{1CA4354F-B7FB-4784-B4C3-C1946BEB124E}"/>
              </a:ext>
            </a:extLst>
          </p:cNvPr>
          <p:cNvSpPr/>
          <p:nvPr/>
        </p:nvSpPr>
        <p:spPr>
          <a:xfrm>
            <a:off x="6775354" y="6109342"/>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32" name="TextBox 131">
            <a:extLst>
              <a:ext uri="{FF2B5EF4-FFF2-40B4-BE49-F238E27FC236}">
                <a16:creationId xmlns:a16="http://schemas.microsoft.com/office/drawing/2014/main" id="{335E6D2D-144D-48B9-ABE7-B477F0AF71CC}"/>
              </a:ext>
            </a:extLst>
          </p:cNvPr>
          <p:cNvSpPr txBox="1"/>
          <p:nvPr/>
        </p:nvSpPr>
        <p:spPr>
          <a:xfrm>
            <a:off x="7357858" y="344654"/>
            <a:ext cx="415498" cy="230832"/>
          </a:xfrm>
          <a:prstGeom prst="rect">
            <a:avLst/>
          </a:prstGeom>
          <a:noFill/>
        </p:spPr>
        <p:txBody>
          <a:bodyPr wrap="none" rtlCol="0">
            <a:spAutoFit/>
          </a:bodyPr>
          <a:lstStyle/>
          <a:p>
            <a:pPr algn="l"/>
            <a:r>
              <a:rPr lang="en-GB" sz="900" spc="0" baseline="0" dirty="0">
                <a:cs typeface="Arial"/>
                <a:sym typeface="Arial"/>
                <a:rtl val="0"/>
              </a:rPr>
              <a:t>2021</a:t>
            </a:r>
          </a:p>
        </p:txBody>
      </p:sp>
      <p:sp>
        <p:nvSpPr>
          <p:cNvPr id="133" name="TextBox 132">
            <a:extLst>
              <a:ext uri="{FF2B5EF4-FFF2-40B4-BE49-F238E27FC236}">
                <a16:creationId xmlns:a16="http://schemas.microsoft.com/office/drawing/2014/main" id="{10D87664-2CB5-4F25-9CA8-4812143DBCB1}"/>
              </a:ext>
            </a:extLst>
          </p:cNvPr>
          <p:cNvSpPr txBox="1"/>
          <p:nvPr/>
        </p:nvSpPr>
        <p:spPr>
          <a:xfrm>
            <a:off x="9053779" y="344654"/>
            <a:ext cx="415498" cy="230832"/>
          </a:xfrm>
          <a:prstGeom prst="rect">
            <a:avLst/>
          </a:prstGeom>
          <a:noFill/>
        </p:spPr>
        <p:txBody>
          <a:bodyPr wrap="none" rtlCol="0">
            <a:spAutoFit/>
          </a:bodyPr>
          <a:lstStyle/>
          <a:p>
            <a:pPr algn="l"/>
            <a:r>
              <a:rPr lang="en-GB" sz="900" spc="0" baseline="0" dirty="0">
                <a:cs typeface="Arial"/>
                <a:sym typeface="Arial"/>
                <a:rtl val="0"/>
              </a:rPr>
              <a:t>2022</a:t>
            </a:r>
          </a:p>
        </p:txBody>
      </p:sp>
      <p:sp>
        <p:nvSpPr>
          <p:cNvPr id="134" name="TextBox 133">
            <a:extLst>
              <a:ext uri="{FF2B5EF4-FFF2-40B4-BE49-F238E27FC236}">
                <a16:creationId xmlns:a16="http://schemas.microsoft.com/office/drawing/2014/main" id="{16AAF3E7-6FF5-4F24-819D-BD74263684E4}"/>
              </a:ext>
            </a:extLst>
          </p:cNvPr>
          <p:cNvSpPr txBox="1"/>
          <p:nvPr/>
        </p:nvSpPr>
        <p:spPr>
          <a:xfrm>
            <a:off x="10748746" y="344654"/>
            <a:ext cx="415498" cy="230832"/>
          </a:xfrm>
          <a:prstGeom prst="rect">
            <a:avLst/>
          </a:prstGeom>
          <a:noFill/>
        </p:spPr>
        <p:txBody>
          <a:bodyPr wrap="none" rtlCol="0">
            <a:spAutoFit/>
          </a:bodyPr>
          <a:lstStyle/>
          <a:p>
            <a:pPr algn="l"/>
            <a:r>
              <a:rPr lang="en-GB" sz="900" spc="0" baseline="0" dirty="0">
                <a:cs typeface="Arial"/>
                <a:sym typeface="Arial"/>
                <a:rtl val="0"/>
              </a:rPr>
              <a:t>2023</a:t>
            </a:r>
          </a:p>
        </p:txBody>
      </p:sp>
      <p:sp>
        <p:nvSpPr>
          <p:cNvPr id="135" name="Freeform: Shape 134">
            <a:extLst>
              <a:ext uri="{FF2B5EF4-FFF2-40B4-BE49-F238E27FC236}">
                <a16:creationId xmlns:a16="http://schemas.microsoft.com/office/drawing/2014/main" id="{9DEBFF92-4452-4810-9C7C-C73CA95BFC76}"/>
              </a:ext>
            </a:extLst>
          </p:cNvPr>
          <p:cNvSpPr/>
          <p:nvPr/>
        </p:nvSpPr>
        <p:spPr>
          <a:xfrm>
            <a:off x="3868022" y="1155315"/>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FEBRUARY</a:t>
            </a:r>
            <a:endParaRPr lang="en-GB" sz="1100" dirty="0">
              <a:solidFill>
                <a:schemeClr val="accent6"/>
              </a:solidFill>
            </a:endParaRPr>
          </a:p>
        </p:txBody>
      </p:sp>
      <p:sp>
        <p:nvSpPr>
          <p:cNvPr id="136" name="Freeform: Shape 135">
            <a:extLst>
              <a:ext uri="{FF2B5EF4-FFF2-40B4-BE49-F238E27FC236}">
                <a16:creationId xmlns:a16="http://schemas.microsoft.com/office/drawing/2014/main" id="{9903EDCD-0560-47C5-8EEF-0F6BAEF8C17E}"/>
              </a:ext>
            </a:extLst>
          </p:cNvPr>
          <p:cNvSpPr/>
          <p:nvPr/>
        </p:nvSpPr>
        <p:spPr>
          <a:xfrm>
            <a:off x="3868022" y="1651978"/>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MARCH</a:t>
            </a:r>
            <a:endParaRPr lang="en-GB" sz="1100" dirty="0">
              <a:solidFill>
                <a:schemeClr val="accent6"/>
              </a:solidFill>
            </a:endParaRPr>
          </a:p>
        </p:txBody>
      </p:sp>
      <p:sp>
        <p:nvSpPr>
          <p:cNvPr id="137" name="Freeform: Shape 136">
            <a:extLst>
              <a:ext uri="{FF2B5EF4-FFF2-40B4-BE49-F238E27FC236}">
                <a16:creationId xmlns:a16="http://schemas.microsoft.com/office/drawing/2014/main" id="{BCE2B58D-E784-4A67-92FC-A7E69845365E}"/>
              </a:ext>
            </a:extLst>
          </p:cNvPr>
          <p:cNvSpPr/>
          <p:nvPr/>
        </p:nvSpPr>
        <p:spPr>
          <a:xfrm>
            <a:off x="3862149" y="2146648"/>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APRIL</a:t>
            </a:r>
            <a:endParaRPr lang="en-GB" sz="1100" dirty="0">
              <a:solidFill>
                <a:schemeClr val="accent6"/>
              </a:solidFill>
            </a:endParaRPr>
          </a:p>
        </p:txBody>
      </p:sp>
      <p:sp>
        <p:nvSpPr>
          <p:cNvPr id="138" name="Freeform: Shape 137">
            <a:extLst>
              <a:ext uri="{FF2B5EF4-FFF2-40B4-BE49-F238E27FC236}">
                <a16:creationId xmlns:a16="http://schemas.microsoft.com/office/drawing/2014/main" id="{243D5AD4-9BE9-460A-8066-E8FABBFBDFFD}"/>
              </a:ext>
            </a:extLst>
          </p:cNvPr>
          <p:cNvSpPr/>
          <p:nvPr/>
        </p:nvSpPr>
        <p:spPr>
          <a:xfrm>
            <a:off x="3862149" y="2634321"/>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MAY</a:t>
            </a:r>
            <a:endParaRPr lang="en-GB" sz="1100" dirty="0">
              <a:solidFill>
                <a:schemeClr val="accent6"/>
              </a:solidFill>
            </a:endParaRPr>
          </a:p>
        </p:txBody>
      </p:sp>
      <p:sp>
        <p:nvSpPr>
          <p:cNvPr id="139" name="Freeform: Shape 138">
            <a:extLst>
              <a:ext uri="{FF2B5EF4-FFF2-40B4-BE49-F238E27FC236}">
                <a16:creationId xmlns:a16="http://schemas.microsoft.com/office/drawing/2014/main" id="{C8BD9879-3540-4E5F-A038-2232B38BE629}"/>
              </a:ext>
            </a:extLst>
          </p:cNvPr>
          <p:cNvSpPr/>
          <p:nvPr/>
        </p:nvSpPr>
        <p:spPr>
          <a:xfrm>
            <a:off x="3862149" y="3134126"/>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JUNE</a:t>
            </a:r>
            <a:endParaRPr lang="en-GB" sz="1100" dirty="0">
              <a:solidFill>
                <a:schemeClr val="accent6"/>
              </a:solidFill>
            </a:endParaRPr>
          </a:p>
        </p:txBody>
      </p:sp>
      <p:sp>
        <p:nvSpPr>
          <p:cNvPr id="140" name="Freeform: Shape 139">
            <a:extLst>
              <a:ext uri="{FF2B5EF4-FFF2-40B4-BE49-F238E27FC236}">
                <a16:creationId xmlns:a16="http://schemas.microsoft.com/office/drawing/2014/main" id="{DDF0D27D-2F2B-4767-853B-8DB1D706856D}"/>
              </a:ext>
            </a:extLst>
          </p:cNvPr>
          <p:cNvSpPr/>
          <p:nvPr/>
        </p:nvSpPr>
        <p:spPr>
          <a:xfrm>
            <a:off x="3862149" y="3630789"/>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JULY</a:t>
            </a:r>
            <a:endParaRPr lang="en-GB" sz="1100" dirty="0">
              <a:solidFill>
                <a:schemeClr val="accent6"/>
              </a:solidFill>
            </a:endParaRPr>
          </a:p>
        </p:txBody>
      </p:sp>
      <p:sp>
        <p:nvSpPr>
          <p:cNvPr id="141" name="Freeform: Shape 140">
            <a:extLst>
              <a:ext uri="{FF2B5EF4-FFF2-40B4-BE49-F238E27FC236}">
                <a16:creationId xmlns:a16="http://schemas.microsoft.com/office/drawing/2014/main" id="{36295558-0B9C-4F8E-ABC8-5ABB5BD2BBBF}"/>
              </a:ext>
            </a:extLst>
          </p:cNvPr>
          <p:cNvSpPr/>
          <p:nvPr/>
        </p:nvSpPr>
        <p:spPr>
          <a:xfrm>
            <a:off x="3856276" y="4125459"/>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AUGUST</a:t>
            </a:r>
            <a:endParaRPr lang="en-GB" sz="1100" dirty="0">
              <a:solidFill>
                <a:schemeClr val="accent6"/>
              </a:solidFill>
            </a:endParaRPr>
          </a:p>
        </p:txBody>
      </p:sp>
      <p:sp>
        <p:nvSpPr>
          <p:cNvPr id="142" name="Freeform: Shape 141">
            <a:extLst>
              <a:ext uri="{FF2B5EF4-FFF2-40B4-BE49-F238E27FC236}">
                <a16:creationId xmlns:a16="http://schemas.microsoft.com/office/drawing/2014/main" id="{B1BB0AB4-6871-4562-BC19-EE185D83B105}"/>
              </a:ext>
            </a:extLst>
          </p:cNvPr>
          <p:cNvSpPr/>
          <p:nvPr/>
        </p:nvSpPr>
        <p:spPr>
          <a:xfrm>
            <a:off x="3856276" y="4624283"/>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SEPTEMBER</a:t>
            </a:r>
            <a:endParaRPr lang="en-GB" sz="1100" dirty="0">
              <a:solidFill>
                <a:schemeClr val="accent6"/>
              </a:solidFill>
            </a:endParaRPr>
          </a:p>
        </p:txBody>
      </p:sp>
      <p:sp>
        <p:nvSpPr>
          <p:cNvPr id="143" name="Freeform: Shape 142">
            <a:extLst>
              <a:ext uri="{FF2B5EF4-FFF2-40B4-BE49-F238E27FC236}">
                <a16:creationId xmlns:a16="http://schemas.microsoft.com/office/drawing/2014/main" id="{CF7A723A-B2E0-46D2-BA10-A44B8BC08DE8}"/>
              </a:ext>
            </a:extLst>
          </p:cNvPr>
          <p:cNvSpPr/>
          <p:nvPr/>
        </p:nvSpPr>
        <p:spPr>
          <a:xfrm>
            <a:off x="3856276" y="5124088"/>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OCTOBER</a:t>
            </a:r>
            <a:endParaRPr lang="en-GB" sz="1100" dirty="0">
              <a:solidFill>
                <a:schemeClr val="accent6"/>
              </a:solidFill>
            </a:endParaRPr>
          </a:p>
        </p:txBody>
      </p:sp>
      <p:sp>
        <p:nvSpPr>
          <p:cNvPr id="144" name="Freeform: Shape 143">
            <a:extLst>
              <a:ext uri="{FF2B5EF4-FFF2-40B4-BE49-F238E27FC236}">
                <a16:creationId xmlns:a16="http://schemas.microsoft.com/office/drawing/2014/main" id="{6BD921ED-D695-4883-91B9-B96C8ED9C5BA}"/>
              </a:ext>
            </a:extLst>
          </p:cNvPr>
          <p:cNvSpPr/>
          <p:nvPr/>
        </p:nvSpPr>
        <p:spPr>
          <a:xfrm>
            <a:off x="3856276" y="5620751"/>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NOVEMBER</a:t>
            </a:r>
            <a:endParaRPr lang="en-GB" sz="1100" dirty="0">
              <a:solidFill>
                <a:schemeClr val="accent6"/>
              </a:solidFill>
            </a:endParaRPr>
          </a:p>
        </p:txBody>
      </p:sp>
      <p:sp>
        <p:nvSpPr>
          <p:cNvPr id="145" name="Freeform: Shape 144">
            <a:extLst>
              <a:ext uri="{FF2B5EF4-FFF2-40B4-BE49-F238E27FC236}">
                <a16:creationId xmlns:a16="http://schemas.microsoft.com/office/drawing/2014/main" id="{61E63AEA-97E1-4240-AB15-F02B654AC706}"/>
              </a:ext>
            </a:extLst>
          </p:cNvPr>
          <p:cNvSpPr/>
          <p:nvPr/>
        </p:nvSpPr>
        <p:spPr>
          <a:xfrm>
            <a:off x="3850403" y="6115421"/>
            <a:ext cx="1096863"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tx1"/>
          </a:solidFill>
          <a:ln w="12658" cap="flat">
            <a:noFill/>
            <a:prstDash val="solid"/>
            <a:miter/>
          </a:ln>
        </p:spPr>
        <p:txBody>
          <a:bodyPr rtlCol="0" anchor="ctr"/>
          <a:lstStyle/>
          <a:p>
            <a:r>
              <a:rPr lang="en-US" sz="1100" dirty="0">
                <a:solidFill>
                  <a:schemeClr val="accent6"/>
                </a:solidFill>
              </a:rPr>
              <a:t>DECEMBER</a:t>
            </a:r>
            <a:endParaRPr lang="en-GB" sz="1100" dirty="0">
              <a:solidFill>
                <a:schemeClr val="accent6"/>
              </a:solidFill>
            </a:endParaRPr>
          </a:p>
        </p:txBody>
      </p:sp>
      <p:sp>
        <p:nvSpPr>
          <p:cNvPr id="146" name="Freeform: Shape 145">
            <a:extLst>
              <a:ext uri="{FF2B5EF4-FFF2-40B4-BE49-F238E27FC236}">
                <a16:creationId xmlns:a16="http://schemas.microsoft.com/office/drawing/2014/main" id="{ABF067B1-2191-4F7C-ADB6-9C2A2953A8A9}"/>
              </a:ext>
            </a:extLst>
          </p:cNvPr>
          <p:cNvSpPr/>
          <p:nvPr/>
        </p:nvSpPr>
        <p:spPr>
          <a:xfrm>
            <a:off x="8478171" y="659305"/>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47" name="Freeform: Shape 146">
            <a:extLst>
              <a:ext uri="{FF2B5EF4-FFF2-40B4-BE49-F238E27FC236}">
                <a16:creationId xmlns:a16="http://schemas.microsoft.com/office/drawing/2014/main" id="{8CA4E429-BD95-4352-913E-8CF9B415E240}"/>
              </a:ext>
            </a:extLst>
          </p:cNvPr>
          <p:cNvSpPr/>
          <p:nvPr/>
        </p:nvSpPr>
        <p:spPr>
          <a:xfrm>
            <a:off x="8478170" y="1155379"/>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48" name="Freeform: Shape 147">
            <a:extLst>
              <a:ext uri="{FF2B5EF4-FFF2-40B4-BE49-F238E27FC236}">
                <a16:creationId xmlns:a16="http://schemas.microsoft.com/office/drawing/2014/main" id="{C2656BB2-760F-4769-B1C3-BBD6233A06A9}"/>
              </a:ext>
            </a:extLst>
          </p:cNvPr>
          <p:cNvSpPr/>
          <p:nvPr/>
        </p:nvSpPr>
        <p:spPr>
          <a:xfrm>
            <a:off x="8478170" y="1652042"/>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49" name="Freeform: Shape 148">
            <a:extLst>
              <a:ext uri="{FF2B5EF4-FFF2-40B4-BE49-F238E27FC236}">
                <a16:creationId xmlns:a16="http://schemas.microsoft.com/office/drawing/2014/main" id="{5B11B26E-8A9E-4B64-B652-964BBB4AE21E}"/>
              </a:ext>
            </a:extLst>
          </p:cNvPr>
          <p:cNvSpPr/>
          <p:nvPr/>
        </p:nvSpPr>
        <p:spPr>
          <a:xfrm>
            <a:off x="8478170" y="2146712"/>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DIP 4</a:t>
            </a:r>
            <a:endParaRPr lang="en-GB" sz="900" dirty="0"/>
          </a:p>
        </p:txBody>
      </p:sp>
      <p:sp>
        <p:nvSpPr>
          <p:cNvPr id="150" name="Freeform: Shape 149">
            <a:extLst>
              <a:ext uri="{FF2B5EF4-FFF2-40B4-BE49-F238E27FC236}">
                <a16:creationId xmlns:a16="http://schemas.microsoft.com/office/drawing/2014/main" id="{EEBFD35C-1C99-495B-AAE0-DD43BB4EC429}"/>
              </a:ext>
            </a:extLst>
          </p:cNvPr>
          <p:cNvSpPr/>
          <p:nvPr/>
        </p:nvSpPr>
        <p:spPr>
          <a:xfrm>
            <a:off x="8477199" y="3130126"/>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51" name="Freeform: Shape 150">
            <a:extLst>
              <a:ext uri="{FF2B5EF4-FFF2-40B4-BE49-F238E27FC236}">
                <a16:creationId xmlns:a16="http://schemas.microsoft.com/office/drawing/2014/main" id="{7A05218E-6412-4415-8160-B656843B94DE}"/>
              </a:ext>
            </a:extLst>
          </p:cNvPr>
          <p:cNvSpPr/>
          <p:nvPr/>
        </p:nvSpPr>
        <p:spPr>
          <a:xfrm>
            <a:off x="8477199" y="3625718"/>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52" name="Freeform: Shape 151">
            <a:extLst>
              <a:ext uri="{FF2B5EF4-FFF2-40B4-BE49-F238E27FC236}">
                <a16:creationId xmlns:a16="http://schemas.microsoft.com/office/drawing/2014/main" id="{F9213CBA-C60F-4F49-8494-98187FA1999E}"/>
              </a:ext>
            </a:extLst>
          </p:cNvPr>
          <p:cNvSpPr/>
          <p:nvPr/>
        </p:nvSpPr>
        <p:spPr>
          <a:xfrm>
            <a:off x="8477199" y="4122381"/>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53" name="Freeform: Shape 152">
            <a:extLst>
              <a:ext uri="{FF2B5EF4-FFF2-40B4-BE49-F238E27FC236}">
                <a16:creationId xmlns:a16="http://schemas.microsoft.com/office/drawing/2014/main" id="{4720C2D2-B119-4B51-824B-F4E82104B04F}"/>
              </a:ext>
            </a:extLst>
          </p:cNvPr>
          <p:cNvSpPr/>
          <p:nvPr/>
        </p:nvSpPr>
        <p:spPr>
          <a:xfrm>
            <a:off x="8477594" y="4619044"/>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DIP 5</a:t>
            </a:r>
            <a:endParaRPr lang="en-GB" sz="900" dirty="0"/>
          </a:p>
        </p:txBody>
      </p:sp>
      <p:sp>
        <p:nvSpPr>
          <p:cNvPr id="154" name="Freeform: Shape 153">
            <a:extLst>
              <a:ext uri="{FF2B5EF4-FFF2-40B4-BE49-F238E27FC236}">
                <a16:creationId xmlns:a16="http://schemas.microsoft.com/office/drawing/2014/main" id="{474D8124-D59E-4FA7-9C65-1C0AE38750D1}"/>
              </a:ext>
            </a:extLst>
          </p:cNvPr>
          <p:cNvSpPr/>
          <p:nvPr/>
        </p:nvSpPr>
        <p:spPr>
          <a:xfrm>
            <a:off x="8477199" y="5114636"/>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55" name="Freeform: Shape 154">
            <a:extLst>
              <a:ext uri="{FF2B5EF4-FFF2-40B4-BE49-F238E27FC236}">
                <a16:creationId xmlns:a16="http://schemas.microsoft.com/office/drawing/2014/main" id="{7DF702BC-0C19-497F-BA9D-117B14ED5D29}"/>
              </a:ext>
            </a:extLst>
          </p:cNvPr>
          <p:cNvSpPr/>
          <p:nvPr/>
        </p:nvSpPr>
        <p:spPr>
          <a:xfrm>
            <a:off x="8477199" y="5612743"/>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ANNUAL REPORT</a:t>
            </a:r>
            <a:endParaRPr lang="en-GB" sz="900" dirty="0"/>
          </a:p>
        </p:txBody>
      </p:sp>
      <p:sp>
        <p:nvSpPr>
          <p:cNvPr id="156" name="Freeform: Shape 155">
            <a:extLst>
              <a:ext uri="{FF2B5EF4-FFF2-40B4-BE49-F238E27FC236}">
                <a16:creationId xmlns:a16="http://schemas.microsoft.com/office/drawing/2014/main" id="{C24B0920-7E5D-4A74-BEDE-716980432B4C}"/>
              </a:ext>
            </a:extLst>
          </p:cNvPr>
          <p:cNvSpPr/>
          <p:nvPr/>
        </p:nvSpPr>
        <p:spPr>
          <a:xfrm>
            <a:off x="8477199" y="6109342"/>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57" name="Freeform: Shape 156">
            <a:extLst>
              <a:ext uri="{FF2B5EF4-FFF2-40B4-BE49-F238E27FC236}">
                <a16:creationId xmlns:a16="http://schemas.microsoft.com/office/drawing/2014/main" id="{FE0FC0F9-71C1-4B70-8246-862F7B7DADDD}"/>
              </a:ext>
            </a:extLst>
          </p:cNvPr>
          <p:cNvSpPr/>
          <p:nvPr/>
        </p:nvSpPr>
        <p:spPr>
          <a:xfrm>
            <a:off x="8477199" y="2634385"/>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solidFill>
          <a:ln w="12658" cap="flat">
            <a:noFill/>
            <a:prstDash val="solid"/>
            <a:miter/>
          </a:ln>
        </p:spPr>
        <p:txBody>
          <a:bodyPr rtlCol="0" anchor="ctr"/>
          <a:lstStyle/>
          <a:p>
            <a:r>
              <a:rPr lang="en-US" sz="900" dirty="0"/>
              <a:t>Dip 4 Report</a:t>
            </a:r>
            <a:endParaRPr lang="en-GB" sz="900" dirty="0"/>
          </a:p>
        </p:txBody>
      </p:sp>
      <p:sp>
        <p:nvSpPr>
          <p:cNvPr id="158" name="Freeform: Shape 157">
            <a:extLst>
              <a:ext uri="{FF2B5EF4-FFF2-40B4-BE49-F238E27FC236}">
                <a16:creationId xmlns:a16="http://schemas.microsoft.com/office/drawing/2014/main" id="{ED43484E-B516-4920-AE22-F30C5E6CED46}"/>
              </a:ext>
            </a:extLst>
          </p:cNvPr>
          <p:cNvSpPr/>
          <p:nvPr/>
        </p:nvSpPr>
        <p:spPr>
          <a:xfrm>
            <a:off x="10175117" y="655510"/>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59" name="Freeform: Shape 158">
            <a:extLst>
              <a:ext uri="{FF2B5EF4-FFF2-40B4-BE49-F238E27FC236}">
                <a16:creationId xmlns:a16="http://schemas.microsoft.com/office/drawing/2014/main" id="{F4F38EC0-7E2A-461E-8655-2E97A3387EFA}"/>
              </a:ext>
            </a:extLst>
          </p:cNvPr>
          <p:cNvSpPr/>
          <p:nvPr/>
        </p:nvSpPr>
        <p:spPr>
          <a:xfrm>
            <a:off x="10175116" y="1151584"/>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60" name="Freeform: Shape 159">
            <a:extLst>
              <a:ext uri="{FF2B5EF4-FFF2-40B4-BE49-F238E27FC236}">
                <a16:creationId xmlns:a16="http://schemas.microsoft.com/office/drawing/2014/main" id="{E2A16BF5-A414-40D2-9BD4-BE3656E3EF66}"/>
              </a:ext>
            </a:extLst>
          </p:cNvPr>
          <p:cNvSpPr/>
          <p:nvPr/>
        </p:nvSpPr>
        <p:spPr>
          <a:xfrm>
            <a:off x="10175116" y="1648247"/>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61" name="Freeform: Shape 160">
            <a:extLst>
              <a:ext uri="{FF2B5EF4-FFF2-40B4-BE49-F238E27FC236}">
                <a16:creationId xmlns:a16="http://schemas.microsoft.com/office/drawing/2014/main" id="{26892683-7DE5-4940-81BE-7BD915868E3A}"/>
              </a:ext>
            </a:extLst>
          </p:cNvPr>
          <p:cNvSpPr/>
          <p:nvPr/>
        </p:nvSpPr>
        <p:spPr>
          <a:xfrm>
            <a:off x="10175116" y="2142917"/>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DIP 6</a:t>
            </a:r>
            <a:endParaRPr lang="en-GB" sz="900" dirty="0"/>
          </a:p>
        </p:txBody>
      </p:sp>
      <p:sp>
        <p:nvSpPr>
          <p:cNvPr id="162" name="Freeform: Shape 161">
            <a:extLst>
              <a:ext uri="{FF2B5EF4-FFF2-40B4-BE49-F238E27FC236}">
                <a16:creationId xmlns:a16="http://schemas.microsoft.com/office/drawing/2014/main" id="{D0578B19-47E6-4B81-990C-6EB776258960}"/>
              </a:ext>
            </a:extLst>
          </p:cNvPr>
          <p:cNvSpPr/>
          <p:nvPr/>
        </p:nvSpPr>
        <p:spPr>
          <a:xfrm>
            <a:off x="10174145" y="3126331"/>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63" name="Freeform: Shape 162">
            <a:extLst>
              <a:ext uri="{FF2B5EF4-FFF2-40B4-BE49-F238E27FC236}">
                <a16:creationId xmlns:a16="http://schemas.microsoft.com/office/drawing/2014/main" id="{CAFC4C0A-7282-4E50-808B-06FBF7626925}"/>
              </a:ext>
            </a:extLst>
          </p:cNvPr>
          <p:cNvSpPr/>
          <p:nvPr/>
        </p:nvSpPr>
        <p:spPr>
          <a:xfrm>
            <a:off x="10174145" y="3621923"/>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64" name="Freeform: Shape 163">
            <a:extLst>
              <a:ext uri="{FF2B5EF4-FFF2-40B4-BE49-F238E27FC236}">
                <a16:creationId xmlns:a16="http://schemas.microsoft.com/office/drawing/2014/main" id="{2561AC05-5053-40D2-B04D-B7DFA767F77A}"/>
              </a:ext>
            </a:extLst>
          </p:cNvPr>
          <p:cNvSpPr/>
          <p:nvPr/>
        </p:nvSpPr>
        <p:spPr>
          <a:xfrm>
            <a:off x="10174145" y="4118586"/>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65" name="Freeform: Shape 164">
            <a:extLst>
              <a:ext uri="{FF2B5EF4-FFF2-40B4-BE49-F238E27FC236}">
                <a16:creationId xmlns:a16="http://schemas.microsoft.com/office/drawing/2014/main" id="{4F468D87-6EE0-41ED-A80D-F4A62D69782A}"/>
              </a:ext>
            </a:extLst>
          </p:cNvPr>
          <p:cNvSpPr/>
          <p:nvPr/>
        </p:nvSpPr>
        <p:spPr>
          <a:xfrm>
            <a:off x="10174540" y="4615249"/>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DIP 7</a:t>
            </a:r>
            <a:endParaRPr lang="en-GB" sz="900" dirty="0"/>
          </a:p>
        </p:txBody>
      </p:sp>
      <p:sp>
        <p:nvSpPr>
          <p:cNvPr id="166" name="Freeform: Shape 165">
            <a:extLst>
              <a:ext uri="{FF2B5EF4-FFF2-40B4-BE49-F238E27FC236}">
                <a16:creationId xmlns:a16="http://schemas.microsoft.com/office/drawing/2014/main" id="{BC928EA3-CF32-4DD9-A76C-6AB7BF5239BF}"/>
              </a:ext>
            </a:extLst>
          </p:cNvPr>
          <p:cNvSpPr/>
          <p:nvPr/>
        </p:nvSpPr>
        <p:spPr>
          <a:xfrm>
            <a:off x="10174145" y="5110841"/>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67" name="Freeform: Shape 166">
            <a:extLst>
              <a:ext uri="{FF2B5EF4-FFF2-40B4-BE49-F238E27FC236}">
                <a16:creationId xmlns:a16="http://schemas.microsoft.com/office/drawing/2014/main" id="{D5A64333-F1A9-4FD3-B5F8-B953FC77AA67}"/>
              </a:ext>
            </a:extLst>
          </p:cNvPr>
          <p:cNvSpPr/>
          <p:nvPr/>
        </p:nvSpPr>
        <p:spPr>
          <a:xfrm>
            <a:off x="10174145" y="5608948"/>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75000"/>
            </a:schemeClr>
          </a:solidFill>
          <a:ln w="12658" cap="flat">
            <a:noFill/>
            <a:prstDash val="solid"/>
            <a:miter/>
          </a:ln>
        </p:spPr>
        <p:txBody>
          <a:bodyPr rtlCol="0" anchor="ctr"/>
          <a:lstStyle/>
          <a:p>
            <a:r>
              <a:rPr lang="en-US" sz="900" dirty="0"/>
              <a:t>FINAL REPORT</a:t>
            </a:r>
            <a:endParaRPr lang="en-GB" sz="900" dirty="0"/>
          </a:p>
        </p:txBody>
      </p:sp>
      <p:sp>
        <p:nvSpPr>
          <p:cNvPr id="168" name="Freeform: Shape 167">
            <a:extLst>
              <a:ext uri="{FF2B5EF4-FFF2-40B4-BE49-F238E27FC236}">
                <a16:creationId xmlns:a16="http://schemas.microsoft.com/office/drawing/2014/main" id="{DC835B2D-63A3-4F22-8A32-01F821A0BE12}"/>
              </a:ext>
            </a:extLst>
          </p:cNvPr>
          <p:cNvSpPr/>
          <p:nvPr/>
        </p:nvSpPr>
        <p:spPr>
          <a:xfrm>
            <a:off x="10174145" y="6105547"/>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alpha val="25000"/>
            </a:schemeClr>
          </a:solidFill>
          <a:ln w="12658" cap="flat">
            <a:noFill/>
            <a:prstDash val="solid"/>
            <a:miter/>
          </a:ln>
        </p:spPr>
        <p:txBody>
          <a:bodyPr rtlCol="0" anchor="ctr"/>
          <a:lstStyle/>
          <a:p>
            <a:endParaRPr lang="en-GB" sz="900" dirty="0"/>
          </a:p>
        </p:txBody>
      </p:sp>
      <p:sp>
        <p:nvSpPr>
          <p:cNvPr id="169" name="Freeform: Shape 168">
            <a:extLst>
              <a:ext uri="{FF2B5EF4-FFF2-40B4-BE49-F238E27FC236}">
                <a16:creationId xmlns:a16="http://schemas.microsoft.com/office/drawing/2014/main" id="{B0781935-E82C-4C55-B287-72C2D1B428F6}"/>
              </a:ext>
            </a:extLst>
          </p:cNvPr>
          <p:cNvSpPr/>
          <p:nvPr/>
        </p:nvSpPr>
        <p:spPr>
          <a:xfrm>
            <a:off x="10174145" y="2630590"/>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solidFill>
          <a:ln w="12658" cap="flat">
            <a:noFill/>
            <a:prstDash val="solid"/>
            <a:miter/>
          </a:ln>
        </p:spPr>
        <p:txBody>
          <a:bodyPr rtlCol="0" anchor="ctr"/>
          <a:lstStyle/>
          <a:p>
            <a:r>
              <a:rPr lang="en-US" sz="900" dirty="0"/>
              <a:t>Dip 6 Report</a:t>
            </a:r>
            <a:endParaRPr lang="en-GB" sz="900" dirty="0"/>
          </a:p>
        </p:txBody>
      </p:sp>
      <p:sp>
        <p:nvSpPr>
          <p:cNvPr id="8" name="TextBox 7">
            <a:extLst>
              <a:ext uri="{FF2B5EF4-FFF2-40B4-BE49-F238E27FC236}">
                <a16:creationId xmlns:a16="http://schemas.microsoft.com/office/drawing/2014/main" id="{9B08376F-7108-4EB1-AB43-33AAF15DB765}"/>
              </a:ext>
            </a:extLst>
          </p:cNvPr>
          <p:cNvSpPr txBox="1"/>
          <p:nvPr/>
        </p:nvSpPr>
        <p:spPr>
          <a:xfrm>
            <a:off x="167529" y="1479666"/>
            <a:ext cx="3104122" cy="4524315"/>
          </a:xfrm>
          <a:prstGeom prst="rect">
            <a:avLst/>
          </a:prstGeom>
          <a:noFill/>
        </p:spPr>
        <p:txBody>
          <a:bodyPr wrap="square" rtlCol="0">
            <a:spAutoFit/>
          </a:bodyPr>
          <a:lstStyle/>
          <a:p>
            <a:r>
              <a:rPr lang="en-US" dirty="0">
                <a:solidFill>
                  <a:schemeClr val="bg1"/>
                </a:solidFill>
                <a:latin typeface="Gill Sans Nova Light" panose="020B0302020104020203" pitchFamily="34" charset="0"/>
              </a:rPr>
              <a:t>The project will run for 4 years, with measurement points consistent YOY.  We are in Dip 2 of 7</a:t>
            </a:r>
          </a:p>
          <a:p>
            <a:endParaRPr lang="en-US" dirty="0">
              <a:solidFill>
                <a:schemeClr val="bg1"/>
              </a:solidFill>
              <a:latin typeface="Gill Sans Nova Light" panose="020B0302020104020203" pitchFamily="34" charset="0"/>
            </a:endParaRPr>
          </a:p>
          <a:p>
            <a:r>
              <a:rPr lang="en-US" dirty="0">
                <a:solidFill>
                  <a:schemeClr val="bg1"/>
                </a:solidFill>
                <a:latin typeface="Gill Sans Nova Light" panose="020B0302020104020203" pitchFamily="34" charset="0"/>
              </a:rPr>
              <a:t>The timing of these dips has been selected to reflect relatively ‘neutral’ periods for homelessness.</a:t>
            </a:r>
          </a:p>
          <a:p>
            <a:endParaRPr lang="en-US" dirty="0">
              <a:solidFill>
                <a:schemeClr val="bg1"/>
              </a:solidFill>
              <a:latin typeface="Gill Sans Nova Light" panose="020B0302020104020203" pitchFamily="34" charset="0"/>
            </a:endParaRPr>
          </a:p>
          <a:p>
            <a:r>
              <a:rPr lang="en-US" dirty="0">
                <a:solidFill>
                  <a:schemeClr val="bg1"/>
                </a:solidFill>
                <a:latin typeface="Gill Sans Nova Light" panose="020B0302020104020203" pitchFamily="34" charset="0"/>
              </a:rPr>
              <a:t>In addition, supplementary Crisis research such as Christmas tracking carried out by Ci will provide a measurement opportunity on some of the same metrics</a:t>
            </a:r>
            <a:endParaRPr lang="en-GB" dirty="0">
              <a:solidFill>
                <a:schemeClr val="bg1"/>
              </a:solidFill>
              <a:latin typeface="Gill Sans Nova Light" panose="020B0302020104020203" pitchFamily="34" charset="0"/>
            </a:endParaRPr>
          </a:p>
        </p:txBody>
      </p:sp>
      <p:sp>
        <p:nvSpPr>
          <p:cNvPr id="73" name="Freeform: Shape 72">
            <a:extLst>
              <a:ext uri="{FF2B5EF4-FFF2-40B4-BE49-F238E27FC236}">
                <a16:creationId xmlns:a16="http://schemas.microsoft.com/office/drawing/2014/main" id="{F9E8B041-ECFD-4822-9263-D783F448F448}"/>
              </a:ext>
            </a:extLst>
          </p:cNvPr>
          <p:cNvSpPr/>
          <p:nvPr/>
        </p:nvSpPr>
        <p:spPr>
          <a:xfrm>
            <a:off x="6775354" y="2615602"/>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50000"/>
            </a:schemeClr>
          </a:solidFill>
          <a:ln w="12658" cap="flat">
            <a:noFill/>
            <a:prstDash val="solid"/>
            <a:miter/>
          </a:ln>
        </p:spPr>
        <p:txBody>
          <a:bodyPr rtlCol="0" anchor="ctr"/>
          <a:lstStyle/>
          <a:p>
            <a:r>
              <a:rPr lang="en-US" sz="900" dirty="0">
                <a:solidFill>
                  <a:schemeClr val="bg1"/>
                </a:solidFill>
              </a:rPr>
              <a:t>DIP 2 REPORT </a:t>
            </a:r>
            <a:endParaRPr lang="en-GB" sz="900" dirty="0">
              <a:solidFill>
                <a:schemeClr val="bg1"/>
              </a:solidFill>
            </a:endParaRPr>
          </a:p>
        </p:txBody>
      </p:sp>
      <p:sp>
        <p:nvSpPr>
          <p:cNvPr id="74" name="Freeform: Shape 73">
            <a:extLst>
              <a:ext uri="{FF2B5EF4-FFF2-40B4-BE49-F238E27FC236}">
                <a16:creationId xmlns:a16="http://schemas.microsoft.com/office/drawing/2014/main" id="{55824B54-0137-4FA0-90E3-1E105CFB2B51}"/>
              </a:ext>
            </a:extLst>
          </p:cNvPr>
          <p:cNvSpPr/>
          <p:nvPr/>
        </p:nvSpPr>
        <p:spPr>
          <a:xfrm>
            <a:off x="6775354" y="2166566"/>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50000"/>
            </a:schemeClr>
          </a:solidFill>
          <a:ln w="12658" cap="flat">
            <a:noFill/>
            <a:prstDash val="solid"/>
            <a:miter/>
          </a:ln>
        </p:spPr>
        <p:txBody>
          <a:bodyPr rtlCol="0" anchor="ctr"/>
          <a:lstStyle/>
          <a:p>
            <a:r>
              <a:rPr lang="en-US" sz="900" dirty="0">
                <a:solidFill>
                  <a:schemeClr val="bg1"/>
                </a:solidFill>
              </a:rPr>
              <a:t>DIP 2</a:t>
            </a:r>
            <a:endParaRPr lang="en-GB" sz="900" dirty="0">
              <a:solidFill>
                <a:schemeClr val="bg1"/>
              </a:solidFill>
            </a:endParaRPr>
          </a:p>
        </p:txBody>
      </p:sp>
      <p:sp>
        <p:nvSpPr>
          <p:cNvPr id="75" name="Freeform: Shape 74">
            <a:extLst>
              <a:ext uri="{FF2B5EF4-FFF2-40B4-BE49-F238E27FC236}">
                <a16:creationId xmlns:a16="http://schemas.microsoft.com/office/drawing/2014/main" id="{69111CAF-71AB-4191-AB19-74EE08762578}"/>
              </a:ext>
            </a:extLst>
          </p:cNvPr>
          <p:cNvSpPr/>
          <p:nvPr/>
        </p:nvSpPr>
        <p:spPr>
          <a:xfrm>
            <a:off x="6776325" y="2149982"/>
            <a:ext cx="1580507" cy="390868"/>
          </a:xfrm>
          <a:custGeom>
            <a:avLst/>
            <a:gdLst>
              <a:gd name="connsiteX0" fmla="*/ 0 w 1096863"/>
              <a:gd name="connsiteY0" fmla="*/ 0 h 390868"/>
              <a:gd name="connsiteX1" fmla="*/ 1096863 w 1096863"/>
              <a:gd name="connsiteY1" fmla="*/ 0 h 390868"/>
              <a:gd name="connsiteX2" fmla="*/ 1096863 w 1096863"/>
              <a:gd name="connsiteY2" fmla="*/ 390868 h 390868"/>
              <a:gd name="connsiteX3" fmla="*/ 0 w 1096863"/>
              <a:gd name="connsiteY3" fmla="*/ 390868 h 390868"/>
            </a:gdLst>
            <a:ahLst/>
            <a:cxnLst>
              <a:cxn ang="0">
                <a:pos x="connsiteX0" y="connsiteY0"/>
              </a:cxn>
              <a:cxn ang="0">
                <a:pos x="connsiteX1" y="connsiteY1"/>
              </a:cxn>
              <a:cxn ang="0">
                <a:pos x="connsiteX2" y="connsiteY2"/>
              </a:cxn>
              <a:cxn ang="0">
                <a:pos x="connsiteX3" y="connsiteY3"/>
              </a:cxn>
            </a:cxnLst>
            <a:rect l="l" t="t" r="r" b="b"/>
            <a:pathLst>
              <a:path w="1096863" h="390868">
                <a:moveTo>
                  <a:pt x="0" y="0"/>
                </a:moveTo>
                <a:lnTo>
                  <a:pt x="1096863" y="0"/>
                </a:lnTo>
                <a:lnTo>
                  <a:pt x="1096863" y="390868"/>
                </a:lnTo>
                <a:lnTo>
                  <a:pt x="0" y="390868"/>
                </a:lnTo>
                <a:close/>
              </a:path>
            </a:pathLst>
          </a:custGeom>
          <a:solidFill>
            <a:schemeClr val="accent6">
              <a:lumMod val="50000"/>
              <a:alpha val="25000"/>
            </a:schemeClr>
          </a:solidFill>
          <a:ln w="12658" cap="flat">
            <a:noFill/>
            <a:prstDash val="solid"/>
            <a:miter/>
          </a:ln>
        </p:spPr>
        <p:txBody>
          <a:bodyPr rtlCol="0" anchor="ctr"/>
          <a:lstStyle/>
          <a:p>
            <a:endParaRPr lang="en-GB" sz="900" dirty="0"/>
          </a:p>
        </p:txBody>
      </p:sp>
    </p:spTree>
    <p:extLst>
      <p:ext uri="{BB962C8B-B14F-4D97-AF65-F5344CB8AC3E}">
        <p14:creationId xmlns:p14="http://schemas.microsoft.com/office/powerpoint/2010/main" val="1898917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7B7-202C-4CCE-AA61-94CE66CBBC48}"/>
              </a:ext>
            </a:extLst>
          </p:cNvPr>
          <p:cNvSpPr>
            <a:spLocks noGrp="1"/>
          </p:cNvSpPr>
          <p:nvPr>
            <p:ph type="title"/>
          </p:nvPr>
        </p:nvSpPr>
        <p:spPr/>
        <p:txBody>
          <a:bodyPr/>
          <a:lstStyle/>
          <a:p>
            <a:r>
              <a:rPr lang="en-US" dirty="0"/>
              <a:t>SOLUTIONS + OPTIMISM</a:t>
            </a:r>
            <a:endParaRPr lang="en-GB" dirty="0"/>
          </a:p>
        </p:txBody>
      </p:sp>
      <p:sp>
        <p:nvSpPr>
          <p:cNvPr id="3" name="Content Placeholder 2">
            <a:extLst>
              <a:ext uri="{FF2B5EF4-FFF2-40B4-BE49-F238E27FC236}">
                <a16:creationId xmlns:a16="http://schemas.microsoft.com/office/drawing/2014/main" id="{AC1AAB48-BAFD-4411-8E1F-423DA83D3E0E}"/>
              </a:ext>
            </a:extLst>
          </p:cNvPr>
          <p:cNvSpPr>
            <a:spLocks noGrp="1"/>
          </p:cNvSpPr>
          <p:nvPr>
            <p:ph idx="1"/>
          </p:nvPr>
        </p:nvSpPr>
        <p:spPr/>
        <p:txBody>
          <a:bodyPr>
            <a:noAutofit/>
          </a:bodyPr>
          <a:lstStyle/>
          <a:p>
            <a:pPr>
              <a:lnSpc>
                <a:spcPct val="100000"/>
              </a:lnSpc>
              <a:spcBef>
                <a:spcPts val="0"/>
              </a:spcBef>
            </a:pPr>
            <a:r>
              <a:rPr lang="en-US" sz="2800" dirty="0"/>
              <a:t>Attitudes: Positive</a:t>
            </a:r>
          </a:p>
          <a:p>
            <a:pPr>
              <a:lnSpc>
                <a:spcPct val="100000"/>
              </a:lnSpc>
              <a:spcBef>
                <a:spcPts val="0"/>
              </a:spcBef>
            </a:pPr>
            <a:r>
              <a:rPr lang="en-US" sz="2400" i="1" dirty="0"/>
              <a:t>Solutions + Optimism</a:t>
            </a:r>
          </a:p>
        </p:txBody>
      </p:sp>
      <p:sp>
        <p:nvSpPr>
          <p:cNvPr id="4" name="Text Placeholder 3">
            <a:extLst>
              <a:ext uri="{FF2B5EF4-FFF2-40B4-BE49-F238E27FC236}">
                <a16:creationId xmlns:a16="http://schemas.microsoft.com/office/drawing/2014/main" id="{BF07592B-7DCD-4049-AA21-A56A6D3E55C9}"/>
              </a:ext>
            </a:extLst>
          </p:cNvPr>
          <p:cNvSpPr>
            <a:spLocks noGrp="1"/>
          </p:cNvSpPr>
          <p:nvPr>
            <p:ph type="body" sz="quarter" idx="12"/>
          </p:nvPr>
        </p:nvSpPr>
        <p:spPr>
          <a:xfrm>
            <a:off x="3798916" y="6420111"/>
            <a:ext cx="5101803" cy="288500"/>
          </a:xfrm>
        </p:spPr>
        <p:txBody>
          <a:bodyPr/>
          <a:lstStyle/>
          <a:p>
            <a:r>
              <a:rPr lang="en-US" dirty="0">
                <a:solidFill>
                  <a:schemeClr val="bg2">
                    <a:lumMod val="25000"/>
                  </a:schemeClr>
                </a:solidFill>
              </a:rPr>
              <a:t>Base: Attitudes Tracking Benchmark Dip (804); Attitudes Tracking Dip 2 May 2021 (804) </a:t>
            </a:r>
            <a:endParaRPr lang="en-GB" dirty="0">
              <a:solidFill>
                <a:schemeClr val="bg2">
                  <a:lumMod val="25000"/>
                </a:schemeClr>
              </a:solidFill>
            </a:endParaRPr>
          </a:p>
        </p:txBody>
      </p:sp>
      <p:sp>
        <p:nvSpPr>
          <p:cNvPr id="5" name="Text Placeholder 4">
            <a:extLst>
              <a:ext uri="{FF2B5EF4-FFF2-40B4-BE49-F238E27FC236}">
                <a16:creationId xmlns:a16="http://schemas.microsoft.com/office/drawing/2014/main" id="{6EE1AED9-D55C-440B-A67A-742C80FECD9C}"/>
              </a:ext>
            </a:extLst>
          </p:cNvPr>
          <p:cNvSpPr>
            <a:spLocks noGrp="1"/>
          </p:cNvSpPr>
          <p:nvPr>
            <p:ph type="body" sz="quarter" idx="13"/>
          </p:nvPr>
        </p:nvSpPr>
        <p:spPr>
          <a:xfrm>
            <a:off x="167530" y="1760105"/>
            <a:ext cx="3019618" cy="288500"/>
          </a:xfrm>
        </p:spPr>
        <p:txBody>
          <a:bodyPr/>
          <a:lstStyle/>
          <a:p>
            <a:r>
              <a:rPr lang="en-US" dirty="0"/>
              <a:t>Q. Here’s some statements people have made about homelessness - we’d like to know what you think about the extent to which you agree or disagree with each one.</a:t>
            </a:r>
            <a:endParaRPr lang="en-GB" dirty="0"/>
          </a:p>
        </p:txBody>
      </p:sp>
      <p:sp>
        <p:nvSpPr>
          <p:cNvPr id="7" name="Text Placeholder 6">
            <a:extLst>
              <a:ext uri="{FF2B5EF4-FFF2-40B4-BE49-F238E27FC236}">
                <a16:creationId xmlns:a16="http://schemas.microsoft.com/office/drawing/2014/main" id="{9577FB3B-446D-433D-972A-1C4AC3AB1110}"/>
              </a:ext>
            </a:extLst>
          </p:cNvPr>
          <p:cNvSpPr>
            <a:spLocks noGrp="1"/>
          </p:cNvSpPr>
          <p:nvPr>
            <p:ph type="body" sz="quarter" idx="11"/>
          </p:nvPr>
        </p:nvSpPr>
        <p:spPr>
          <a:xfrm>
            <a:off x="3610099" y="422666"/>
            <a:ext cx="8225349" cy="380848"/>
          </a:xfrm>
        </p:spPr>
        <p:txBody>
          <a:bodyPr/>
          <a:lstStyle/>
          <a:p>
            <a:r>
              <a:rPr lang="en-US" dirty="0"/>
              <a:t>But there has this year been an increase in people feeling a personal responsibility to help people who are homeless </a:t>
            </a:r>
            <a:endParaRPr lang="en-GB" dirty="0"/>
          </a:p>
        </p:txBody>
      </p:sp>
      <p:graphicFrame>
        <p:nvGraphicFramePr>
          <p:cNvPr id="17" name="Chart 16">
            <a:extLst>
              <a:ext uri="{FF2B5EF4-FFF2-40B4-BE49-F238E27FC236}">
                <a16:creationId xmlns:a16="http://schemas.microsoft.com/office/drawing/2014/main" id="{32063817-58AF-4A43-97ED-DF33D4E7CF17}"/>
              </a:ext>
            </a:extLst>
          </p:cNvPr>
          <p:cNvGraphicFramePr/>
          <p:nvPr>
            <p:extLst>
              <p:ext uri="{D42A27DB-BD31-4B8C-83A1-F6EECF244321}">
                <p14:modId xmlns:p14="http://schemas.microsoft.com/office/powerpoint/2010/main" val="1849360334"/>
              </p:ext>
            </p:extLst>
          </p:nvPr>
        </p:nvGraphicFramePr>
        <p:xfrm>
          <a:off x="3798914" y="1433213"/>
          <a:ext cx="8036534" cy="486710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06E1DF10-5D76-410A-AD88-7B16E2C27E93}"/>
              </a:ext>
            </a:extLst>
          </p:cNvPr>
          <p:cNvSpPr/>
          <p:nvPr/>
        </p:nvSpPr>
        <p:spPr>
          <a:xfrm>
            <a:off x="167529" y="2286925"/>
            <a:ext cx="3019618" cy="4110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12E"/>
                </a:solidFill>
                <a:effectLst/>
                <a:uLnTx/>
                <a:uFillTx/>
                <a:latin typeface="Gill Sans MT"/>
                <a:ea typeface="+mn-ea"/>
                <a:cs typeface="+mn-cs"/>
              </a:rPr>
              <a:t>% </a:t>
            </a:r>
            <a:r>
              <a:rPr kumimoji="0" lang="en-GB" sz="2000" b="0" i="1" u="none" strike="noStrike" kern="1200" cap="none" spc="0" normalizeH="0" baseline="0" noProof="0" dirty="0">
                <a:ln>
                  <a:noFill/>
                </a:ln>
                <a:solidFill>
                  <a:srgbClr val="00212E"/>
                </a:solidFill>
                <a:effectLst/>
                <a:uLnTx/>
                <a:uFillTx/>
                <a:latin typeface="Gill Sans MT"/>
                <a:ea typeface="+mn-ea"/>
                <a:cs typeface="+mn-cs"/>
              </a:rPr>
              <a:t>AGREE</a:t>
            </a:r>
            <a:r>
              <a:rPr kumimoji="0" lang="en-GB" sz="2000" b="0" i="0" u="none" strike="noStrike" kern="1200" cap="none" spc="0" normalizeH="0" baseline="0" noProof="0" dirty="0">
                <a:ln>
                  <a:noFill/>
                </a:ln>
                <a:solidFill>
                  <a:srgbClr val="00212E"/>
                </a:solidFill>
                <a:effectLst/>
                <a:uLnTx/>
                <a:uFillTx/>
                <a:latin typeface="Gill Sans MT"/>
                <a:ea typeface="+mn-ea"/>
                <a:cs typeface="+mn-cs"/>
              </a:rPr>
              <a:t> AT ALL</a:t>
            </a:r>
          </a:p>
        </p:txBody>
      </p:sp>
      <p:sp>
        <p:nvSpPr>
          <p:cNvPr id="10" name="Slide Number Placeholder 7">
            <a:extLst>
              <a:ext uri="{FF2B5EF4-FFF2-40B4-BE49-F238E27FC236}">
                <a16:creationId xmlns:a16="http://schemas.microsoft.com/office/drawing/2014/main" id="{04F06B46-5218-4822-A907-698D84EC14E8}"/>
              </a:ext>
            </a:extLst>
          </p:cNvPr>
          <p:cNvSpPr txBox="1">
            <a:spLocks/>
          </p:cNvSpPr>
          <p:nvPr/>
        </p:nvSpPr>
        <p:spPr>
          <a:xfrm>
            <a:off x="9109363" y="63979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53E07E-2954-4F2D-9F45-B7A1A4E50F56}" type="slidenum">
              <a:rPr lang="en-GB" smtClean="0">
                <a:solidFill>
                  <a:srgbClr val="00212E">
                    <a:tint val="75000"/>
                  </a:srgbClr>
                </a:solidFill>
              </a:rPr>
              <a:pPr>
                <a:defRPr/>
              </a:pPr>
              <a:t>50</a:t>
            </a:fld>
            <a:endParaRPr lang="en-GB" dirty="0">
              <a:solidFill>
                <a:srgbClr val="00212E">
                  <a:tint val="75000"/>
                </a:srgbClr>
              </a:solidFill>
            </a:endParaRPr>
          </a:p>
        </p:txBody>
      </p:sp>
      <p:sp>
        <p:nvSpPr>
          <p:cNvPr id="11" name="Slide Number Placeholder 7">
            <a:extLst>
              <a:ext uri="{FF2B5EF4-FFF2-40B4-BE49-F238E27FC236}">
                <a16:creationId xmlns:a16="http://schemas.microsoft.com/office/drawing/2014/main" id="{D44D3264-D2A9-441F-85BC-C0B9B3CD776E}"/>
              </a:ext>
            </a:extLst>
          </p:cNvPr>
          <p:cNvSpPr txBox="1">
            <a:spLocks/>
          </p:cNvSpPr>
          <p:nvPr/>
        </p:nvSpPr>
        <p:spPr>
          <a:xfrm>
            <a:off x="9109363" y="63979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53E07E-2954-4F2D-9F45-B7A1A4E50F56}" type="slidenum">
              <a:rPr lang="en-GB" smtClean="0">
                <a:solidFill>
                  <a:srgbClr val="00212E">
                    <a:tint val="75000"/>
                  </a:srgbClr>
                </a:solidFill>
              </a:rPr>
              <a:pPr>
                <a:defRPr/>
              </a:pPr>
              <a:t>50</a:t>
            </a:fld>
            <a:endParaRPr lang="en-GB" dirty="0">
              <a:solidFill>
                <a:srgbClr val="00212E">
                  <a:tint val="75000"/>
                </a:srgbClr>
              </a:solidFill>
            </a:endParaRPr>
          </a:p>
        </p:txBody>
      </p:sp>
      <p:sp>
        <p:nvSpPr>
          <p:cNvPr id="12" name="Slide Number Placeholder 7">
            <a:extLst>
              <a:ext uri="{FF2B5EF4-FFF2-40B4-BE49-F238E27FC236}">
                <a16:creationId xmlns:a16="http://schemas.microsoft.com/office/drawing/2014/main" id="{62B6D6D5-D843-49AC-8960-32C5D7CDCF87}"/>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806215-92C3-4B43-A2B5-5772D486D7EF}" type="slidenum">
              <a:rPr lang="en-GB" smtClean="0"/>
              <a:pPr/>
              <a:t>50</a:t>
            </a:fld>
            <a:endParaRPr lang="en-GB" dirty="0"/>
          </a:p>
        </p:txBody>
      </p:sp>
      <p:sp>
        <p:nvSpPr>
          <p:cNvPr id="13" name="Rectangle 12">
            <a:extLst>
              <a:ext uri="{FF2B5EF4-FFF2-40B4-BE49-F238E27FC236}">
                <a16:creationId xmlns:a16="http://schemas.microsoft.com/office/drawing/2014/main" id="{7D7694AF-8687-44EF-AAB8-DB3557250D84}"/>
              </a:ext>
            </a:extLst>
          </p:cNvPr>
          <p:cNvSpPr/>
          <p:nvPr/>
        </p:nvSpPr>
        <p:spPr>
          <a:xfrm>
            <a:off x="8635200" y="6347200"/>
            <a:ext cx="3479710" cy="387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4" name="Oval 13">
            <a:extLst>
              <a:ext uri="{FF2B5EF4-FFF2-40B4-BE49-F238E27FC236}">
                <a16:creationId xmlns:a16="http://schemas.microsoft.com/office/drawing/2014/main" id="{1D9C21E9-6742-413C-A52D-DD2C260269D3}"/>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2975D005-ABBC-4182-BC4C-D229D28760A3}"/>
              </a:ext>
            </a:extLst>
          </p:cNvPr>
          <p:cNvSpPr>
            <a:spLocks noChangeAspect="1"/>
          </p:cNvSpPr>
          <p:nvPr/>
        </p:nvSpPr>
        <p:spPr>
          <a:xfrm>
            <a:off x="8734951" y="6489989"/>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6" name="Isosceles Triangle 15">
            <a:extLst>
              <a:ext uri="{FF2B5EF4-FFF2-40B4-BE49-F238E27FC236}">
                <a16:creationId xmlns:a16="http://schemas.microsoft.com/office/drawing/2014/main" id="{C15FE3AA-6604-4A30-A7B6-85DE350B2711}"/>
              </a:ext>
            </a:extLst>
          </p:cNvPr>
          <p:cNvSpPr>
            <a:spLocks noChangeAspect="1"/>
          </p:cNvSpPr>
          <p:nvPr/>
        </p:nvSpPr>
        <p:spPr>
          <a:xfrm rot="10800000">
            <a:off x="8825334" y="6493853"/>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8" name="Isosceles Triangle 17">
            <a:extLst>
              <a:ext uri="{FF2B5EF4-FFF2-40B4-BE49-F238E27FC236}">
                <a16:creationId xmlns:a16="http://schemas.microsoft.com/office/drawing/2014/main" id="{8BF56C44-07AC-40C5-B9DA-7AF475057D0F}"/>
              </a:ext>
            </a:extLst>
          </p:cNvPr>
          <p:cNvSpPr>
            <a:spLocks noChangeAspect="1"/>
          </p:cNvSpPr>
          <p:nvPr/>
        </p:nvSpPr>
        <p:spPr>
          <a:xfrm>
            <a:off x="10121065" y="3100903"/>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229532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7B7-202C-4CCE-AA61-94CE66CBBC48}"/>
              </a:ext>
            </a:extLst>
          </p:cNvPr>
          <p:cNvSpPr>
            <a:spLocks noGrp="1"/>
          </p:cNvSpPr>
          <p:nvPr>
            <p:ph type="title"/>
          </p:nvPr>
        </p:nvSpPr>
        <p:spPr/>
        <p:txBody>
          <a:bodyPr/>
          <a:lstStyle/>
          <a:p>
            <a:r>
              <a:rPr lang="en-US" dirty="0"/>
              <a:t>SOLUTIONS + OPTIMISM</a:t>
            </a:r>
            <a:endParaRPr lang="en-GB" dirty="0"/>
          </a:p>
        </p:txBody>
      </p:sp>
      <p:sp>
        <p:nvSpPr>
          <p:cNvPr id="3" name="Content Placeholder 2">
            <a:extLst>
              <a:ext uri="{FF2B5EF4-FFF2-40B4-BE49-F238E27FC236}">
                <a16:creationId xmlns:a16="http://schemas.microsoft.com/office/drawing/2014/main" id="{AC1AAB48-BAFD-4411-8E1F-423DA83D3E0E}"/>
              </a:ext>
            </a:extLst>
          </p:cNvPr>
          <p:cNvSpPr>
            <a:spLocks noGrp="1"/>
          </p:cNvSpPr>
          <p:nvPr>
            <p:ph idx="1"/>
          </p:nvPr>
        </p:nvSpPr>
        <p:spPr/>
        <p:txBody>
          <a:bodyPr>
            <a:noAutofit/>
          </a:bodyPr>
          <a:lstStyle/>
          <a:p>
            <a:pPr>
              <a:lnSpc>
                <a:spcPct val="100000"/>
              </a:lnSpc>
              <a:spcBef>
                <a:spcPts val="0"/>
              </a:spcBef>
            </a:pPr>
            <a:r>
              <a:rPr lang="en-US" sz="2400" dirty="0"/>
              <a:t>Action Taken Towards Ending Homelessness</a:t>
            </a:r>
            <a:endParaRPr lang="en-GB" sz="2400" dirty="0"/>
          </a:p>
        </p:txBody>
      </p:sp>
      <p:sp>
        <p:nvSpPr>
          <p:cNvPr id="4" name="Text Placeholder 3">
            <a:extLst>
              <a:ext uri="{FF2B5EF4-FFF2-40B4-BE49-F238E27FC236}">
                <a16:creationId xmlns:a16="http://schemas.microsoft.com/office/drawing/2014/main" id="{BF07592B-7DCD-4049-AA21-A56A6D3E55C9}"/>
              </a:ext>
            </a:extLst>
          </p:cNvPr>
          <p:cNvSpPr>
            <a:spLocks noGrp="1"/>
          </p:cNvSpPr>
          <p:nvPr>
            <p:ph type="body" sz="quarter" idx="12"/>
          </p:nvPr>
        </p:nvSpPr>
        <p:spPr>
          <a:xfrm>
            <a:off x="3798917" y="6420111"/>
            <a:ext cx="3415616" cy="288500"/>
          </a:xfrm>
        </p:spPr>
        <p:txBody>
          <a:bodyPr/>
          <a:lstStyle/>
          <a:p>
            <a:r>
              <a:rPr lang="en-US" dirty="0">
                <a:solidFill>
                  <a:schemeClr val="bg2">
                    <a:lumMod val="25000"/>
                  </a:schemeClr>
                </a:solidFill>
              </a:rPr>
              <a:t>Base: 2020 Home For All Campaign (617); Attitudes Tracking Benchmark Dip (804); Attitudes Tracking Benchmark Dip: All who have heard / seen any homelessness buzz (264).</a:t>
            </a:r>
            <a:endParaRPr lang="en-GB" dirty="0">
              <a:solidFill>
                <a:schemeClr val="bg2">
                  <a:lumMod val="25000"/>
                </a:schemeClr>
              </a:solidFill>
            </a:endParaRPr>
          </a:p>
        </p:txBody>
      </p:sp>
      <p:sp>
        <p:nvSpPr>
          <p:cNvPr id="5" name="Text Placeholder 4">
            <a:extLst>
              <a:ext uri="{FF2B5EF4-FFF2-40B4-BE49-F238E27FC236}">
                <a16:creationId xmlns:a16="http://schemas.microsoft.com/office/drawing/2014/main" id="{6EE1AED9-D55C-440B-A67A-742C80FECD9C}"/>
              </a:ext>
            </a:extLst>
          </p:cNvPr>
          <p:cNvSpPr>
            <a:spLocks noGrp="1"/>
          </p:cNvSpPr>
          <p:nvPr>
            <p:ph type="body" sz="quarter" idx="13"/>
          </p:nvPr>
        </p:nvSpPr>
        <p:spPr/>
        <p:txBody>
          <a:bodyPr/>
          <a:lstStyle/>
          <a:p>
            <a:r>
              <a:rPr lang="en-US" dirty="0"/>
              <a:t>Q. Thinking about the UK as a whole, to what extent do you think that there is something being done to end homelessness for good?</a:t>
            </a:r>
            <a:endParaRPr lang="en-GB" dirty="0"/>
          </a:p>
        </p:txBody>
      </p:sp>
      <p:sp>
        <p:nvSpPr>
          <p:cNvPr id="7" name="Text Placeholder 6">
            <a:extLst>
              <a:ext uri="{FF2B5EF4-FFF2-40B4-BE49-F238E27FC236}">
                <a16:creationId xmlns:a16="http://schemas.microsoft.com/office/drawing/2014/main" id="{9577FB3B-446D-433D-972A-1C4AC3AB1110}"/>
              </a:ext>
            </a:extLst>
          </p:cNvPr>
          <p:cNvSpPr>
            <a:spLocks noGrp="1"/>
          </p:cNvSpPr>
          <p:nvPr>
            <p:ph type="body" sz="quarter" idx="11"/>
          </p:nvPr>
        </p:nvSpPr>
        <p:spPr>
          <a:xfrm>
            <a:off x="4144161" y="422666"/>
            <a:ext cx="7691287" cy="380848"/>
          </a:xfrm>
        </p:spPr>
        <p:txBody>
          <a:bodyPr/>
          <a:lstStyle/>
          <a:p>
            <a:r>
              <a:rPr lang="en-US" dirty="0"/>
              <a:t>People have become slightly more aware that there’s some action being taken towards ending homelessness </a:t>
            </a:r>
            <a:endParaRPr lang="en-GB" dirty="0"/>
          </a:p>
        </p:txBody>
      </p:sp>
      <p:graphicFrame>
        <p:nvGraphicFramePr>
          <p:cNvPr id="9" name="Chart 8">
            <a:extLst>
              <a:ext uri="{FF2B5EF4-FFF2-40B4-BE49-F238E27FC236}">
                <a16:creationId xmlns:a16="http://schemas.microsoft.com/office/drawing/2014/main" id="{1508A06B-2F72-42E8-9EE1-B92726A9A5E0}"/>
              </a:ext>
            </a:extLst>
          </p:cNvPr>
          <p:cNvGraphicFramePr/>
          <p:nvPr>
            <p:extLst>
              <p:ext uri="{D42A27DB-BD31-4B8C-83A1-F6EECF244321}">
                <p14:modId xmlns:p14="http://schemas.microsoft.com/office/powerpoint/2010/main" val="2515718691"/>
              </p:ext>
            </p:extLst>
          </p:nvPr>
        </p:nvGraphicFramePr>
        <p:xfrm>
          <a:off x="3857860" y="2004970"/>
          <a:ext cx="7977588" cy="4064316"/>
        </p:xfrm>
        <a:graphic>
          <a:graphicData uri="http://schemas.openxmlformats.org/drawingml/2006/chart">
            <c:chart xmlns:c="http://schemas.openxmlformats.org/drawingml/2006/chart" xmlns:r="http://schemas.openxmlformats.org/officeDocument/2006/relationships" r:id="rId3"/>
          </a:graphicData>
        </a:graphic>
      </p:graphicFrame>
      <p:sp>
        <p:nvSpPr>
          <p:cNvPr id="10" name="Slide Number Placeholder 7">
            <a:extLst>
              <a:ext uri="{FF2B5EF4-FFF2-40B4-BE49-F238E27FC236}">
                <a16:creationId xmlns:a16="http://schemas.microsoft.com/office/drawing/2014/main" id="{C4C07005-B7C1-46EB-9305-28BEC1D16935}"/>
              </a:ext>
            </a:extLst>
          </p:cNvPr>
          <p:cNvSpPr txBox="1">
            <a:spLocks/>
          </p:cNvSpPr>
          <p:nvPr/>
        </p:nvSpPr>
        <p:spPr>
          <a:xfrm>
            <a:off x="9109363" y="63979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53E07E-2954-4F2D-9F45-B7A1A4E50F56}" type="slidenum">
              <a:rPr lang="en-GB" smtClean="0">
                <a:solidFill>
                  <a:srgbClr val="00212E">
                    <a:tint val="75000"/>
                  </a:srgbClr>
                </a:solidFill>
              </a:rPr>
              <a:pPr>
                <a:defRPr/>
              </a:pPr>
              <a:t>51</a:t>
            </a:fld>
            <a:endParaRPr lang="en-GB" dirty="0">
              <a:solidFill>
                <a:srgbClr val="00212E">
                  <a:tint val="75000"/>
                </a:srgbClr>
              </a:solidFill>
            </a:endParaRPr>
          </a:p>
        </p:txBody>
      </p:sp>
      <p:sp>
        <p:nvSpPr>
          <p:cNvPr id="11" name="Slide Number Placeholder 7">
            <a:extLst>
              <a:ext uri="{FF2B5EF4-FFF2-40B4-BE49-F238E27FC236}">
                <a16:creationId xmlns:a16="http://schemas.microsoft.com/office/drawing/2014/main" id="{9B9C70F8-9740-49B1-A054-76BC3494324E}"/>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806215-92C3-4B43-A2B5-5772D486D7EF}" type="slidenum">
              <a:rPr lang="en-GB" smtClean="0"/>
              <a:pPr/>
              <a:t>51</a:t>
            </a:fld>
            <a:endParaRPr lang="en-GB" dirty="0"/>
          </a:p>
        </p:txBody>
      </p:sp>
      <p:sp>
        <p:nvSpPr>
          <p:cNvPr id="12" name="Rectangle 11">
            <a:extLst>
              <a:ext uri="{FF2B5EF4-FFF2-40B4-BE49-F238E27FC236}">
                <a16:creationId xmlns:a16="http://schemas.microsoft.com/office/drawing/2014/main" id="{EFAB8C4F-E973-4B75-A545-7DDC523F7F1A}"/>
              </a:ext>
            </a:extLst>
          </p:cNvPr>
          <p:cNvSpPr/>
          <p:nvPr/>
        </p:nvSpPr>
        <p:spPr>
          <a:xfrm>
            <a:off x="8635200" y="6347200"/>
            <a:ext cx="3479710" cy="387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3" name="Oval 12">
            <a:extLst>
              <a:ext uri="{FF2B5EF4-FFF2-40B4-BE49-F238E27FC236}">
                <a16:creationId xmlns:a16="http://schemas.microsoft.com/office/drawing/2014/main" id="{039E37A8-F3C6-41C8-9D37-A59321B78BA7}"/>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4" name="Isosceles Triangle 13">
            <a:extLst>
              <a:ext uri="{FF2B5EF4-FFF2-40B4-BE49-F238E27FC236}">
                <a16:creationId xmlns:a16="http://schemas.microsoft.com/office/drawing/2014/main" id="{B3CB1DEC-26B1-411D-84DC-1862339D48AE}"/>
              </a:ext>
            </a:extLst>
          </p:cNvPr>
          <p:cNvSpPr>
            <a:spLocks noChangeAspect="1"/>
          </p:cNvSpPr>
          <p:nvPr/>
        </p:nvSpPr>
        <p:spPr>
          <a:xfrm>
            <a:off x="8734951" y="6489989"/>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A9F54D70-5B1C-4CFC-9779-64938C315633}"/>
              </a:ext>
            </a:extLst>
          </p:cNvPr>
          <p:cNvSpPr>
            <a:spLocks noChangeAspect="1"/>
          </p:cNvSpPr>
          <p:nvPr/>
        </p:nvSpPr>
        <p:spPr>
          <a:xfrm rot="10800000">
            <a:off x="8825334" y="6493853"/>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nvGrpSpPr>
          <p:cNvPr id="6" name="Group 5">
            <a:extLst>
              <a:ext uri="{FF2B5EF4-FFF2-40B4-BE49-F238E27FC236}">
                <a16:creationId xmlns:a16="http://schemas.microsoft.com/office/drawing/2014/main" id="{59E3250C-4BB8-41D5-98AB-66591A10C83D}"/>
              </a:ext>
            </a:extLst>
          </p:cNvPr>
          <p:cNvGrpSpPr/>
          <p:nvPr/>
        </p:nvGrpSpPr>
        <p:grpSpPr>
          <a:xfrm>
            <a:off x="10716336" y="2586228"/>
            <a:ext cx="204972" cy="204972"/>
            <a:chOff x="7645476" y="5824728"/>
            <a:chExt cx="204972" cy="204972"/>
          </a:xfrm>
        </p:grpSpPr>
        <p:sp>
          <p:nvSpPr>
            <p:cNvPr id="16" name="Oval 15">
              <a:extLst>
                <a:ext uri="{FF2B5EF4-FFF2-40B4-BE49-F238E27FC236}">
                  <a16:creationId xmlns:a16="http://schemas.microsoft.com/office/drawing/2014/main" id="{B6796ABE-AE8E-4C8B-BE11-2ADCEC85DCEB}"/>
                </a:ext>
              </a:extLst>
            </p:cNvPr>
            <p:cNvSpPr>
              <a:spLocks noChangeAspect="1"/>
            </p:cNvSpPr>
            <p:nvPr/>
          </p:nvSpPr>
          <p:spPr>
            <a:xfrm>
              <a:off x="7645476" y="5824728"/>
              <a:ext cx="204972" cy="204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7" name="Isosceles Triangle 16">
              <a:extLst>
                <a:ext uri="{FF2B5EF4-FFF2-40B4-BE49-F238E27FC236}">
                  <a16:creationId xmlns:a16="http://schemas.microsoft.com/office/drawing/2014/main" id="{B8285075-B6FD-4503-A204-31615F6F6A8F}"/>
                </a:ext>
              </a:extLst>
            </p:cNvPr>
            <p:cNvSpPr>
              <a:spLocks noChangeAspect="1"/>
            </p:cNvSpPr>
            <p:nvPr/>
          </p:nvSpPr>
          <p:spPr>
            <a:xfrm rot="10800000">
              <a:off x="7682334" y="5873214"/>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spTree>
    <p:extLst>
      <p:ext uri="{BB962C8B-B14F-4D97-AF65-F5344CB8AC3E}">
        <p14:creationId xmlns:p14="http://schemas.microsoft.com/office/powerpoint/2010/main" val="4114385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7B7-202C-4CCE-AA61-94CE66CBBC48}"/>
              </a:ext>
            </a:extLst>
          </p:cNvPr>
          <p:cNvSpPr>
            <a:spLocks noGrp="1"/>
          </p:cNvSpPr>
          <p:nvPr>
            <p:ph type="title"/>
          </p:nvPr>
        </p:nvSpPr>
        <p:spPr/>
        <p:txBody>
          <a:bodyPr/>
          <a:lstStyle/>
          <a:p>
            <a:r>
              <a:rPr lang="en-US" dirty="0"/>
              <a:t>SOLUTIONS + OPTIMISM</a:t>
            </a:r>
            <a:endParaRPr lang="en-GB" dirty="0"/>
          </a:p>
        </p:txBody>
      </p:sp>
      <p:sp>
        <p:nvSpPr>
          <p:cNvPr id="4" name="Text Placeholder 3">
            <a:extLst>
              <a:ext uri="{FF2B5EF4-FFF2-40B4-BE49-F238E27FC236}">
                <a16:creationId xmlns:a16="http://schemas.microsoft.com/office/drawing/2014/main" id="{BF07592B-7DCD-4049-AA21-A56A6D3E55C9}"/>
              </a:ext>
            </a:extLst>
          </p:cNvPr>
          <p:cNvSpPr>
            <a:spLocks noGrp="1"/>
          </p:cNvSpPr>
          <p:nvPr>
            <p:ph type="body" sz="quarter" idx="12"/>
          </p:nvPr>
        </p:nvSpPr>
        <p:spPr>
          <a:xfrm>
            <a:off x="3798916" y="6420111"/>
            <a:ext cx="5101803" cy="288500"/>
          </a:xfrm>
        </p:spPr>
        <p:txBody>
          <a:bodyPr/>
          <a:lstStyle/>
          <a:p>
            <a:r>
              <a:rPr lang="en-US" dirty="0">
                <a:solidFill>
                  <a:schemeClr val="bg2">
                    <a:lumMod val="25000"/>
                  </a:schemeClr>
                </a:solidFill>
              </a:rPr>
              <a:t>Base: Crisis Campaign Tracking: Pre 2019 Crisis At Christmas (413); 2019 Crisis At Christmas Peak (828); 2020 Home For All Campaign (617); Attitudes Tracking Benchmark Dip (804). 2019 Crisis At Christmas Peak (915). Attitudes Dip 2 May 2021 (804) </a:t>
            </a:r>
            <a:endParaRPr lang="en-GB" dirty="0">
              <a:solidFill>
                <a:schemeClr val="bg2">
                  <a:lumMod val="25000"/>
                </a:schemeClr>
              </a:solidFill>
            </a:endParaRPr>
          </a:p>
        </p:txBody>
      </p:sp>
      <p:sp>
        <p:nvSpPr>
          <p:cNvPr id="5" name="Text Placeholder 4">
            <a:extLst>
              <a:ext uri="{FF2B5EF4-FFF2-40B4-BE49-F238E27FC236}">
                <a16:creationId xmlns:a16="http://schemas.microsoft.com/office/drawing/2014/main" id="{6EE1AED9-D55C-440B-A67A-742C80FECD9C}"/>
              </a:ext>
            </a:extLst>
          </p:cNvPr>
          <p:cNvSpPr>
            <a:spLocks noGrp="1"/>
          </p:cNvSpPr>
          <p:nvPr>
            <p:ph type="body" sz="quarter" idx="13"/>
          </p:nvPr>
        </p:nvSpPr>
        <p:spPr/>
        <p:txBody>
          <a:bodyPr/>
          <a:lstStyle/>
          <a:p>
            <a:r>
              <a:rPr lang="en-US" dirty="0"/>
              <a:t>Q. Thinking about homelessness, which of the following statements best applies…</a:t>
            </a:r>
            <a:endParaRPr lang="en-GB" dirty="0"/>
          </a:p>
        </p:txBody>
      </p:sp>
      <p:sp>
        <p:nvSpPr>
          <p:cNvPr id="7" name="Text Placeholder 6">
            <a:extLst>
              <a:ext uri="{FF2B5EF4-FFF2-40B4-BE49-F238E27FC236}">
                <a16:creationId xmlns:a16="http://schemas.microsoft.com/office/drawing/2014/main" id="{9577FB3B-446D-433D-972A-1C4AC3AB1110}"/>
              </a:ext>
            </a:extLst>
          </p:cNvPr>
          <p:cNvSpPr>
            <a:spLocks noGrp="1"/>
          </p:cNvSpPr>
          <p:nvPr>
            <p:ph type="body" sz="quarter" idx="11"/>
          </p:nvPr>
        </p:nvSpPr>
        <p:spPr>
          <a:xfrm>
            <a:off x="4075889" y="422666"/>
            <a:ext cx="7759559" cy="380848"/>
          </a:xfrm>
        </p:spPr>
        <p:txBody>
          <a:bodyPr/>
          <a:lstStyle/>
          <a:p>
            <a:r>
              <a:rPr lang="en-US" dirty="0"/>
              <a:t>Though it’s still seen as inevitable</a:t>
            </a:r>
            <a:endParaRPr lang="en-GB" dirty="0"/>
          </a:p>
        </p:txBody>
      </p:sp>
      <p:graphicFrame>
        <p:nvGraphicFramePr>
          <p:cNvPr id="17" name="Chart 16">
            <a:extLst>
              <a:ext uri="{FF2B5EF4-FFF2-40B4-BE49-F238E27FC236}">
                <a16:creationId xmlns:a16="http://schemas.microsoft.com/office/drawing/2014/main" id="{32063817-58AF-4A43-97ED-DF33D4E7CF17}"/>
              </a:ext>
            </a:extLst>
          </p:cNvPr>
          <p:cNvGraphicFramePr/>
          <p:nvPr>
            <p:extLst>
              <p:ext uri="{D42A27DB-BD31-4B8C-83A1-F6EECF244321}">
                <p14:modId xmlns:p14="http://schemas.microsoft.com/office/powerpoint/2010/main" val="1304148652"/>
              </p:ext>
            </p:extLst>
          </p:nvPr>
        </p:nvGraphicFramePr>
        <p:xfrm>
          <a:off x="3798914" y="1516338"/>
          <a:ext cx="8036534" cy="4867102"/>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2">
            <a:extLst>
              <a:ext uri="{FF2B5EF4-FFF2-40B4-BE49-F238E27FC236}">
                <a16:creationId xmlns:a16="http://schemas.microsoft.com/office/drawing/2014/main" id="{3066E918-FC4A-4B03-B183-FD0C64F4EACD}"/>
              </a:ext>
            </a:extLst>
          </p:cNvPr>
          <p:cNvSpPr>
            <a:spLocks noGrp="1"/>
          </p:cNvSpPr>
          <p:nvPr>
            <p:ph idx="1"/>
          </p:nvPr>
        </p:nvSpPr>
        <p:spPr>
          <a:xfrm>
            <a:off x="167529" y="613090"/>
            <a:ext cx="3228814" cy="866576"/>
          </a:xfrm>
        </p:spPr>
        <p:txBody>
          <a:bodyPr>
            <a:noAutofit/>
          </a:bodyPr>
          <a:lstStyle/>
          <a:p>
            <a:pPr>
              <a:lnSpc>
                <a:spcPct val="100000"/>
              </a:lnSpc>
              <a:spcBef>
                <a:spcPts val="0"/>
              </a:spcBef>
            </a:pPr>
            <a:r>
              <a:rPr lang="en-US" sz="2400" dirty="0"/>
              <a:t>Mental Shortcut </a:t>
            </a:r>
          </a:p>
          <a:p>
            <a:pPr>
              <a:lnSpc>
                <a:spcPct val="100000"/>
              </a:lnSpc>
              <a:spcBef>
                <a:spcPts val="0"/>
              </a:spcBef>
            </a:pPr>
            <a:r>
              <a:rPr lang="en-US" sz="2400" i="1" dirty="0"/>
              <a:t>Homelessness is Inevitable</a:t>
            </a:r>
            <a:endParaRPr lang="en-GB" sz="2400" i="1" dirty="0"/>
          </a:p>
        </p:txBody>
      </p:sp>
    </p:spTree>
    <p:extLst>
      <p:ext uri="{BB962C8B-B14F-4D97-AF65-F5344CB8AC3E}">
        <p14:creationId xmlns:p14="http://schemas.microsoft.com/office/powerpoint/2010/main" val="37912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7B7-202C-4CCE-AA61-94CE66CBBC48}"/>
              </a:ext>
            </a:extLst>
          </p:cNvPr>
          <p:cNvSpPr>
            <a:spLocks noGrp="1"/>
          </p:cNvSpPr>
          <p:nvPr>
            <p:ph type="title"/>
          </p:nvPr>
        </p:nvSpPr>
        <p:spPr/>
        <p:txBody>
          <a:bodyPr/>
          <a:lstStyle/>
          <a:p>
            <a:r>
              <a:rPr lang="en-US" dirty="0"/>
              <a:t>SOLUTIONS + OPTIMISM</a:t>
            </a:r>
            <a:endParaRPr lang="en-GB" dirty="0"/>
          </a:p>
        </p:txBody>
      </p:sp>
      <p:sp>
        <p:nvSpPr>
          <p:cNvPr id="3" name="Content Placeholder 2">
            <a:extLst>
              <a:ext uri="{FF2B5EF4-FFF2-40B4-BE49-F238E27FC236}">
                <a16:creationId xmlns:a16="http://schemas.microsoft.com/office/drawing/2014/main" id="{AC1AAB48-BAFD-4411-8E1F-423DA83D3E0E}"/>
              </a:ext>
            </a:extLst>
          </p:cNvPr>
          <p:cNvSpPr>
            <a:spLocks noGrp="1"/>
          </p:cNvSpPr>
          <p:nvPr>
            <p:ph idx="1"/>
          </p:nvPr>
        </p:nvSpPr>
        <p:spPr/>
        <p:txBody>
          <a:bodyPr>
            <a:noAutofit/>
          </a:bodyPr>
          <a:lstStyle/>
          <a:p>
            <a:pPr>
              <a:lnSpc>
                <a:spcPct val="100000"/>
              </a:lnSpc>
              <a:spcBef>
                <a:spcPts val="0"/>
              </a:spcBef>
            </a:pPr>
            <a:r>
              <a:rPr lang="en-US" sz="2400" dirty="0"/>
              <a:t>Homelessness Urgency</a:t>
            </a:r>
            <a:endParaRPr lang="en-GB" sz="2400" dirty="0"/>
          </a:p>
        </p:txBody>
      </p:sp>
      <p:sp>
        <p:nvSpPr>
          <p:cNvPr id="4" name="Text Placeholder 3">
            <a:extLst>
              <a:ext uri="{FF2B5EF4-FFF2-40B4-BE49-F238E27FC236}">
                <a16:creationId xmlns:a16="http://schemas.microsoft.com/office/drawing/2014/main" id="{BF07592B-7DCD-4049-AA21-A56A6D3E55C9}"/>
              </a:ext>
            </a:extLst>
          </p:cNvPr>
          <p:cNvSpPr>
            <a:spLocks noGrp="1"/>
          </p:cNvSpPr>
          <p:nvPr>
            <p:ph type="body" sz="quarter" idx="12"/>
          </p:nvPr>
        </p:nvSpPr>
        <p:spPr>
          <a:xfrm>
            <a:off x="3798917" y="6489989"/>
            <a:ext cx="4704880" cy="218622"/>
          </a:xfrm>
        </p:spPr>
        <p:txBody>
          <a:bodyPr/>
          <a:lstStyle/>
          <a:p>
            <a:r>
              <a:rPr lang="en-US" dirty="0">
                <a:solidFill>
                  <a:schemeClr val="bg2">
                    <a:lumMod val="25000"/>
                  </a:schemeClr>
                </a:solidFill>
              </a:rPr>
              <a:t>Base: Attitudes Tracking Benchmark Dip (804); Attitudes Tracking Benchmark Dip: All who have heard / seen any homelessness buzz (264). Attitudes Tracking Dip 2 - May 2021 (804) Attitudes Tracking Dip 2 May 2021- Who recall homelessness buzz (307) </a:t>
            </a:r>
            <a:endParaRPr lang="en-GB" dirty="0">
              <a:solidFill>
                <a:schemeClr val="bg2">
                  <a:lumMod val="25000"/>
                </a:schemeClr>
              </a:solidFill>
            </a:endParaRPr>
          </a:p>
        </p:txBody>
      </p:sp>
      <p:sp>
        <p:nvSpPr>
          <p:cNvPr id="5" name="Text Placeholder 4">
            <a:extLst>
              <a:ext uri="{FF2B5EF4-FFF2-40B4-BE49-F238E27FC236}">
                <a16:creationId xmlns:a16="http://schemas.microsoft.com/office/drawing/2014/main" id="{6EE1AED9-D55C-440B-A67A-742C80FECD9C}"/>
              </a:ext>
            </a:extLst>
          </p:cNvPr>
          <p:cNvSpPr>
            <a:spLocks noGrp="1"/>
          </p:cNvSpPr>
          <p:nvPr>
            <p:ph type="body" sz="quarter" idx="13"/>
          </p:nvPr>
        </p:nvSpPr>
        <p:spPr/>
        <p:txBody>
          <a:bodyPr/>
          <a:lstStyle/>
          <a:p>
            <a:r>
              <a:rPr lang="en-US" dirty="0"/>
              <a:t>Q. Still thinking about each of these causes, when do we need to act in order to have the best chance of eradicating them from our society? </a:t>
            </a:r>
            <a:endParaRPr lang="en-GB" dirty="0"/>
          </a:p>
        </p:txBody>
      </p:sp>
      <p:sp>
        <p:nvSpPr>
          <p:cNvPr id="7" name="Text Placeholder 6">
            <a:extLst>
              <a:ext uri="{FF2B5EF4-FFF2-40B4-BE49-F238E27FC236}">
                <a16:creationId xmlns:a16="http://schemas.microsoft.com/office/drawing/2014/main" id="{9577FB3B-446D-433D-972A-1C4AC3AB1110}"/>
              </a:ext>
            </a:extLst>
          </p:cNvPr>
          <p:cNvSpPr>
            <a:spLocks noGrp="1"/>
          </p:cNvSpPr>
          <p:nvPr>
            <p:ph type="body" sz="quarter" idx="11"/>
          </p:nvPr>
        </p:nvSpPr>
        <p:spPr>
          <a:xfrm>
            <a:off x="4144161" y="422665"/>
            <a:ext cx="7691287" cy="742547"/>
          </a:xfrm>
        </p:spPr>
        <p:txBody>
          <a:bodyPr/>
          <a:lstStyle/>
          <a:p>
            <a:r>
              <a:rPr lang="en-US" dirty="0"/>
              <a:t>Belief in taking immediate action has grown</a:t>
            </a:r>
            <a:endParaRPr lang="en-GB" dirty="0"/>
          </a:p>
        </p:txBody>
      </p:sp>
      <p:graphicFrame>
        <p:nvGraphicFramePr>
          <p:cNvPr id="17" name="Chart 16">
            <a:extLst>
              <a:ext uri="{FF2B5EF4-FFF2-40B4-BE49-F238E27FC236}">
                <a16:creationId xmlns:a16="http://schemas.microsoft.com/office/drawing/2014/main" id="{32063817-58AF-4A43-97ED-DF33D4E7CF17}"/>
              </a:ext>
            </a:extLst>
          </p:cNvPr>
          <p:cNvGraphicFramePr/>
          <p:nvPr>
            <p:extLst>
              <p:ext uri="{D42A27DB-BD31-4B8C-83A1-F6EECF244321}">
                <p14:modId xmlns:p14="http://schemas.microsoft.com/office/powerpoint/2010/main" val="918806223"/>
              </p:ext>
            </p:extLst>
          </p:nvPr>
        </p:nvGraphicFramePr>
        <p:xfrm>
          <a:off x="3798914" y="1516338"/>
          <a:ext cx="8036534" cy="4867102"/>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7">
            <a:extLst>
              <a:ext uri="{FF2B5EF4-FFF2-40B4-BE49-F238E27FC236}">
                <a16:creationId xmlns:a16="http://schemas.microsoft.com/office/drawing/2014/main" id="{D0E85127-1742-4DF1-8D18-E1EDC6B0C085}"/>
              </a:ext>
            </a:extLst>
          </p:cNvPr>
          <p:cNvSpPr txBox="1">
            <a:spLocks/>
          </p:cNvSpPr>
          <p:nvPr/>
        </p:nvSpPr>
        <p:spPr>
          <a:xfrm>
            <a:off x="9109363" y="63979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53E07E-2954-4F2D-9F45-B7A1A4E50F56}" type="slidenum">
              <a:rPr lang="en-GB" smtClean="0">
                <a:solidFill>
                  <a:srgbClr val="00212E">
                    <a:tint val="75000"/>
                  </a:srgbClr>
                </a:solidFill>
              </a:rPr>
              <a:pPr>
                <a:defRPr/>
              </a:pPr>
              <a:t>53</a:t>
            </a:fld>
            <a:endParaRPr lang="en-GB" dirty="0">
              <a:solidFill>
                <a:srgbClr val="00212E">
                  <a:tint val="75000"/>
                </a:srgbClr>
              </a:solidFill>
            </a:endParaRPr>
          </a:p>
        </p:txBody>
      </p:sp>
      <p:sp>
        <p:nvSpPr>
          <p:cNvPr id="10" name="Slide Number Placeholder 7">
            <a:extLst>
              <a:ext uri="{FF2B5EF4-FFF2-40B4-BE49-F238E27FC236}">
                <a16:creationId xmlns:a16="http://schemas.microsoft.com/office/drawing/2014/main" id="{95DAFAE9-9D2D-4B2B-AA45-5E99371C4813}"/>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806215-92C3-4B43-A2B5-5772D486D7EF}" type="slidenum">
              <a:rPr lang="en-GB" smtClean="0"/>
              <a:pPr/>
              <a:t>53</a:t>
            </a:fld>
            <a:endParaRPr lang="en-GB" dirty="0"/>
          </a:p>
        </p:txBody>
      </p:sp>
      <p:sp>
        <p:nvSpPr>
          <p:cNvPr id="11" name="Rectangle 10">
            <a:extLst>
              <a:ext uri="{FF2B5EF4-FFF2-40B4-BE49-F238E27FC236}">
                <a16:creationId xmlns:a16="http://schemas.microsoft.com/office/drawing/2014/main" id="{AB8F54D5-2728-44C6-A87F-699856C72792}"/>
              </a:ext>
            </a:extLst>
          </p:cNvPr>
          <p:cNvSpPr/>
          <p:nvPr/>
        </p:nvSpPr>
        <p:spPr>
          <a:xfrm>
            <a:off x="8635200" y="6347200"/>
            <a:ext cx="3479710" cy="387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2" name="Oval 11">
            <a:extLst>
              <a:ext uri="{FF2B5EF4-FFF2-40B4-BE49-F238E27FC236}">
                <a16:creationId xmlns:a16="http://schemas.microsoft.com/office/drawing/2014/main" id="{4D0A4CBD-AE63-4C06-A2FA-0A31FED746FF}"/>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3" name="Isosceles Triangle 12">
            <a:extLst>
              <a:ext uri="{FF2B5EF4-FFF2-40B4-BE49-F238E27FC236}">
                <a16:creationId xmlns:a16="http://schemas.microsoft.com/office/drawing/2014/main" id="{ADE11E06-29FD-42F7-9E9B-B9F33557E752}"/>
              </a:ext>
            </a:extLst>
          </p:cNvPr>
          <p:cNvSpPr>
            <a:spLocks noChangeAspect="1"/>
          </p:cNvSpPr>
          <p:nvPr/>
        </p:nvSpPr>
        <p:spPr>
          <a:xfrm>
            <a:off x="8734951" y="6489989"/>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4" name="Isosceles Triangle 13">
            <a:extLst>
              <a:ext uri="{FF2B5EF4-FFF2-40B4-BE49-F238E27FC236}">
                <a16:creationId xmlns:a16="http://schemas.microsoft.com/office/drawing/2014/main" id="{0511C068-F238-4DD8-9104-2E372765F0E5}"/>
              </a:ext>
            </a:extLst>
          </p:cNvPr>
          <p:cNvSpPr>
            <a:spLocks noChangeAspect="1"/>
          </p:cNvSpPr>
          <p:nvPr/>
        </p:nvSpPr>
        <p:spPr>
          <a:xfrm rot="10800000">
            <a:off x="8825334" y="6493853"/>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EF7EDFA8-CEB3-478B-A714-6BB28A664E7A}"/>
              </a:ext>
            </a:extLst>
          </p:cNvPr>
          <p:cNvSpPr>
            <a:spLocks noChangeAspect="1"/>
          </p:cNvSpPr>
          <p:nvPr/>
        </p:nvSpPr>
        <p:spPr>
          <a:xfrm>
            <a:off x="4848751" y="3302089"/>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841233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2962-E1DE-4DCB-923C-1309B8FC2790}"/>
              </a:ext>
            </a:extLst>
          </p:cNvPr>
          <p:cNvSpPr>
            <a:spLocks noGrp="1"/>
          </p:cNvSpPr>
          <p:nvPr>
            <p:ph type="title"/>
          </p:nvPr>
        </p:nvSpPr>
        <p:spPr/>
        <p:txBody>
          <a:bodyPr/>
          <a:lstStyle/>
          <a:p>
            <a:r>
              <a:rPr lang="en-US" dirty="0"/>
              <a:t>SOLUTIONS + OPTIMISM</a:t>
            </a:r>
            <a:endParaRPr lang="en-GB" dirty="0"/>
          </a:p>
        </p:txBody>
      </p:sp>
      <p:sp>
        <p:nvSpPr>
          <p:cNvPr id="5" name="Text Placeholder 4">
            <a:extLst>
              <a:ext uri="{FF2B5EF4-FFF2-40B4-BE49-F238E27FC236}">
                <a16:creationId xmlns:a16="http://schemas.microsoft.com/office/drawing/2014/main" id="{82A5E26D-EE79-4AFB-BA3C-217F47A984F0}"/>
              </a:ext>
            </a:extLst>
          </p:cNvPr>
          <p:cNvSpPr>
            <a:spLocks noGrp="1"/>
          </p:cNvSpPr>
          <p:nvPr>
            <p:ph type="body" sz="quarter" idx="12"/>
          </p:nvPr>
        </p:nvSpPr>
        <p:spPr/>
        <p:txBody>
          <a:bodyPr/>
          <a:lstStyle/>
          <a:p>
            <a:r>
              <a:rPr lang="en-US" dirty="0">
                <a:solidFill>
                  <a:schemeClr val="bg2">
                    <a:lumMod val="25000"/>
                  </a:schemeClr>
                </a:solidFill>
              </a:rPr>
              <a:t>Base: Attitudes Tracking Benchmark Dip 2 May 2021 (804) </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92139472-86FA-4064-B2E0-F3772EEF1B35}"/>
              </a:ext>
            </a:extLst>
          </p:cNvPr>
          <p:cNvSpPr>
            <a:spLocks noGrp="1"/>
          </p:cNvSpPr>
          <p:nvPr>
            <p:ph type="body" sz="quarter" idx="13"/>
          </p:nvPr>
        </p:nvSpPr>
        <p:spPr/>
        <p:txBody>
          <a:bodyPr/>
          <a:lstStyle/>
          <a:p>
            <a:r>
              <a:rPr lang="en-US" dirty="0"/>
              <a:t>Q. Still thinking about each of these causes, when do we need to act in order to have the best chance of eradicating them from our society? </a:t>
            </a:r>
            <a:endParaRPr lang="en-GB" dirty="0"/>
          </a:p>
        </p:txBody>
      </p:sp>
      <p:sp>
        <p:nvSpPr>
          <p:cNvPr id="7" name="Text Placeholder 6">
            <a:extLst>
              <a:ext uri="{FF2B5EF4-FFF2-40B4-BE49-F238E27FC236}">
                <a16:creationId xmlns:a16="http://schemas.microsoft.com/office/drawing/2014/main" id="{17AD2B47-A89B-4BFD-8FE4-C64727986849}"/>
              </a:ext>
            </a:extLst>
          </p:cNvPr>
          <p:cNvSpPr>
            <a:spLocks noGrp="1"/>
          </p:cNvSpPr>
          <p:nvPr>
            <p:ph type="body" sz="quarter" idx="11"/>
          </p:nvPr>
        </p:nvSpPr>
        <p:spPr>
          <a:xfrm>
            <a:off x="3477823" y="422666"/>
            <a:ext cx="8320461" cy="380848"/>
          </a:xfrm>
        </p:spPr>
        <p:txBody>
          <a:bodyPr/>
          <a:lstStyle/>
          <a:p>
            <a:r>
              <a:rPr lang="en-US" dirty="0"/>
              <a:t>Urgency has also increased for cancer and child poverty </a:t>
            </a:r>
            <a:endParaRPr lang="en-GB" dirty="0"/>
          </a:p>
        </p:txBody>
      </p:sp>
      <p:sp>
        <p:nvSpPr>
          <p:cNvPr id="8" name="Slide Number Placeholder 7">
            <a:extLst>
              <a:ext uri="{FF2B5EF4-FFF2-40B4-BE49-F238E27FC236}">
                <a16:creationId xmlns:a16="http://schemas.microsoft.com/office/drawing/2014/main" id="{0B48899C-D7E5-474E-9594-A1038448DBA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E07E-2954-4F2D-9F45-B7A1A4E50F56}"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sp>
        <p:nvSpPr>
          <p:cNvPr id="9" name="Content Placeholder 2">
            <a:extLst>
              <a:ext uri="{FF2B5EF4-FFF2-40B4-BE49-F238E27FC236}">
                <a16:creationId xmlns:a16="http://schemas.microsoft.com/office/drawing/2014/main" id="{F55AFC74-7982-468E-9B2E-57119C6C2F11}"/>
              </a:ext>
            </a:extLst>
          </p:cNvPr>
          <p:cNvSpPr>
            <a:spLocks noGrp="1"/>
          </p:cNvSpPr>
          <p:nvPr>
            <p:ph idx="1"/>
          </p:nvPr>
        </p:nvSpPr>
        <p:spPr>
          <a:xfrm>
            <a:off x="167529" y="613090"/>
            <a:ext cx="4245080" cy="866576"/>
          </a:xfrm>
        </p:spPr>
        <p:txBody>
          <a:bodyPr>
            <a:noAutofit/>
          </a:bodyPr>
          <a:lstStyle/>
          <a:p>
            <a:pPr>
              <a:lnSpc>
                <a:spcPct val="100000"/>
              </a:lnSpc>
              <a:spcBef>
                <a:spcPts val="0"/>
              </a:spcBef>
            </a:pPr>
            <a:r>
              <a:rPr lang="en-US" sz="2400" dirty="0"/>
              <a:t>Cause Urgency </a:t>
            </a:r>
          </a:p>
          <a:p>
            <a:pPr>
              <a:lnSpc>
                <a:spcPct val="100000"/>
              </a:lnSpc>
              <a:spcBef>
                <a:spcPts val="0"/>
              </a:spcBef>
            </a:pPr>
            <a:r>
              <a:rPr lang="en-US" i="1" dirty="0"/>
              <a:t>May 2021 </a:t>
            </a:r>
            <a:endParaRPr lang="en-GB" i="1" dirty="0"/>
          </a:p>
        </p:txBody>
      </p:sp>
      <p:graphicFrame>
        <p:nvGraphicFramePr>
          <p:cNvPr id="10" name="Chart 9">
            <a:extLst>
              <a:ext uri="{FF2B5EF4-FFF2-40B4-BE49-F238E27FC236}">
                <a16:creationId xmlns:a16="http://schemas.microsoft.com/office/drawing/2014/main" id="{AB844A11-4582-488A-ADF3-BD8320DD07D5}"/>
              </a:ext>
            </a:extLst>
          </p:cNvPr>
          <p:cNvGraphicFramePr/>
          <p:nvPr>
            <p:extLst>
              <p:ext uri="{D42A27DB-BD31-4B8C-83A1-F6EECF244321}">
                <p14:modId xmlns:p14="http://schemas.microsoft.com/office/powerpoint/2010/main" val="1422348743"/>
              </p:ext>
            </p:extLst>
          </p:nvPr>
        </p:nvGraphicFramePr>
        <p:xfrm>
          <a:off x="318782" y="2004970"/>
          <a:ext cx="11230365" cy="4064316"/>
        </p:xfrm>
        <a:graphic>
          <a:graphicData uri="http://schemas.openxmlformats.org/drawingml/2006/chart">
            <c:chart xmlns:c="http://schemas.openxmlformats.org/drawingml/2006/chart" xmlns:r="http://schemas.openxmlformats.org/officeDocument/2006/relationships" r:id="rId2"/>
          </a:graphicData>
        </a:graphic>
      </p:graphicFrame>
      <p:sp>
        <p:nvSpPr>
          <p:cNvPr id="11" name="Slide Number Placeholder 7">
            <a:extLst>
              <a:ext uri="{FF2B5EF4-FFF2-40B4-BE49-F238E27FC236}">
                <a16:creationId xmlns:a16="http://schemas.microsoft.com/office/drawing/2014/main" id="{28EAB355-9B19-403B-B16D-5DBA0C4C5F91}"/>
              </a:ext>
            </a:extLst>
          </p:cNvPr>
          <p:cNvSpPr txBox="1">
            <a:spLocks/>
          </p:cNvSpPr>
          <p:nvPr/>
        </p:nvSpPr>
        <p:spPr>
          <a:xfrm>
            <a:off x="9109363" y="63979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53E07E-2954-4F2D-9F45-B7A1A4E50F56}" type="slidenum">
              <a:rPr lang="en-GB" smtClean="0">
                <a:solidFill>
                  <a:srgbClr val="00212E">
                    <a:tint val="75000"/>
                  </a:srgbClr>
                </a:solidFill>
              </a:rPr>
              <a:pPr>
                <a:defRPr/>
              </a:pPr>
              <a:t>54</a:t>
            </a:fld>
            <a:endParaRPr lang="en-GB" dirty="0">
              <a:solidFill>
                <a:srgbClr val="00212E">
                  <a:tint val="75000"/>
                </a:srgbClr>
              </a:solidFill>
            </a:endParaRPr>
          </a:p>
        </p:txBody>
      </p:sp>
      <p:sp>
        <p:nvSpPr>
          <p:cNvPr id="12" name="Slide Number Placeholder 7">
            <a:extLst>
              <a:ext uri="{FF2B5EF4-FFF2-40B4-BE49-F238E27FC236}">
                <a16:creationId xmlns:a16="http://schemas.microsoft.com/office/drawing/2014/main" id="{5E21B8A6-ACDA-46A2-B71A-2869EE1FA95F}"/>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806215-92C3-4B43-A2B5-5772D486D7EF}" type="slidenum">
              <a:rPr lang="en-GB" smtClean="0"/>
              <a:pPr/>
              <a:t>54</a:t>
            </a:fld>
            <a:endParaRPr lang="en-GB" dirty="0"/>
          </a:p>
        </p:txBody>
      </p:sp>
      <p:sp>
        <p:nvSpPr>
          <p:cNvPr id="13" name="Rectangle 12">
            <a:extLst>
              <a:ext uri="{FF2B5EF4-FFF2-40B4-BE49-F238E27FC236}">
                <a16:creationId xmlns:a16="http://schemas.microsoft.com/office/drawing/2014/main" id="{AE86377B-2A55-4AAC-82FC-34F274018E22}"/>
              </a:ext>
            </a:extLst>
          </p:cNvPr>
          <p:cNvSpPr/>
          <p:nvPr/>
        </p:nvSpPr>
        <p:spPr>
          <a:xfrm>
            <a:off x="8635200" y="6347200"/>
            <a:ext cx="3479710" cy="387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4" name="Oval 13">
            <a:extLst>
              <a:ext uri="{FF2B5EF4-FFF2-40B4-BE49-F238E27FC236}">
                <a16:creationId xmlns:a16="http://schemas.microsoft.com/office/drawing/2014/main" id="{C9FDD5D6-0890-45B8-874E-C4D2693A1AB4}"/>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5" name="Isosceles Triangle 14">
            <a:extLst>
              <a:ext uri="{FF2B5EF4-FFF2-40B4-BE49-F238E27FC236}">
                <a16:creationId xmlns:a16="http://schemas.microsoft.com/office/drawing/2014/main" id="{2AA9EB63-313A-4B30-801F-86F9723598D4}"/>
              </a:ext>
            </a:extLst>
          </p:cNvPr>
          <p:cNvSpPr>
            <a:spLocks noChangeAspect="1"/>
          </p:cNvSpPr>
          <p:nvPr/>
        </p:nvSpPr>
        <p:spPr>
          <a:xfrm>
            <a:off x="8734951" y="6489989"/>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6" name="Isosceles Triangle 15">
            <a:extLst>
              <a:ext uri="{FF2B5EF4-FFF2-40B4-BE49-F238E27FC236}">
                <a16:creationId xmlns:a16="http://schemas.microsoft.com/office/drawing/2014/main" id="{623FD063-BE7A-4E54-BC93-989F4E29938A}"/>
              </a:ext>
            </a:extLst>
          </p:cNvPr>
          <p:cNvSpPr>
            <a:spLocks noChangeAspect="1"/>
          </p:cNvSpPr>
          <p:nvPr/>
        </p:nvSpPr>
        <p:spPr>
          <a:xfrm rot="10800000">
            <a:off x="8825334" y="6493853"/>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nvGrpSpPr>
          <p:cNvPr id="17" name="Group 16">
            <a:extLst>
              <a:ext uri="{FF2B5EF4-FFF2-40B4-BE49-F238E27FC236}">
                <a16:creationId xmlns:a16="http://schemas.microsoft.com/office/drawing/2014/main" id="{68DA2D47-2BAF-436A-BF8C-8BC40CDB378F}"/>
              </a:ext>
            </a:extLst>
          </p:cNvPr>
          <p:cNvGrpSpPr/>
          <p:nvPr/>
        </p:nvGrpSpPr>
        <p:grpSpPr>
          <a:xfrm>
            <a:off x="5110138" y="4373628"/>
            <a:ext cx="161990" cy="161990"/>
            <a:chOff x="4107163" y="3767138"/>
            <a:chExt cx="161990" cy="161990"/>
          </a:xfrm>
        </p:grpSpPr>
        <p:sp>
          <p:nvSpPr>
            <p:cNvPr id="18" name="Oval 17">
              <a:extLst>
                <a:ext uri="{FF2B5EF4-FFF2-40B4-BE49-F238E27FC236}">
                  <a16:creationId xmlns:a16="http://schemas.microsoft.com/office/drawing/2014/main" id="{8E84AD09-0E76-4D44-8594-47A6B13F4A12}"/>
                </a:ext>
              </a:extLst>
            </p:cNvPr>
            <p:cNvSpPr>
              <a:spLocks noChangeAspect="1"/>
            </p:cNvSpPr>
            <p:nvPr/>
          </p:nvSpPr>
          <p:spPr>
            <a:xfrm>
              <a:off x="4107163" y="3767138"/>
              <a:ext cx="161990" cy="161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9" name="Isosceles Triangle 18">
              <a:extLst>
                <a:ext uri="{FF2B5EF4-FFF2-40B4-BE49-F238E27FC236}">
                  <a16:creationId xmlns:a16="http://schemas.microsoft.com/office/drawing/2014/main" id="{7195CAB8-75F7-4D06-AB46-E4B9AF2FB853}"/>
                </a:ext>
              </a:extLst>
            </p:cNvPr>
            <p:cNvSpPr>
              <a:spLocks noChangeAspect="1"/>
            </p:cNvSpPr>
            <p:nvPr/>
          </p:nvSpPr>
          <p:spPr>
            <a:xfrm>
              <a:off x="4125518" y="3781427"/>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grpSp>
        <p:nvGrpSpPr>
          <p:cNvPr id="20" name="Group 19">
            <a:extLst>
              <a:ext uri="{FF2B5EF4-FFF2-40B4-BE49-F238E27FC236}">
                <a16:creationId xmlns:a16="http://schemas.microsoft.com/office/drawing/2014/main" id="{948E697A-0875-4BF9-8B8C-E5A143219634}"/>
              </a:ext>
            </a:extLst>
          </p:cNvPr>
          <p:cNvGrpSpPr/>
          <p:nvPr/>
        </p:nvGrpSpPr>
        <p:grpSpPr>
          <a:xfrm>
            <a:off x="10723538" y="4441917"/>
            <a:ext cx="161990" cy="161990"/>
            <a:chOff x="4107163" y="3767138"/>
            <a:chExt cx="161990" cy="161990"/>
          </a:xfrm>
        </p:grpSpPr>
        <p:sp>
          <p:nvSpPr>
            <p:cNvPr id="21" name="Oval 20">
              <a:extLst>
                <a:ext uri="{FF2B5EF4-FFF2-40B4-BE49-F238E27FC236}">
                  <a16:creationId xmlns:a16="http://schemas.microsoft.com/office/drawing/2014/main" id="{8C2A772B-F23B-415D-A486-0F1AE1217FCB}"/>
                </a:ext>
              </a:extLst>
            </p:cNvPr>
            <p:cNvSpPr>
              <a:spLocks noChangeAspect="1"/>
            </p:cNvSpPr>
            <p:nvPr/>
          </p:nvSpPr>
          <p:spPr>
            <a:xfrm>
              <a:off x="4107163" y="3767138"/>
              <a:ext cx="161990" cy="161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2" name="Isosceles Triangle 21">
              <a:extLst>
                <a:ext uri="{FF2B5EF4-FFF2-40B4-BE49-F238E27FC236}">
                  <a16:creationId xmlns:a16="http://schemas.microsoft.com/office/drawing/2014/main" id="{917BCFCF-368C-4AD3-94C9-7F70C71F5F8F}"/>
                </a:ext>
              </a:extLst>
            </p:cNvPr>
            <p:cNvSpPr>
              <a:spLocks noChangeAspect="1"/>
            </p:cNvSpPr>
            <p:nvPr/>
          </p:nvSpPr>
          <p:spPr>
            <a:xfrm>
              <a:off x="4125518" y="3781427"/>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grpSp>
        <p:nvGrpSpPr>
          <p:cNvPr id="23" name="Group 22">
            <a:extLst>
              <a:ext uri="{FF2B5EF4-FFF2-40B4-BE49-F238E27FC236}">
                <a16:creationId xmlns:a16="http://schemas.microsoft.com/office/drawing/2014/main" id="{300ED025-57FD-483B-98F7-A112384686EB}"/>
              </a:ext>
            </a:extLst>
          </p:cNvPr>
          <p:cNvGrpSpPr/>
          <p:nvPr/>
        </p:nvGrpSpPr>
        <p:grpSpPr>
          <a:xfrm rot="10800000">
            <a:off x="10885528" y="2617906"/>
            <a:ext cx="161990" cy="161990"/>
            <a:chOff x="4107163" y="3767138"/>
            <a:chExt cx="161990" cy="161990"/>
          </a:xfrm>
        </p:grpSpPr>
        <p:sp>
          <p:nvSpPr>
            <p:cNvPr id="24" name="Oval 23">
              <a:extLst>
                <a:ext uri="{FF2B5EF4-FFF2-40B4-BE49-F238E27FC236}">
                  <a16:creationId xmlns:a16="http://schemas.microsoft.com/office/drawing/2014/main" id="{682B7361-A357-458E-B847-FD86712535CC}"/>
                </a:ext>
              </a:extLst>
            </p:cNvPr>
            <p:cNvSpPr>
              <a:spLocks noChangeAspect="1"/>
            </p:cNvSpPr>
            <p:nvPr/>
          </p:nvSpPr>
          <p:spPr>
            <a:xfrm>
              <a:off x="4107163" y="3767138"/>
              <a:ext cx="161990" cy="161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5" name="Isosceles Triangle 24">
              <a:extLst>
                <a:ext uri="{FF2B5EF4-FFF2-40B4-BE49-F238E27FC236}">
                  <a16:creationId xmlns:a16="http://schemas.microsoft.com/office/drawing/2014/main" id="{4623BB35-3693-4061-8190-DC4E95F1C9E8}"/>
                </a:ext>
              </a:extLst>
            </p:cNvPr>
            <p:cNvSpPr>
              <a:spLocks noChangeAspect="1"/>
            </p:cNvSpPr>
            <p:nvPr/>
          </p:nvSpPr>
          <p:spPr>
            <a:xfrm>
              <a:off x="4125518" y="3781427"/>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grpSp>
        <p:nvGrpSpPr>
          <p:cNvPr id="26" name="Group 25">
            <a:extLst>
              <a:ext uri="{FF2B5EF4-FFF2-40B4-BE49-F238E27FC236}">
                <a16:creationId xmlns:a16="http://schemas.microsoft.com/office/drawing/2014/main" id="{B0A4E01F-EFFB-4EF2-B9D9-C7D9E9A36F59}"/>
              </a:ext>
            </a:extLst>
          </p:cNvPr>
          <p:cNvGrpSpPr/>
          <p:nvPr/>
        </p:nvGrpSpPr>
        <p:grpSpPr>
          <a:xfrm>
            <a:off x="7358038" y="4373628"/>
            <a:ext cx="161990" cy="161990"/>
            <a:chOff x="4107163" y="3767138"/>
            <a:chExt cx="161990" cy="161990"/>
          </a:xfrm>
        </p:grpSpPr>
        <p:sp>
          <p:nvSpPr>
            <p:cNvPr id="27" name="Oval 26">
              <a:extLst>
                <a:ext uri="{FF2B5EF4-FFF2-40B4-BE49-F238E27FC236}">
                  <a16:creationId xmlns:a16="http://schemas.microsoft.com/office/drawing/2014/main" id="{D0DA0963-D746-426B-B607-D538C84EF46C}"/>
                </a:ext>
              </a:extLst>
            </p:cNvPr>
            <p:cNvSpPr>
              <a:spLocks noChangeAspect="1"/>
            </p:cNvSpPr>
            <p:nvPr/>
          </p:nvSpPr>
          <p:spPr>
            <a:xfrm>
              <a:off x="4107163" y="3767138"/>
              <a:ext cx="161990" cy="161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8" name="Isosceles Triangle 27">
              <a:extLst>
                <a:ext uri="{FF2B5EF4-FFF2-40B4-BE49-F238E27FC236}">
                  <a16:creationId xmlns:a16="http://schemas.microsoft.com/office/drawing/2014/main" id="{958D7A45-6439-4310-B27A-53857CD101F1}"/>
                </a:ext>
              </a:extLst>
            </p:cNvPr>
            <p:cNvSpPr>
              <a:spLocks noChangeAspect="1"/>
            </p:cNvSpPr>
            <p:nvPr/>
          </p:nvSpPr>
          <p:spPr>
            <a:xfrm>
              <a:off x="4125518" y="3781427"/>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grpSp>
        <p:nvGrpSpPr>
          <p:cNvPr id="29" name="Group 28">
            <a:extLst>
              <a:ext uri="{FF2B5EF4-FFF2-40B4-BE49-F238E27FC236}">
                <a16:creationId xmlns:a16="http://schemas.microsoft.com/office/drawing/2014/main" id="{C85E0D90-C92D-4E9C-92E0-DB496836C340}"/>
              </a:ext>
            </a:extLst>
          </p:cNvPr>
          <p:cNvGrpSpPr/>
          <p:nvPr/>
        </p:nvGrpSpPr>
        <p:grpSpPr>
          <a:xfrm rot="10800000">
            <a:off x="6453228" y="2576611"/>
            <a:ext cx="161990" cy="161990"/>
            <a:chOff x="4107163" y="3767138"/>
            <a:chExt cx="161990" cy="161990"/>
          </a:xfrm>
        </p:grpSpPr>
        <p:sp>
          <p:nvSpPr>
            <p:cNvPr id="30" name="Oval 29">
              <a:extLst>
                <a:ext uri="{FF2B5EF4-FFF2-40B4-BE49-F238E27FC236}">
                  <a16:creationId xmlns:a16="http://schemas.microsoft.com/office/drawing/2014/main" id="{BE40D152-5A4B-4A0A-BDF7-1336FA90DE5A}"/>
                </a:ext>
              </a:extLst>
            </p:cNvPr>
            <p:cNvSpPr>
              <a:spLocks noChangeAspect="1"/>
            </p:cNvSpPr>
            <p:nvPr/>
          </p:nvSpPr>
          <p:spPr>
            <a:xfrm>
              <a:off x="4107163" y="3767138"/>
              <a:ext cx="161990" cy="161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1" name="Isosceles Triangle 30">
              <a:extLst>
                <a:ext uri="{FF2B5EF4-FFF2-40B4-BE49-F238E27FC236}">
                  <a16:creationId xmlns:a16="http://schemas.microsoft.com/office/drawing/2014/main" id="{EBCAABC4-1447-4017-97FD-4390C00E0BDC}"/>
                </a:ext>
              </a:extLst>
            </p:cNvPr>
            <p:cNvSpPr>
              <a:spLocks noChangeAspect="1"/>
            </p:cNvSpPr>
            <p:nvPr/>
          </p:nvSpPr>
          <p:spPr>
            <a:xfrm>
              <a:off x="4125518" y="3781427"/>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grpSp>
    </p:spTree>
    <p:extLst>
      <p:ext uri="{BB962C8B-B14F-4D97-AF65-F5344CB8AC3E}">
        <p14:creationId xmlns:p14="http://schemas.microsoft.com/office/powerpoint/2010/main" val="2501925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2962-E1DE-4DCB-923C-1309B8FC2790}"/>
              </a:ext>
            </a:extLst>
          </p:cNvPr>
          <p:cNvSpPr>
            <a:spLocks noGrp="1"/>
          </p:cNvSpPr>
          <p:nvPr>
            <p:ph type="title"/>
          </p:nvPr>
        </p:nvSpPr>
        <p:spPr/>
        <p:txBody>
          <a:bodyPr/>
          <a:lstStyle/>
          <a:p>
            <a:r>
              <a:rPr lang="en-US" dirty="0"/>
              <a:t>SOLUTIONS + OPTIMISM</a:t>
            </a:r>
            <a:endParaRPr lang="en-GB" dirty="0"/>
          </a:p>
        </p:txBody>
      </p:sp>
      <p:sp>
        <p:nvSpPr>
          <p:cNvPr id="6" name="Text Placeholder 5">
            <a:extLst>
              <a:ext uri="{FF2B5EF4-FFF2-40B4-BE49-F238E27FC236}">
                <a16:creationId xmlns:a16="http://schemas.microsoft.com/office/drawing/2014/main" id="{92139472-86FA-4064-B2E0-F3772EEF1B35}"/>
              </a:ext>
            </a:extLst>
          </p:cNvPr>
          <p:cNvSpPr>
            <a:spLocks noGrp="1"/>
          </p:cNvSpPr>
          <p:nvPr>
            <p:ph type="body" sz="quarter" idx="13"/>
          </p:nvPr>
        </p:nvSpPr>
        <p:spPr>
          <a:xfrm>
            <a:off x="167529" y="1541990"/>
            <a:ext cx="3344927" cy="298771"/>
          </a:xfrm>
        </p:spPr>
        <p:txBody>
          <a:bodyPr/>
          <a:lstStyle/>
          <a:p>
            <a:r>
              <a:rPr lang="en-US" dirty="0"/>
              <a:t>Q. Still thinking about each of these causes, how optimistic or pessimistic do you feel that we can eventually eradicate each of them from our society? - Homelessness</a:t>
            </a:r>
            <a:endParaRPr lang="en-GB" dirty="0"/>
          </a:p>
        </p:txBody>
      </p:sp>
      <p:sp>
        <p:nvSpPr>
          <p:cNvPr id="7" name="Text Placeholder 6">
            <a:extLst>
              <a:ext uri="{FF2B5EF4-FFF2-40B4-BE49-F238E27FC236}">
                <a16:creationId xmlns:a16="http://schemas.microsoft.com/office/drawing/2014/main" id="{17AD2B47-A89B-4BFD-8FE4-C64727986849}"/>
              </a:ext>
            </a:extLst>
          </p:cNvPr>
          <p:cNvSpPr>
            <a:spLocks noGrp="1"/>
          </p:cNvSpPr>
          <p:nvPr>
            <p:ph type="body" sz="quarter" idx="11"/>
          </p:nvPr>
        </p:nvSpPr>
        <p:spPr>
          <a:xfrm>
            <a:off x="4798503" y="422666"/>
            <a:ext cx="7036945" cy="380848"/>
          </a:xfrm>
        </p:spPr>
        <p:txBody>
          <a:bodyPr/>
          <a:lstStyle/>
          <a:p>
            <a:r>
              <a:rPr lang="en-US" dirty="0"/>
              <a:t>Optimism has increased a little</a:t>
            </a:r>
            <a:endParaRPr lang="en-GB" dirty="0"/>
          </a:p>
        </p:txBody>
      </p:sp>
      <p:sp>
        <p:nvSpPr>
          <p:cNvPr id="8" name="Slide Number Placeholder 7">
            <a:extLst>
              <a:ext uri="{FF2B5EF4-FFF2-40B4-BE49-F238E27FC236}">
                <a16:creationId xmlns:a16="http://schemas.microsoft.com/office/drawing/2014/main" id="{0B48899C-D7E5-474E-9594-A1038448DBA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E07E-2954-4F2D-9F45-B7A1A4E50F56}" type="slidenum">
              <a:rPr kumimoji="0" lang="en-GB" sz="800" b="0" i="0" u="none" strike="noStrike" kern="1200" cap="none" spc="0" normalizeH="0" baseline="0" noProof="0" smtClean="0">
                <a:ln>
                  <a:noFill/>
                </a:ln>
                <a:solidFill>
                  <a:srgbClr val="00212E">
                    <a:tint val="75000"/>
                  </a:srgbClr>
                </a:solidFill>
                <a:effectLst/>
                <a:uLnTx/>
                <a:uFillTx/>
                <a:latin typeface="Gill Sans Nova Light" panose="020B03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800" b="0" i="0" u="none" strike="noStrike" kern="1200" cap="none" spc="0" normalizeH="0" baseline="0" noProof="0" dirty="0">
              <a:ln>
                <a:noFill/>
              </a:ln>
              <a:solidFill>
                <a:srgbClr val="00212E">
                  <a:tint val="75000"/>
                </a:srgbClr>
              </a:solidFill>
              <a:effectLst/>
              <a:uLnTx/>
              <a:uFillTx/>
              <a:latin typeface="Gill Sans Nova Light" panose="020B0302020104020203" pitchFamily="34" charset="0"/>
              <a:ea typeface="+mn-ea"/>
              <a:cs typeface="+mn-cs"/>
            </a:endParaRPr>
          </a:p>
        </p:txBody>
      </p:sp>
      <p:sp>
        <p:nvSpPr>
          <p:cNvPr id="9" name="Content Placeholder 2">
            <a:extLst>
              <a:ext uri="{FF2B5EF4-FFF2-40B4-BE49-F238E27FC236}">
                <a16:creationId xmlns:a16="http://schemas.microsoft.com/office/drawing/2014/main" id="{F55AFC74-7982-468E-9B2E-57119C6C2F11}"/>
              </a:ext>
            </a:extLst>
          </p:cNvPr>
          <p:cNvSpPr>
            <a:spLocks noGrp="1"/>
          </p:cNvSpPr>
          <p:nvPr>
            <p:ph idx="1"/>
          </p:nvPr>
        </p:nvSpPr>
        <p:spPr>
          <a:xfrm>
            <a:off x="167529" y="554367"/>
            <a:ext cx="3901132" cy="866576"/>
          </a:xfrm>
        </p:spPr>
        <p:txBody>
          <a:bodyPr>
            <a:noAutofit/>
          </a:bodyPr>
          <a:lstStyle/>
          <a:p>
            <a:pPr>
              <a:lnSpc>
                <a:spcPct val="100000"/>
              </a:lnSpc>
              <a:spcBef>
                <a:spcPts val="0"/>
              </a:spcBef>
            </a:pPr>
            <a:r>
              <a:rPr lang="en-US" sz="2400" dirty="0"/>
              <a:t>Optimism Towards Homelessness</a:t>
            </a:r>
            <a:endParaRPr lang="en-GB" sz="2400" dirty="0"/>
          </a:p>
        </p:txBody>
      </p:sp>
      <p:graphicFrame>
        <p:nvGraphicFramePr>
          <p:cNvPr id="10" name="Chart 9">
            <a:extLst>
              <a:ext uri="{FF2B5EF4-FFF2-40B4-BE49-F238E27FC236}">
                <a16:creationId xmlns:a16="http://schemas.microsoft.com/office/drawing/2014/main" id="{EBA9C752-F203-4BBA-B29C-00D5E344E2DE}"/>
              </a:ext>
            </a:extLst>
          </p:cNvPr>
          <p:cNvGraphicFramePr/>
          <p:nvPr>
            <p:extLst>
              <p:ext uri="{D42A27DB-BD31-4B8C-83A1-F6EECF244321}">
                <p14:modId xmlns:p14="http://schemas.microsoft.com/office/powerpoint/2010/main" val="2257624846"/>
              </p:ext>
            </p:extLst>
          </p:nvPr>
        </p:nvGraphicFramePr>
        <p:xfrm>
          <a:off x="1252178" y="1990898"/>
          <a:ext cx="10583270" cy="387300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Rounded Corners 3">
            <a:extLst>
              <a:ext uri="{FF2B5EF4-FFF2-40B4-BE49-F238E27FC236}">
                <a16:creationId xmlns:a16="http://schemas.microsoft.com/office/drawing/2014/main" id="{951FB2CC-B0E6-4B6C-A839-D47FC4EE5CF4}"/>
              </a:ext>
            </a:extLst>
          </p:cNvPr>
          <p:cNvSpPr/>
          <p:nvPr/>
        </p:nvSpPr>
        <p:spPr>
          <a:xfrm>
            <a:off x="186775" y="2161919"/>
            <a:ext cx="1440689" cy="491936"/>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rPr>
              <a:t>SEPTEMBER 19</a:t>
            </a:r>
            <a:endParaRPr kumimoji="0" lang="en-GB" sz="14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endParaRPr>
          </a:p>
        </p:txBody>
      </p:sp>
      <p:sp>
        <p:nvSpPr>
          <p:cNvPr id="14" name="Rectangle: Rounded Corners 13">
            <a:extLst>
              <a:ext uri="{FF2B5EF4-FFF2-40B4-BE49-F238E27FC236}">
                <a16:creationId xmlns:a16="http://schemas.microsoft.com/office/drawing/2014/main" id="{46F29516-2DD1-45AA-8583-02305259D0C2}"/>
              </a:ext>
            </a:extLst>
          </p:cNvPr>
          <p:cNvSpPr/>
          <p:nvPr/>
        </p:nvSpPr>
        <p:spPr>
          <a:xfrm>
            <a:off x="205465" y="2690478"/>
            <a:ext cx="1440688" cy="491936"/>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rPr>
              <a:t>DECEMBER 19</a:t>
            </a:r>
            <a:endParaRPr kumimoji="0" lang="en-GB" sz="14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endParaRPr>
          </a:p>
        </p:txBody>
      </p:sp>
      <p:sp>
        <p:nvSpPr>
          <p:cNvPr id="15" name="Rectangle: Rounded Corners 14">
            <a:extLst>
              <a:ext uri="{FF2B5EF4-FFF2-40B4-BE49-F238E27FC236}">
                <a16:creationId xmlns:a16="http://schemas.microsoft.com/office/drawing/2014/main" id="{6034B11D-88B5-46A0-9082-E9397C921D9B}"/>
              </a:ext>
            </a:extLst>
          </p:cNvPr>
          <p:cNvSpPr/>
          <p:nvPr/>
        </p:nvSpPr>
        <p:spPr>
          <a:xfrm>
            <a:off x="167529" y="3221830"/>
            <a:ext cx="1440688" cy="484066"/>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rPr>
              <a:t>JULY 20</a:t>
            </a:r>
            <a:endParaRPr kumimoji="0" lang="en-GB" sz="14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endParaRPr>
          </a:p>
        </p:txBody>
      </p:sp>
      <p:sp>
        <p:nvSpPr>
          <p:cNvPr id="16" name="Rectangle: Rounded Corners 15">
            <a:extLst>
              <a:ext uri="{FF2B5EF4-FFF2-40B4-BE49-F238E27FC236}">
                <a16:creationId xmlns:a16="http://schemas.microsoft.com/office/drawing/2014/main" id="{239E14B0-F47A-40AA-9D0A-FDCEEC0795D0}"/>
              </a:ext>
            </a:extLst>
          </p:cNvPr>
          <p:cNvSpPr/>
          <p:nvPr/>
        </p:nvSpPr>
        <p:spPr>
          <a:xfrm>
            <a:off x="167529" y="3737097"/>
            <a:ext cx="1440688" cy="484066"/>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rPr>
              <a:t>OCTOBER 20</a:t>
            </a:r>
            <a:endParaRPr kumimoji="0" lang="en-GB" sz="1400" b="0" i="0" u="none" strike="noStrike" kern="1200" cap="none" spc="0" normalizeH="0" baseline="0" noProof="0" dirty="0">
              <a:ln>
                <a:noFill/>
              </a:ln>
              <a:solidFill>
                <a:srgbClr val="00212E"/>
              </a:solidFill>
              <a:effectLst/>
              <a:uLnTx/>
              <a:uFillTx/>
              <a:latin typeface="Gill Sans Nova Light" panose="020B0302020104020203" pitchFamily="34" charset="0"/>
              <a:ea typeface="+mn-ea"/>
              <a:cs typeface="+mn-cs"/>
            </a:endParaRPr>
          </a:p>
        </p:txBody>
      </p:sp>
      <p:sp>
        <p:nvSpPr>
          <p:cNvPr id="17" name="Rectangle: Rounded Corners 16">
            <a:extLst>
              <a:ext uri="{FF2B5EF4-FFF2-40B4-BE49-F238E27FC236}">
                <a16:creationId xmlns:a16="http://schemas.microsoft.com/office/drawing/2014/main" id="{7A288EA6-C99E-420C-9652-1EF1E88913FA}"/>
              </a:ext>
            </a:extLst>
          </p:cNvPr>
          <p:cNvSpPr/>
          <p:nvPr/>
        </p:nvSpPr>
        <p:spPr>
          <a:xfrm>
            <a:off x="186776" y="4279833"/>
            <a:ext cx="1440688" cy="469889"/>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Gill Sans Nova Light" panose="020B0302020104020203" pitchFamily="34" charset="0"/>
              </a:rPr>
              <a:t>DECEMBER 20</a:t>
            </a:r>
            <a:endParaRPr kumimoji="0" lang="en-GB" sz="1400" b="0" i="0" u="none" strike="noStrike" kern="1200" cap="none" spc="0" normalizeH="0" baseline="0" noProof="0" dirty="0">
              <a:ln>
                <a:noFill/>
              </a:ln>
              <a:solidFill>
                <a:schemeClr val="tx1"/>
              </a:solidFill>
              <a:effectLst/>
              <a:uLnTx/>
              <a:uFillTx/>
              <a:latin typeface="Gill Sans Nova Light" panose="020B0302020104020203" pitchFamily="34" charset="0"/>
            </a:endParaRPr>
          </a:p>
        </p:txBody>
      </p:sp>
      <p:sp>
        <p:nvSpPr>
          <p:cNvPr id="19" name="Text Placeholder 4">
            <a:extLst>
              <a:ext uri="{FF2B5EF4-FFF2-40B4-BE49-F238E27FC236}">
                <a16:creationId xmlns:a16="http://schemas.microsoft.com/office/drawing/2014/main" id="{68961D69-26FB-4A2F-B667-E71128A954A5}"/>
              </a:ext>
            </a:extLst>
          </p:cNvPr>
          <p:cNvSpPr>
            <a:spLocks noGrp="1"/>
          </p:cNvSpPr>
          <p:nvPr>
            <p:ph type="body" sz="quarter" idx="12"/>
          </p:nvPr>
        </p:nvSpPr>
        <p:spPr>
          <a:xfrm>
            <a:off x="1252179" y="6392464"/>
            <a:ext cx="4674412" cy="288500"/>
          </a:xfrm>
        </p:spPr>
        <p:txBody>
          <a:bodyPr/>
          <a:lstStyle/>
          <a:p>
            <a:r>
              <a:rPr lang="en-US" dirty="0">
                <a:solidFill>
                  <a:schemeClr val="bg2">
                    <a:lumMod val="25000"/>
                  </a:schemeClr>
                </a:solidFill>
              </a:rPr>
              <a:t>Base: Crisis Campaign Tracking: Pre 2019 Crisis At Christmas (413); 2019 Crisis At Christmas Peak (828); 2020 Home For All Campaign (617); Attitudes Tracking Benchmark Dip (804). 2019 Crisis At Christmas Peak (915). Attitudes Tracking Dip 2 (307) </a:t>
            </a:r>
            <a:endParaRPr lang="en-GB" dirty="0">
              <a:solidFill>
                <a:schemeClr val="bg2">
                  <a:lumMod val="25000"/>
                </a:schemeClr>
              </a:solidFill>
            </a:endParaRPr>
          </a:p>
        </p:txBody>
      </p:sp>
      <p:sp>
        <p:nvSpPr>
          <p:cNvPr id="20" name="Rectangle 19">
            <a:extLst>
              <a:ext uri="{FF2B5EF4-FFF2-40B4-BE49-F238E27FC236}">
                <a16:creationId xmlns:a16="http://schemas.microsoft.com/office/drawing/2014/main" id="{70EDDFE1-1363-44E0-8959-575F1C637F77}"/>
              </a:ext>
            </a:extLst>
          </p:cNvPr>
          <p:cNvSpPr/>
          <p:nvPr/>
        </p:nvSpPr>
        <p:spPr>
          <a:xfrm>
            <a:off x="8635200" y="6347200"/>
            <a:ext cx="3479710" cy="387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21" name="Oval 20">
            <a:extLst>
              <a:ext uri="{FF2B5EF4-FFF2-40B4-BE49-F238E27FC236}">
                <a16:creationId xmlns:a16="http://schemas.microsoft.com/office/drawing/2014/main" id="{CF423A04-93B6-4D29-B8EC-58CE7C042825}"/>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2" name="Rectangle 21">
            <a:extLst>
              <a:ext uri="{FF2B5EF4-FFF2-40B4-BE49-F238E27FC236}">
                <a16:creationId xmlns:a16="http://schemas.microsoft.com/office/drawing/2014/main" id="{048E325C-C997-4740-BDCC-D8755E5F9CC9}"/>
              </a:ext>
            </a:extLst>
          </p:cNvPr>
          <p:cNvSpPr/>
          <p:nvPr/>
        </p:nvSpPr>
        <p:spPr>
          <a:xfrm>
            <a:off x="6016973" y="6347200"/>
            <a:ext cx="2551412" cy="387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YOY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23" name="Oval 22">
            <a:extLst>
              <a:ext uri="{FF2B5EF4-FFF2-40B4-BE49-F238E27FC236}">
                <a16:creationId xmlns:a16="http://schemas.microsoft.com/office/drawing/2014/main" id="{08546E3E-3384-49EE-9D9E-6B467348F772}"/>
              </a:ext>
            </a:extLst>
          </p:cNvPr>
          <p:cNvSpPr>
            <a:spLocks noChangeAspect="1"/>
          </p:cNvSpPr>
          <p:nvPr/>
        </p:nvSpPr>
        <p:spPr>
          <a:xfrm>
            <a:off x="6128847"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4" name="Isosceles Triangle 23">
            <a:extLst>
              <a:ext uri="{FF2B5EF4-FFF2-40B4-BE49-F238E27FC236}">
                <a16:creationId xmlns:a16="http://schemas.microsoft.com/office/drawing/2014/main" id="{811FCB64-3B90-4234-AC57-EC85F64D18FB}"/>
              </a:ext>
            </a:extLst>
          </p:cNvPr>
          <p:cNvSpPr>
            <a:spLocks noChangeAspect="1"/>
          </p:cNvSpPr>
          <p:nvPr/>
        </p:nvSpPr>
        <p:spPr>
          <a:xfrm>
            <a:off x="6156590" y="648688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5" name="Isosceles Triangle 24">
            <a:extLst>
              <a:ext uri="{FF2B5EF4-FFF2-40B4-BE49-F238E27FC236}">
                <a16:creationId xmlns:a16="http://schemas.microsoft.com/office/drawing/2014/main" id="{FBD89A96-847D-41C5-AE36-FC42AAA885DE}"/>
              </a:ext>
            </a:extLst>
          </p:cNvPr>
          <p:cNvSpPr>
            <a:spLocks noChangeAspect="1"/>
          </p:cNvSpPr>
          <p:nvPr/>
        </p:nvSpPr>
        <p:spPr>
          <a:xfrm rot="10800000">
            <a:off x="6246973" y="649074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6" name="Isosceles Triangle 25">
            <a:extLst>
              <a:ext uri="{FF2B5EF4-FFF2-40B4-BE49-F238E27FC236}">
                <a16:creationId xmlns:a16="http://schemas.microsoft.com/office/drawing/2014/main" id="{52065CBF-001D-476B-AD69-18F1F9A59F83}"/>
              </a:ext>
            </a:extLst>
          </p:cNvPr>
          <p:cNvSpPr>
            <a:spLocks noChangeAspect="1"/>
          </p:cNvSpPr>
          <p:nvPr/>
        </p:nvSpPr>
        <p:spPr>
          <a:xfrm>
            <a:off x="8734951" y="6489989"/>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7" name="Isosceles Triangle 26">
            <a:extLst>
              <a:ext uri="{FF2B5EF4-FFF2-40B4-BE49-F238E27FC236}">
                <a16:creationId xmlns:a16="http://schemas.microsoft.com/office/drawing/2014/main" id="{A3D5FA0E-B95A-492E-9088-9B6FAE5B0EFB}"/>
              </a:ext>
            </a:extLst>
          </p:cNvPr>
          <p:cNvSpPr>
            <a:spLocks noChangeAspect="1"/>
          </p:cNvSpPr>
          <p:nvPr/>
        </p:nvSpPr>
        <p:spPr>
          <a:xfrm rot="10800000">
            <a:off x="8825334" y="6493853"/>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pic>
        <p:nvPicPr>
          <p:cNvPr id="12" name="Picture 11">
            <a:extLst>
              <a:ext uri="{FF2B5EF4-FFF2-40B4-BE49-F238E27FC236}">
                <a16:creationId xmlns:a16="http://schemas.microsoft.com/office/drawing/2014/main" id="{DE598D44-A218-49F2-9793-CED3C3E963B7}"/>
              </a:ext>
            </a:extLst>
          </p:cNvPr>
          <p:cNvPicPr>
            <a:picLocks noChangeAspect="1"/>
          </p:cNvPicPr>
          <p:nvPr/>
        </p:nvPicPr>
        <p:blipFill>
          <a:blip r:embed="rId3"/>
          <a:stretch>
            <a:fillRect/>
          </a:stretch>
        </p:blipFill>
        <p:spPr>
          <a:xfrm>
            <a:off x="2150272" y="3832431"/>
            <a:ext cx="213378" cy="213378"/>
          </a:xfrm>
          <a:prstGeom prst="rect">
            <a:avLst/>
          </a:prstGeom>
        </p:spPr>
      </p:pic>
      <p:pic>
        <p:nvPicPr>
          <p:cNvPr id="30" name="Picture 29">
            <a:extLst>
              <a:ext uri="{FF2B5EF4-FFF2-40B4-BE49-F238E27FC236}">
                <a16:creationId xmlns:a16="http://schemas.microsoft.com/office/drawing/2014/main" id="{BD7C71F1-CD29-4AD2-BFE6-C6A014547CC1}"/>
              </a:ext>
            </a:extLst>
          </p:cNvPr>
          <p:cNvPicPr>
            <a:picLocks noChangeAspect="1"/>
          </p:cNvPicPr>
          <p:nvPr/>
        </p:nvPicPr>
        <p:blipFill>
          <a:blip r:embed="rId3"/>
          <a:stretch>
            <a:fillRect/>
          </a:stretch>
        </p:blipFill>
        <p:spPr>
          <a:xfrm>
            <a:off x="2104715" y="4439330"/>
            <a:ext cx="213378" cy="213378"/>
          </a:xfrm>
          <a:prstGeom prst="rect">
            <a:avLst/>
          </a:prstGeom>
        </p:spPr>
      </p:pic>
      <p:pic>
        <p:nvPicPr>
          <p:cNvPr id="13" name="Picture 12">
            <a:extLst>
              <a:ext uri="{FF2B5EF4-FFF2-40B4-BE49-F238E27FC236}">
                <a16:creationId xmlns:a16="http://schemas.microsoft.com/office/drawing/2014/main" id="{601AD310-FE39-411D-9A7E-59A50645B5DC}"/>
              </a:ext>
            </a:extLst>
          </p:cNvPr>
          <p:cNvPicPr>
            <a:picLocks noChangeAspect="1"/>
          </p:cNvPicPr>
          <p:nvPr/>
        </p:nvPicPr>
        <p:blipFill>
          <a:blip r:embed="rId4"/>
          <a:stretch>
            <a:fillRect/>
          </a:stretch>
        </p:blipFill>
        <p:spPr>
          <a:xfrm>
            <a:off x="11540366" y="4238808"/>
            <a:ext cx="213378" cy="213378"/>
          </a:xfrm>
          <a:prstGeom prst="rect">
            <a:avLst/>
          </a:prstGeom>
        </p:spPr>
      </p:pic>
      <p:sp>
        <p:nvSpPr>
          <p:cNvPr id="31" name="Isosceles Triangle 30">
            <a:extLst>
              <a:ext uri="{FF2B5EF4-FFF2-40B4-BE49-F238E27FC236}">
                <a16:creationId xmlns:a16="http://schemas.microsoft.com/office/drawing/2014/main" id="{F694E989-01E6-465C-A8BA-6E686A15820F}"/>
              </a:ext>
            </a:extLst>
          </p:cNvPr>
          <p:cNvSpPr>
            <a:spLocks noChangeAspect="1"/>
          </p:cNvSpPr>
          <p:nvPr/>
        </p:nvSpPr>
        <p:spPr>
          <a:xfrm>
            <a:off x="9744917" y="4291497"/>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2" name="Isosceles Triangle 31">
            <a:extLst>
              <a:ext uri="{FF2B5EF4-FFF2-40B4-BE49-F238E27FC236}">
                <a16:creationId xmlns:a16="http://schemas.microsoft.com/office/drawing/2014/main" id="{4F9F4114-07F0-4926-9B1D-FFF36A5A4C7F}"/>
              </a:ext>
            </a:extLst>
          </p:cNvPr>
          <p:cNvSpPr>
            <a:spLocks noChangeAspect="1"/>
          </p:cNvSpPr>
          <p:nvPr/>
        </p:nvSpPr>
        <p:spPr>
          <a:xfrm>
            <a:off x="6795275" y="4423884"/>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3" name="Isosceles Triangle 32">
            <a:extLst>
              <a:ext uri="{FF2B5EF4-FFF2-40B4-BE49-F238E27FC236}">
                <a16:creationId xmlns:a16="http://schemas.microsoft.com/office/drawing/2014/main" id="{6BAB82D9-7445-4301-BC57-D26E3B76B388}"/>
              </a:ext>
            </a:extLst>
          </p:cNvPr>
          <p:cNvSpPr>
            <a:spLocks noChangeAspect="1"/>
          </p:cNvSpPr>
          <p:nvPr/>
        </p:nvSpPr>
        <p:spPr>
          <a:xfrm rot="10800000">
            <a:off x="3737229" y="3840193"/>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pic>
        <p:nvPicPr>
          <p:cNvPr id="34" name="Picture 33">
            <a:extLst>
              <a:ext uri="{FF2B5EF4-FFF2-40B4-BE49-F238E27FC236}">
                <a16:creationId xmlns:a16="http://schemas.microsoft.com/office/drawing/2014/main" id="{256B8214-6184-4284-9815-3686812AB0BC}"/>
              </a:ext>
            </a:extLst>
          </p:cNvPr>
          <p:cNvPicPr>
            <a:picLocks noChangeAspect="1"/>
          </p:cNvPicPr>
          <p:nvPr/>
        </p:nvPicPr>
        <p:blipFill>
          <a:blip r:embed="rId5"/>
          <a:stretch>
            <a:fillRect/>
          </a:stretch>
        </p:blipFill>
        <p:spPr>
          <a:xfrm>
            <a:off x="1990970" y="3829067"/>
            <a:ext cx="213378" cy="213378"/>
          </a:xfrm>
          <a:prstGeom prst="rect">
            <a:avLst/>
          </a:prstGeom>
        </p:spPr>
      </p:pic>
      <p:pic>
        <p:nvPicPr>
          <p:cNvPr id="35" name="Picture 34">
            <a:extLst>
              <a:ext uri="{FF2B5EF4-FFF2-40B4-BE49-F238E27FC236}">
                <a16:creationId xmlns:a16="http://schemas.microsoft.com/office/drawing/2014/main" id="{E1320C93-EF4C-45B8-8F87-C88D5CC48C17}"/>
              </a:ext>
            </a:extLst>
          </p:cNvPr>
          <p:cNvPicPr>
            <a:picLocks noChangeAspect="1"/>
          </p:cNvPicPr>
          <p:nvPr/>
        </p:nvPicPr>
        <p:blipFill>
          <a:blip r:embed="rId5"/>
          <a:stretch>
            <a:fillRect/>
          </a:stretch>
        </p:blipFill>
        <p:spPr>
          <a:xfrm rot="10800000">
            <a:off x="11690432" y="4225952"/>
            <a:ext cx="213378" cy="213378"/>
          </a:xfrm>
          <a:prstGeom prst="rect">
            <a:avLst/>
          </a:prstGeom>
        </p:spPr>
      </p:pic>
      <p:sp>
        <p:nvSpPr>
          <p:cNvPr id="36" name="Rectangle: Rounded Corners 35">
            <a:extLst>
              <a:ext uri="{FF2B5EF4-FFF2-40B4-BE49-F238E27FC236}">
                <a16:creationId xmlns:a16="http://schemas.microsoft.com/office/drawing/2014/main" id="{4E5E4955-B797-4956-9583-27BAEF9D0AB0}"/>
              </a:ext>
            </a:extLst>
          </p:cNvPr>
          <p:cNvSpPr/>
          <p:nvPr/>
        </p:nvSpPr>
        <p:spPr>
          <a:xfrm>
            <a:off x="186776" y="4795342"/>
            <a:ext cx="1440688" cy="469889"/>
          </a:xfrm>
          <a:prstGeom prst="roundRect">
            <a:avLst>
              <a:gd name="adj" fmla="val 50000"/>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Gill Sans Nova Light" panose="020B0302020104020203" pitchFamily="34" charset="0"/>
              </a:rPr>
              <a:t>MAY 21</a:t>
            </a:r>
            <a:endParaRPr kumimoji="0" lang="en-GB" sz="1400" b="0" i="0" u="none" strike="noStrike" kern="1200" cap="none" spc="0" normalizeH="0" baseline="0" noProof="0" dirty="0">
              <a:ln>
                <a:noFill/>
              </a:ln>
              <a:solidFill>
                <a:schemeClr val="tx1"/>
              </a:solidFill>
              <a:effectLst/>
              <a:uLnTx/>
              <a:uFillTx/>
              <a:latin typeface="Gill Sans Nova Light" panose="020B0302020104020203" pitchFamily="34" charset="0"/>
            </a:endParaRPr>
          </a:p>
        </p:txBody>
      </p:sp>
      <p:pic>
        <p:nvPicPr>
          <p:cNvPr id="38" name="Picture 37">
            <a:extLst>
              <a:ext uri="{FF2B5EF4-FFF2-40B4-BE49-F238E27FC236}">
                <a16:creationId xmlns:a16="http://schemas.microsoft.com/office/drawing/2014/main" id="{A83CFF5D-7768-49AF-B42E-751C4F9F4110}"/>
              </a:ext>
            </a:extLst>
          </p:cNvPr>
          <p:cNvPicPr>
            <a:picLocks noChangeAspect="1"/>
          </p:cNvPicPr>
          <p:nvPr/>
        </p:nvPicPr>
        <p:blipFill>
          <a:blip r:embed="rId5"/>
          <a:stretch>
            <a:fillRect/>
          </a:stretch>
        </p:blipFill>
        <p:spPr>
          <a:xfrm rot="10800000">
            <a:off x="1944627" y="4810298"/>
            <a:ext cx="213378" cy="213378"/>
          </a:xfrm>
          <a:prstGeom prst="rect">
            <a:avLst/>
          </a:prstGeom>
        </p:spPr>
      </p:pic>
      <p:pic>
        <p:nvPicPr>
          <p:cNvPr id="39" name="Picture 38">
            <a:extLst>
              <a:ext uri="{FF2B5EF4-FFF2-40B4-BE49-F238E27FC236}">
                <a16:creationId xmlns:a16="http://schemas.microsoft.com/office/drawing/2014/main" id="{08FC1F80-AB4A-4A51-B711-90AD39831C81}"/>
              </a:ext>
            </a:extLst>
          </p:cNvPr>
          <p:cNvPicPr>
            <a:picLocks noChangeAspect="1"/>
          </p:cNvPicPr>
          <p:nvPr/>
        </p:nvPicPr>
        <p:blipFill>
          <a:blip r:embed="rId4"/>
          <a:stretch>
            <a:fillRect/>
          </a:stretch>
        </p:blipFill>
        <p:spPr>
          <a:xfrm>
            <a:off x="2165693" y="4822576"/>
            <a:ext cx="213378" cy="213378"/>
          </a:xfrm>
          <a:prstGeom prst="rect">
            <a:avLst/>
          </a:prstGeom>
        </p:spPr>
      </p:pic>
    </p:spTree>
    <p:extLst>
      <p:ext uri="{BB962C8B-B14F-4D97-AF65-F5344CB8AC3E}">
        <p14:creationId xmlns:p14="http://schemas.microsoft.com/office/powerpoint/2010/main" val="4081887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2962-E1DE-4DCB-923C-1309B8FC2790}"/>
              </a:ext>
            </a:extLst>
          </p:cNvPr>
          <p:cNvSpPr>
            <a:spLocks noGrp="1"/>
          </p:cNvSpPr>
          <p:nvPr>
            <p:ph type="title"/>
          </p:nvPr>
        </p:nvSpPr>
        <p:spPr/>
        <p:txBody>
          <a:bodyPr/>
          <a:lstStyle/>
          <a:p>
            <a:r>
              <a:rPr lang="en-US" dirty="0"/>
              <a:t>SOLUTIONS + OPTIMISM</a:t>
            </a:r>
            <a:endParaRPr lang="en-GB" dirty="0"/>
          </a:p>
        </p:txBody>
      </p:sp>
      <p:sp>
        <p:nvSpPr>
          <p:cNvPr id="5" name="Text Placeholder 4">
            <a:extLst>
              <a:ext uri="{FF2B5EF4-FFF2-40B4-BE49-F238E27FC236}">
                <a16:creationId xmlns:a16="http://schemas.microsoft.com/office/drawing/2014/main" id="{82A5E26D-EE79-4AFB-BA3C-217F47A984F0}"/>
              </a:ext>
            </a:extLst>
          </p:cNvPr>
          <p:cNvSpPr>
            <a:spLocks noGrp="1"/>
          </p:cNvSpPr>
          <p:nvPr>
            <p:ph type="body" sz="quarter" idx="12"/>
          </p:nvPr>
        </p:nvSpPr>
        <p:spPr/>
        <p:txBody>
          <a:bodyPr/>
          <a:lstStyle/>
          <a:p>
            <a:r>
              <a:rPr lang="en-US" dirty="0">
                <a:solidFill>
                  <a:schemeClr val="bg2">
                    <a:lumMod val="25000"/>
                  </a:schemeClr>
                </a:solidFill>
              </a:rPr>
              <a:t>Base: Crisis Campaign Tracking: Pre 2019 Crisis At Christmas (413); 2019 Crisis At Christmas Peak (828); 2020 Home For All Campaign (617); Attitudes Tracking Benchmark Dip (804). 2019 Crisis At Christmas Peak (915). Attitudes Dip 2 (804) </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92139472-86FA-4064-B2E0-F3772EEF1B35}"/>
              </a:ext>
            </a:extLst>
          </p:cNvPr>
          <p:cNvSpPr>
            <a:spLocks noGrp="1"/>
          </p:cNvSpPr>
          <p:nvPr>
            <p:ph type="body" sz="quarter" idx="13"/>
          </p:nvPr>
        </p:nvSpPr>
        <p:spPr/>
        <p:txBody>
          <a:bodyPr/>
          <a:lstStyle/>
          <a:p>
            <a:r>
              <a:rPr lang="en-US" dirty="0"/>
              <a:t>Q. Still thinking about each of these causes, how optimistic or pessimistic do you feel that we can eventually eradicate each of them from our society?</a:t>
            </a:r>
            <a:endParaRPr lang="en-GB" dirty="0"/>
          </a:p>
        </p:txBody>
      </p:sp>
      <p:sp>
        <p:nvSpPr>
          <p:cNvPr id="7" name="Text Placeholder 6">
            <a:extLst>
              <a:ext uri="{FF2B5EF4-FFF2-40B4-BE49-F238E27FC236}">
                <a16:creationId xmlns:a16="http://schemas.microsoft.com/office/drawing/2014/main" id="{17AD2B47-A89B-4BFD-8FE4-C64727986849}"/>
              </a:ext>
            </a:extLst>
          </p:cNvPr>
          <p:cNvSpPr>
            <a:spLocks noGrp="1"/>
          </p:cNvSpPr>
          <p:nvPr>
            <p:ph type="body" sz="quarter" idx="11"/>
          </p:nvPr>
        </p:nvSpPr>
        <p:spPr>
          <a:xfrm>
            <a:off x="3803515" y="422666"/>
            <a:ext cx="8031933" cy="380848"/>
          </a:xfrm>
        </p:spPr>
        <p:txBody>
          <a:bodyPr/>
          <a:lstStyle/>
          <a:p>
            <a:r>
              <a:rPr lang="en-US" dirty="0"/>
              <a:t>And optimism around all different causes looks like it’s starting to increase again after flattening last year</a:t>
            </a:r>
            <a:endParaRPr lang="en-GB" dirty="0"/>
          </a:p>
        </p:txBody>
      </p:sp>
      <p:sp>
        <p:nvSpPr>
          <p:cNvPr id="9" name="Content Placeholder 2">
            <a:extLst>
              <a:ext uri="{FF2B5EF4-FFF2-40B4-BE49-F238E27FC236}">
                <a16:creationId xmlns:a16="http://schemas.microsoft.com/office/drawing/2014/main" id="{F55AFC74-7982-468E-9B2E-57119C6C2F11}"/>
              </a:ext>
            </a:extLst>
          </p:cNvPr>
          <p:cNvSpPr>
            <a:spLocks noGrp="1"/>
          </p:cNvSpPr>
          <p:nvPr>
            <p:ph idx="1"/>
          </p:nvPr>
        </p:nvSpPr>
        <p:spPr>
          <a:xfrm>
            <a:off x="167529" y="613090"/>
            <a:ext cx="3540405" cy="866576"/>
          </a:xfrm>
        </p:spPr>
        <p:txBody>
          <a:bodyPr>
            <a:noAutofit/>
          </a:bodyPr>
          <a:lstStyle/>
          <a:p>
            <a:pPr>
              <a:lnSpc>
                <a:spcPct val="100000"/>
              </a:lnSpc>
              <a:spcBef>
                <a:spcPts val="0"/>
              </a:spcBef>
            </a:pPr>
            <a:r>
              <a:rPr lang="en-US" sz="2400" dirty="0"/>
              <a:t>Cause Optimism</a:t>
            </a:r>
          </a:p>
          <a:p>
            <a:pPr>
              <a:lnSpc>
                <a:spcPct val="100000"/>
              </a:lnSpc>
              <a:spcBef>
                <a:spcPts val="0"/>
              </a:spcBef>
            </a:pPr>
            <a:r>
              <a:rPr lang="en-US" i="1" dirty="0"/>
              <a:t>Mean Score</a:t>
            </a:r>
          </a:p>
        </p:txBody>
      </p:sp>
      <p:graphicFrame>
        <p:nvGraphicFramePr>
          <p:cNvPr id="10" name="Chart 9">
            <a:extLst>
              <a:ext uri="{FF2B5EF4-FFF2-40B4-BE49-F238E27FC236}">
                <a16:creationId xmlns:a16="http://schemas.microsoft.com/office/drawing/2014/main" id="{ADB6B4FB-F940-4948-B976-C87411256CA9}"/>
              </a:ext>
            </a:extLst>
          </p:cNvPr>
          <p:cNvGraphicFramePr/>
          <p:nvPr>
            <p:extLst>
              <p:ext uri="{D42A27DB-BD31-4B8C-83A1-F6EECF244321}">
                <p14:modId xmlns:p14="http://schemas.microsoft.com/office/powerpoint/2010/main" val="22818277"/>
              </p:ext>
            </p:extLst>
          </p:nvPr>
        </p:nvGraphicFramePr>
        <p:xfrm>
          <a:off x="642851" y="1974120"/>
          <a:ext cx="10906298" cy="435587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BDCCD96-F529-4E08-A073-7BBF81060CF9}"/>
              </a:ext>
            </a:extLst>
          </p:cNvPr>
          <p:cNvSpPr txBox="1"/>
          <p:nvPr/>
        </p:nvSpPr>
        <p:spPr>
          <a:xfrm>
            <a:off x="478173" y="1988756"/>
            <a:ext cx="194543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rPr>
              <a:t>EXTREMELY OPTIMISTIC:</a:t>
            </a:r>
            <a:endParaRPr kumimoji="0" lang="en-GB"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endParaRPr>
          </a:p>
        </p:txBody>
      </p:sp>
      <p:sp>
        <p:nvSpPr>
          <p:cNvPr id="12" name="TextBox 11">
            <a:extLst>
              <a:ext uri="{FF2B5EF4-FFF2-40B4-BE49-F238E27FC236}">
                <a16:creationId xmlns:a16="http://schemas.microsoft.com/office/drawing/2014/main" id="{1C3DBEB9-5721-4C75-B34C-6EA5BCA0F988}"/>
              </a:ext>
            </a:extLst>
          </p:cNvPr>
          <p:cNvSpPr txBox="1"/>
          <p:nvPr/>
        </p:nvSpPr>
        <p:spPr>
          <a:xfrm>
            <a:off x="478173" y="2533706"/>
            <a:ext cx="194543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rPr>
              <a:t>OPTIMISTIC:</a:t>
            </a:r>
            <a:endParaRPr kumimoji="0" lang="en-GB"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endParaRPr>
          </a:p>
        </p:txBody>
      </p:sp>
      <p:sp>
        <p:nvSpPr>
          <p:cNvPr id="13" name="TextBox 12">
            <a:extLst>
              <a:ext uri="{FF2B5EF4-FFF2-40B4-BE49-F238E27FC236}">
                <a16:creationId xmlns:a16="http://schemas.microsoft.com/office/drawing/2014/main" id="{F011C3F2-69FA-481B-AF34-CC5254BE1B3E}"/>
              </a:ext>
            </a:extLst>
          </p:cNvPr>
          <p:cNvSpPr txBox="1"/>
          <p:nvPr/>
        </p:nvSpPr>
        <p:spPr>
          <a:xfrm>
            <a:off x="0" y="3075280"/>
            <a:ext cx="246636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rPr>
              <a:t>NEITHER :</a:t>
            </a:r>
            <a:endParaRPr kumimoji="0" lang="en-GB"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endParaRPr>
          </a:p>
        </p:txBody>
      </p:sp>
      <p:sp>
        <p:nvSpPr>
          <p:cNvPr id="16" name="TextBox 15">
            <a:extLst>
              <a:ext uri="{FF2B5EF4-FFF2-40B4-BE49-F238E27FC236}">
                <a16:creationId xmlns:a16="http://schemas.microsoft.com/office/drawing/2014/main" id="{95BF4716-E456-47FD-A9FF-D88B0CBF656E}"/>
              </a:ext>
            </a:extLst>
          </p:cNvPr>
          <p:cNvSpPr txBox="1"/>
          <p:nvPr/>
        </p:nvSpPr>
        <p:spPr>
          <a:xfrm>
            <a:off x="642851" y="3620230"/>
            <a:ext cx="178577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rPr>
              <a:t>PESSIMISTIC:</a:t>
            </a:r>
            <a:endParaRPr kumimoji="0" lang="en-GB"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endParaRPr>
          </a:p>
        </p:txBody>
      </p:sp>
      <p:sp>
        <p:nvSpPr>
          <p:cNvPr id="17" name="TextBox 16">
            <a:extLst>
              <a:ext uri="{FF2B5EF4-FFF2-40B4-BE49-F238E27FC236}">
                <a16:creationId xmlns:a16="http://schemas.microsoft.com/office/drawing/2014/main" id="{934DE888-0AB8-423D-9110-E93BA2B499FA}"/>
              </a:ext>
            </a:extLst>
          </p:cNvPr>
          <p:cNvSpPr txBox="1"/>
          <p:nvPr/>
        </p:nvSpPr>
        <p:spPr>
          <a:xfrm>
            <a:off x="637835" y="4163711"/>
            <a:ext cx="178577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rPr>
              <a:t>EXTREMELY PESSIMISTIC:</a:t>
            </a:r>
            <a:endParaRPr kumimoji="0" lang="en-GB" sz="1200" b="0" i="0" u="none" strike="noStrike" kern="1200" cap="none" spc="0" normalizeH="0" baseline="0" noProof="0" dirty="0">
              <a:ln>
                <a:noFill/>
              </a:ln>
              <a:solidFill>
                <a:srgbClr val="EEECE8">
                  <a:lumMod val="50000"/>
                </a:srgbClr>
              </a:solidFill>
              <a:effectLst/>
              <a:uLnTx/>
              <a:uFillTx/>
              <a:latin typeface="Gill Sans Nova Light" panose="020B0302020104020203" pitchFamily="34" charset="0"/>
              <a:ea typeface="+mn-ea"/>
              <a:cs typeface="+mn-cs"/>
            </a:endParaRPr>
          </a:p>
        </p:txBody>
      </p:sp>
    </p:spTree>
    <p:extLst>
      <p:ext uri="{BB962C8B-B14F-4D97-AF65-F5344CB8AC3E}">
        <p14:creationId xmlns:p14="http://schemas.microsoft.com/office/powerpoint/2010/main" val="1388929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2962-E1DE-4DCB-923C-1309B8FC2790}"/>
              </a:ext>
            </a:extLst>
          </p:cNvPr>
          <p:cNvSpPr>
            <a:spLocks noGrp="1"/>
          </p:cNvSpPr>
          <p:nvPr>
            <p:ph type="title"/>
          </p:nvPr>
        </p:nvSpPr>
        <p:spPr/>
        <p:txBody>
          <a:bodyPr/>
          <a:lstStyle/>
          <a:p>
            <a:r>
              <a:rPr lang="en-US" dirty="0"/>
              <a:t>SOLUTIONS + OPTIMISM</a:t>
            </a:r>
            <a:endParaRPr lang="en-GB" dirty="0"/>
          </a:p>
        </p:txBody>
      </p:sp>
      <p:sp>
        <p:nvSpPr>
          <p:cNvPr id="5" name="Text Placeholder 4">
            <a:extLst>
              <a:ext uri="{FF2B5EF4-FFF2-40B4-BE49-F238E27FC236}">
                <a16:creationId xmlns:a16="http://schemas.microsoft.com/office/drawing/2014/main" id="{82A5E26D-EE79-4AFB-BA3C-217F47A984F0}"/>
              </a:ext>
            </a:extLst>
          </p:cNvPr>
          <p:cNvSpPr>
            <a:spLocks noGrp="1"/>
          </p:cNvSpPr>
          <p:nvPr>
            <p:ph type="body" sz="quarter" idx="12"/>
          </p:nvPr>
        </p:nvSpPr>
        <p:spPr/>
        <p:txBody>
          <a:bodyPr/>
          <a:lstStyle/>
          <a:p>
            <a:r>
              <a:rPr lang="en-US" dirty="0">
                <a:solidFill>
                  <a:schemeClr val="bg2">
                    <a:lumMod val="25000"/>
                  </a:schemeClr>
                </a:solidFill>
              </a:rPr>
              <a:t>Base: Attitudes Tracking Dip 2, May 2021 (804)</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92139472-86FA-4064-B2E0-F3772EEF1B35}"/>
              </a:ext>
            </a:extLst>
          </p:cNvPr>
          <p:cNvSpPr>
            <a:spLocks noGrp="1"/>
          </p:cNvSpPr>
          <p:nvPr>
            <p:ph type="body" sz="quarter" idx="13"/>
          </p:nvPr>
        </p:nvSpPr>
        <p:spPr>
          <a:xfrm>
            <a:off x="167529" y="1427069"/>
            <a:ext cx="3019618" cy="288500"/>
          </a:xfrm>
        </p:spPr>
        <p:txBody>
          <a:bodyPr/>
          <a:lstStyle/>
          <a:p>
            <a:r>
              <a:rPr lang="en-US" sz="1050" dirty="0"/>
              <a:t>Q. </a:t>
            </a:r>
            <a:r>
              <a:rPr lang="en-US" sz="1050" b="0" i="0" u="none" strike="noStrike" dirty="0">
                <a:effectLst/>
              </a:rPr>
              <a:t>Which of the following possible solutions do you feel would be the most effective in ending homelessness for good? </a:t>
            </a:r>
            <a:r>
              <a:rPr lang="en-US" sz="1050" b="0" i="1" u="none" strike="noStrike" dirty="0">
                <a:effectLst/>
              </a:rPr>
              <a:t>Please select the five solutions you think would be most effective</a:t>
            </a:r>
            <a:endParaRPr lang="en-GB" sz="1050" i="1" dirty="0"/>
          </a:p>
        </p:txBody>
      </p:sp>
      <p:sp>
        <p:nvSpPr>
          <p:cNvPr id="7" name="Text Placeholder 6">
            <a:extLst>
              <a:ext uri="{FF2B5EF4-FFF2-40B4-BE49-F238E27FC236}">
                <a16:creationId xmlns:a16="http://schemas.microsoft.com/office/drawing/2014/main" id="{17AD2B47-A89B-4BFD-8FE4-C64727986849}"/>
              </a:ext>
            </a:extLst>
          </p:cNvPr>
          <p:cNvSpPr>
            <a:spLocks noGrp="1"/>
          </p:cNvSpPr>
          <p:nvPr>
            <p:ph type="body" sz="quarter" idx="11"/>
          </p:nvPr>
        </p:nvSpPr>
        <p:spPr>
          <a:xfrm>
            <a:off x="3926048" y="422666"/>
            <a:ext cx="7909400" cy="380848"/>
          </a:xfrm>
        </p:spPr>
        <p:txBody>
          <a:bodyPr/>
          <a:lstStyle/>
          <a:p>
            <a:r>
              <a:rPr lang="en-US" dirty="0"/>
              <a:t>Increased spending, and automatic qualifications for those most in need, are the most strongly </a:t>
            </a:r>
            <a:r>
              <a:rPr lang="en-US" dirty="0" err="1"/>
              <a:t>favoured</a:t>
            </a:r>
            <a:r>
              <a:rPr lang="en-US"/>
              <a:t> interventions</a:t>
            </a:r>
            <a:endParaRPr lang="en-GB" dirty="0"/>
          </a:p>
        </p:txBody>
      </p:sp>
      <p:sp>
        <p:nvSpPr>
          <p:cNvPr id="9" name="Content Placeholder 2">
            <a:extLst>
              <a:ext uri="{FF2B5EF4-FFF2-40B4-BE49-F238E27FC236}">
                <a16:creationId xmlns:a16="http://schemas.microsoft.com/office/drawing/2014/main" id="{F55AFC74-7982-468E-9B2E-57119C6C2F11}"/>
              </a:ext>
            </a:extLst>
          </p:cNvPr>
          <p:cNvSpPr>
            <a:spLocks noGrp="1"/>
          </p:cNvSpPr>
          <p:nvPr>
            <p:ph idx="1"/>
          </p:nvPr>
        </p:nvSpPr>
        <p:spPr>
          <a:xfrm>
            <a:off x="167529" y="445310"/>
            <a:ext cx="3540405" cy="866576"/>
          </a:xfrm>
        </p:spPr>
        <p:txBody>
          <a:bodyPr>
            <a:noAutofit/>
          </a:bodyPr>
          <a:lstStyle/>
          <a:p>
            <a:pPr>
              <a:lnSpc>
                <a:spcPct val="100000"/>
              </a:lnSpc>
              <a:spcBef>
                <a:spcPts val="0"/>
              </a:spcBef>
            </a:pPr>
            <a:r>
              <a:rPr lang="en-US" sz="2400" dirty="0" err="1"/>
              <a:t>Favourability</a:t>
            </a:r>
            <a:r>
              <a:rPr lang="en-US" sz="2400" dirty="0"/>
              <a:t> towards homelessness solutions </a:t>
            </a:r>
          </a:p>
        </p:txBody>
      </p:sp>
      <p:graphicFrame>
        <p:nvGraphicFramePr>
          <p:cNvPr id="10" name="Chart 9">
            <a:extLst>
              <a:ext uri="{FF2B5EF4-FFF2-40B4-BE49-F238E27FC236}">
                <a16:creationId xmlns:a16="http://schemas.microsoft.com/office/drawing/2014/main" id="{ADB6B4FB-F940-4948-B976-C87411256CA9}"/>
              </a:ext>
            </a:extLst>
          </p:cNvPr>
          <p:cNvGraphicFramePr/>
          <p:nvPr>
            <p:extLst>
              <p:ext uri="{D42A27DB-BD31-4B8C-83A1-F6EECF244321}">
                <p14:modId xmlns:p14="http://schemas.microsoft.com/office/powerpoint/2010/main" val="2803317532"/>
              </p:ext>
            </p:extLst>
          </p:nvPr>
        </p:nvGraphicFramePr>
        <p:xfrm>
          <a:off x="339634" y="1905992"/>
          <a:ext cx="11696700" cy="4355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6409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7B7-202C-4CCE-AA61-94CE66CBBC48}"/>
              </a:ext>
            </a:extLst>
          </p:cNvPr>
          <p:cNvSpPr>
            <a:spLocks noGrp="1"/>
          </p:cNvSpPr>
          <p:nvPr>
            <p:ph type="title"/>
          </p:nvPr>
        </p:nvSpPr>
        <p:spPr/>
        <p:txBody>
          <a:bodyPr/>
          <a:lstStyle/>
          <a:p>
            <a:r>
              <a:rPr lang="en-US" dirty="0"/>
              <a:t>SOLUTIONS + OPTIMISM</a:t>
            </a:r>
            <a:endParaRPr lang="en-GB" dirty="0"/>
          </a:p>
        </p:txBody>
      </p:sp>
      <p:sp>
        <p:nvSpPr>
          <p:cNvPr id="3" name="Content Placeholder 2">
            <a:extLst>
              <a:ext uri="{FF2B5EF4-FFF2-40B4-BE49-F238E27FC236}">
                <a16:creationId xmlns:a16="http://schemas.microsoft.com/office/drawing/2014/main" id="{AC1AAB48-BAFD-4411-8E1F-423DA83D3E0E}"/>
              </a:ext>
            </a:extLst>
          </p:cNvPr>
          <p:cNvSpPr>
            <a:spLocks noGrp="1"/>
          </p:cNvSpPr>
          <p:nvPr>
            <p:ph idx="1"/>
          </p:nvPr>
        </p:nvSpPr>
        <p:spPr/>
        <p:txBody>
          <a:bodyPr>
            <a:noAutofit/>
          </a:bodyPr>
          <a:lstStyle/>
          <a:p>
            <a:pPr>
              <a:lnSpc>
                <a:spcPct val="100000"/>
              </a:lnSpc>
              <a:spcBef>
                <a:spcPts val="0"/>
              </a:spcBef>
            </a:pPr>
            <a:r>
              <a:rPr lang="en-US" sz="2400" dirty="0"/>
              <a:t>Solutions Mentioned in Homelessness Media</a:t>
            </a:r>
            <a:endParaRPr lang="en-GB" sz="2400" dirty="0"/>
          </a:p>
        </p:txBody>
      </p:sp>
      <p:sp>
        <p:nvSpPr>
          <p:cNvPr id="4" name="Text Placeholder 3">
            <a:extLst>
              <a:ext uri="{FF2B5EF4-FFF2-40B4-BE49-F238E27FC236}">
                <a16:creationId xmlns:a16="http://schemas.microsoft.com/office/drawing/2014/main" id="{BF07592B-7DCD-4049-AA21-A56A6D3E55C9}"/>
              </a:ext>
            </a:extLst>
          </p:cNvPr>
          <p:cNvSpPr>
            <a:spLocks noGrp="1"/>
          </p:cNvSpPr>
          <p:nvPr>
            <p:ph type="body" sz="quarter" idx="12"/>
          </p:nvPr>
        </p:nvSpPr>
        <p:spPr/>
        <p:txBody>
          <a:bodyPr/>
          <a:lstStyle/>
          <a:p>
            <a:r>
              <a:rPr lang="en-US" dirty="0">
                <a:solidFill>
                  <a:schemeClr val="bg2">
                    <a:lumMod val="25000"/>
                  </a:schemeClr>
                </a:solidFill>
              </a:rPr>
              <a:t>Base: Attitudes Tracking Benchmark Dip: All who have heard / seen any homelessness buzz (264). Dip 2 All who have head/ seen any </a:t>
            </a:r>
            <a:br>
              <a:rPr lang="en-US" dirty="0">
                <a:solidFill>
                  <a:schemeClr val="bg2">
                    <a:lumMod val="25000"/>
                  </a:schemeClr>
                </a:solidFill>
              </a:rPr>
            </a:br>
            <a:r>
              <a:rPr lang="en-US" dirty="0">
                <a:solidFill>
                  <a:schemeClr val="bg2">
                    <a:lumMod val="25000"/>
                  </a:schemeClr>
                </a:solidFill>
              </a:rPr>
              <a:t>homelessness buzz (307) </a:t>
            </a:r>
            <a:endParaRPr lang="en-GB" dirty="0">
              <a:solidFill>
                <a:schemeClr val="bg2">
                  <a:lumMod val="25000"/>
                </a:schemeClr>
              </a:solidFill>
            </a:endParaRPr>
          </a:p>
        </p:txBody>
      </p:sp>
      <p:sp>
        <p:nvSpPr>
          <p:cNvPr id="5" name="Text Placeholder 4">
            <a:extLst>
              <a:ext uri="{FF2B5EF4-FFF2-40B4-BE49-F238E27FC236}">
                <a16:creationId xmlns:a16="http://schemas.microsoft.com/office/drawing/2014/main" id="{6EE1AED9-D55C-440B-A67A-742C80FECD9C}"/>
              </a:ext>
            </a:extLst>
          </p:cNvPr>
          <p:cNvSpPr>
            <a:spLocks noGrp="1"/>
          </p:cNvSpPr>
          <p:nvPr>
            <p:ph type="body" sz="quarter" idx="13"/>
          </p:nvPr>
        </p:nvSpPr>
        <p:spPr/>
        <p:txBody>
          <a:bodyPr/>
          <a:lstStyle/>
          <a:p>
            <a:r>
              <a:rPr lang="en-US" dirty="0"/>
              <a:t>Q. Which of the following solutions to homelessness, if any, do you remember being featured?</a:t>
            </a:r>
            <a:endParaRPr lang="en-GB" dirty="0"/>
          </a:p>
        </p:txBody>
      </p:sp>
      <p:sp>
        <p:nvSpPr>
          <p:cNvPr id="7" name="Text Placeholder 6">
            <a:extLst>
              <a:ext uri="{FF2B5EF4-FFF2-40B4-BE49-F238E27FC236}">
                <a16:creationId xmlns:a16="http://schemas.microsoft.com/office/drawing/2014/main" id="{9577FB3B-446D-433D-972A-1C4AC3AB1110}"/>
              </a:ext>
            </a:extLst>
          </p:cNvPr>
          <p:cNvSpPr>
            <a:spLocks noGrp="1"/>
          </p:cNvSpPr>
          <p:nvPr>
            <p:ph type="body" sz="quarter" idx="11"/>
          </p:nvPr>
        </p:nvSpPr>
        <p:spPr>
          <a:xfrm>
            <a:off x="4144161" y="422666"/>
            <a:ext cx="7691287" cy="380848"/>
          </a:xfrm>
        </p:spPr>
        <p:txBody>
          <a:bodyPr/>
          <a:lstStyle/>
          <a:p>
            <a:r>
              <a:rPr lang="en-US" dirty="0"/>
              <a:t>The media predominantly focuses on emergency solutions, but social support solutions gained some more traction in the first half of 2021 </a:t>
            </a:r>
            <a:endParaRPr lang="en-GB" dirty="0"/>
          </a:p>
        </p:txBody>
      </p:sp>
      <p:graphicFrame>
        <p:nvGraphicFramePr>
          <p:cNvPr id="12" name="Chart 11">
            <a:extLst>
              <a:ext uri="{FF2B5EF4-FFF2-40B4-BE49-F238E27FC236}">
                <a16:creationId xmlns:a16="http://schemas.microsoft.com/office/drawing/2014/main" id="{AF0CD099-FC41-4203-809E-EE82E4A77F39}"/>
              </a:ext>
            </a:extLst>
          </p:cNvPr>
          <p:cNvGraphicFramePr/>
          <p:nvPr>
            <p:extLst>
              <p:ext uri="{D42A27DB-BD31-4B8C-83A1-F6EECF244321}">
                <p14:modId xmlns:p14="http://schemas.microsoft.com/office/powerpoint/2010/main" val="652846937"/>
              </p:ext>
            </p:extLst>
          </p:nvPr>
        </p:nvGraphicFramePr>
        <p:xfrm>
          <a:off x="3798916" y="1479666"/>
          <a:ext cx="8036531" cy="4867102"/>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89ED17C-8359-4D64-BB27-827F85AE24FD}"/>
              </a:ext>
            </a:extLst>
          </p:cNvPr>
          <p:cNvSpPr txBox="1"/>
          <p:nvPr/>
        </p:nvSpPr>
        <p:spPr>
          <a:xfrm>
            <a:off x="3678084" y="1242603"/>
            <a:ext cx="2528512" cy="307777"/>
          </a:xfrm>
          <a:prstGeom prst="rect">
            <a:avLst/>
          </a:prstGeom>
          <a:solidFill>
            <a:schemeClr val="accent5"/>
          </a:solidFill>
        </p:spPr>
        <p:txBody>
          <a:bodyPr wrap="square" rtlCol="0">
            <a:spAutoFit/>
          </a:bodyPr>
          <a:lstStyle/>
          <a:p>
            <a:r>
              <a:rPr lang="en-US" sz="1400" dirty="0">
                <a:solidFill>
                  <a:schemeClr val="bg1"/>
                </a:solidFill>
                <a:latin typeface="Gill Sans Nova Light" panose="020B0302020104020203" pitchFamily="34" charset="0"/>
              </a:rPr>
              <a:t>EMERGENCY SOLUTIONS</a:t>
            </a:r>
            <a:endParaRPr lang="en-GB" sz="1400" dirty="0">
              <a:solidFill>
                <a:schemeClr val="bg1"/>
              </a:solidFill>
              <a:latin typeface="Gill Sans Nova Light" panose="020B0302020104020203" pitchFamily="34" charset="0"/>
            </a:endParaRPr>
          </a:p>
        </p:txBody>
      </p:sp>
      <p:sp>
        <p:nvSpPr>
          <p:cNvPr id="14" name="TextBox 13">
            <a:extLst>
              <a:ext uri="{FF2B5EF4-FFF2-40B4-BE49-F238E27FC236}">
                <a16:creationId xmlns:a16="http://schemas.microsoft.com/office/drawing/2014/main" id="{4A67515A-E917-49F4-97F5-C60D56D52654}"/>
              </a:ext>
            </a:extLst>
          </p:cNvPr>
          <p:cNvSpPr txBox="1"/>
          <p:nvPr/>
        </p:nvSpPr>
        <p:spPr>
          <a:xfrm>
            <a:off x="3678084" y="2485572"/>
            <a:ext cx="2528512" cy="307777"/>
          </a:xfrm>
          <a:prstGeom prst="rect">
            <a:avLst/>
          </a:prstGeom>
          <a:solidFill>
            <a:schemeClr val="accent5"/>
          </a:solidFill>
        </p:spPr>
        <p:txBody>
          <a:bodyPr wrap="square" rtlCol="0">
            <a:spAutoFit/>
          </a:bodyPr>
          <a:lstStyle/>
          <a:p>
            <a:r>
              <a:rPr lang="en-US" sz="1400" dirty="0">
                <a:solidFill>
                  <a:schemeClr val="bg1"/>
                </a:solidFill>
                <a:latin typeface="Gill Sans Nova Light" panose="020B0302020104020203" pitchFamily="34" charset="0"/>
              </a:rPr>
              <a:t>HOUSING SOLUTIONS</a:t>
            </a:r>
            <a:endParaRPr lang="en-GB" sz="1400" dirty="0">
              <a:solidFill>
                <a:schemeClr val="bg1"/>
              </a:solidFill>
              <a:latin typeface="Gill Sans Nova Light" panose="020B0302020104020203" pitchFamily="34" charset="0"/>
            </a:endParaRPr>
          </a:p>
        </p:txBody>
      </p:sp>
      <p:sp>
        <p:nvSpPr>
          <p:cNvPr id="15" name="TextBox 14">
            <a:extLst>
              <a:ext uri="{FF2B5EF4-FFF2-40B4-BE49-F238E27FC236}">
                <a16:creationId xmlns:a16="http://schemas.microsoft.com/office/drawing/2014/main" id="{250443F5-9686-40F4-978A-6E96618A0ADA}"/>
              </a:ext>
            </a:extLst>
          </p:cNvPr>
          <p:cNvSpPr txBox="1"/>
          <p:nvPr/>
        </p:nvSpPr>
        <p:spPr>
          <a:xfrm>
            <a:off x="3678083" y="4382842"/>
            <a:ext cx="2528513" cy="307777"/>
          </a:xfrm>
          <a:prstGeom prst="rect">
            <a:avLst/>
          </a:prstGeom>
          <a:solidFill>
            <a:schemeClr val="accent5"/>
          </a:solidFill>
        </p:spPr>
        <p:txBody>
          <a:bodyPr wrap="none" rtlCol="0">
            <a:spAutoFit/>
          </a:bodyPr>
          <a:lstStyle/>
          <a:p>
            <a:r>
              <a:rPr lang="en-US" sz="1400" dirty="0">
                <a:solidFill>
                  <a:schemeClr val="bg1"/>
                </a:solidFill>
                <a:latin typeface="Gill Sans Nova Light" panose="020B0302020104020203" pitchFamily="34" charset="0"/>
              </a:rPr>
              <a:t>SOCIAL SUPPORT SOLUTIONS</a:t>
            </a:r>
            <a:endParaRPr lang="en-GB" sz="1400" dirty="0">
              <a:solidFill>
                <a:schemeClr val="bg1"/>
              </a:solidFill>
              <a:latin typeface="Gill Sans Nova Light" panose="020B0302020104020203" pitchFamily="34" charset="0"/>
            </a:endParaRPr>
          </a:p>
        </p:txBody>
      </p:sp>
      <p:sp>
        <p:nvSpPr>
          <p:cNvPr id="16" name="TextBox 15">
            <a:extLst>
              <a:ext uri="{FF2B5EF4-FFF2-40B4-BE49-F238E27FC236}">
                <a16:creationId xmlns:a16="http://schemas.microsoft.com/office/drawing/2014/main" id="{81DC537A-BFE5-4E32-B8FB-254E7D3062A1}"/>
              </a:ext>
            </a:extLst>
          </p:cNvPr>
          <p:cNvSpPr txBox="1"/>
          <p:nvPr/>
        </p:nvSpPr>
        <p:spPr>
          <a:xfrm>
            <a:off x="3678083" y="5627317"/>
            <a:ext cx="2528513" cy="307777"/>
          </a:xfrm>
          <a:prstGeom prst="rect">
            <a:avLst/>
          </a:prstGeom>
          <a:solidFill>
            <a:schemeClr val="accent5"/>
          </a:solidFill>
        </p:spPr>
        <p:txBody>
          <a:bodyPr wrap="square" rtlCol="0">
            <a:spAutoFit/>
          </a:bodyPr>
          <a:lstStyle/>
          <a:p>
            <a:r>
              <a:rPr lang="en-US" sz="1400" dirty="0">
                <a:solidFill>
                  <a:schemeClr val="bg1"/>
                </a:solidFill>
                <a:latin typeface="Gill Sans Nova Light" panose="020B0302020104020203" pitchFamily="34" charset="0"/>
              </a:rPr>
              <a:t>EMPLOYMENT SOLUTIONS</a:t>
            </a:r>
            <a:endParaRPr lang="en-GB" sz="1400" dirty="0">
              <a:solidFill>
                <a:schemeClr val="bg1"/>
              </a:solidFill>
              <a:latin typeface="Gill Sans Nova Light" panose="020B0302020104020203" pitchFamily="34" charset="0"/>
            </a:endParaRPr>
          </a:p>
        </p:txBody>
      </p:sp>
      <p:sp>
        <p:nvSpPr>
          <p:cNvPr id="17" name="Slide Number Placeholder 7">
            <a:extLst>
              <a:ext uri="{FF2B5EF4-FFF2-40B4-BE49-F238E27FC236}">
                <a16:creationId xmlns:a16="http://schemas.microsoft.com/office/drawing/2014/main" id="{7AC9F584-68A1-40CA-B600-DA0B37E1169D}"/>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GB"/>
            </a:defPPr>
            <a:lvl1pPr marL="0" algn="r" defTabSz="914400" rtl="0" eaLnBrk="1" latinLnBrk="0" hangingPunct="1">
              <a:defRPr sz="800" kern="1200">
                <a:solidFill>
                  <a:schemeClr val="bg1"/>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03A9913-6D8F-4D4B-A2B0-B1FA2F774D26}" type="slidenum">
              <a:rPr lang="en-GB" smtClean="0">
                <a:solidFill>
                  <a:srgbClr val="00212E">
                    <a:tint val="75000"/>
                  </a:srgbClr>
                </a:solidFill>
              </a:rPr>
              <a:pPr>
                <a:defRPr/>
              </a:pPr>
              <a:t>58</a:t>
            </a:fld>
            <a:endParaRPr lang="en-GB" dirty="0">
              <a:solidFill>
                <a:srgbClr val="00212E">
                  <a:tint val="75000"/>
                </a:srgbClr>
              </a:solidFill>
            </a:endParaRPr>
          </a:p>
        </p:txBody>
      </p:sp>
      <p:sp>
        <p:nvSpPr>
          <p:cNvPr id="18" name="Slide Number Placeholder 7">
            <a:extLst>
              <a:ext uri="{FF2B5EF4-FFF2-40B4-BE49-F238E27FC236}">
                <a16:creationId xmlns:a16="http://schemas.microsoft.com/office/drawing/2014/main" id="{0B329CAA-5230-44F8-B62C-54A2C534C9B8}"/>
              </a:ext>
            </a:extLst>
          </p:cNvPr>
          <p:cNvSpPr txBox="1">
            <a:spLocks/>
          </p:cNvSpPr>
          <p:nvPr/>
        </p:nvSpPr>
        <p:spPr>
          <a:xfrm>
            <a:off x="9117677" y="6389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Gill Sans Nova Light" panose="020B03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03A9913-6D8F-4D4B-A2B0-B1FA2F774D26}" type="slidenum">
              <a:rPr lang="en-GB" smtClean="0">
                <a:solidFill>
                  <a:srgbClr val="00212E">
                    <a:tint val="75000"/>
                  </a:srgbClr>
                </a:solidFill>
              </a:rPr>
              <a:pPr>
                <a:defRPr/>
              </a:pPr>
              <a:t>58</a:t>
            </a:fld>
            <a:endParaRPr lang="en-GB" dirty="0">
              <a:solidFill>
                <a:srgbClr val="00212E">
                  <a:tint val="75000"/>
                </a:srgbClr>
              </a:solidFill>
            </a:endParaRPr>
          </a:p>
        </p:txBody>
      </p:sp>
      <p:sp>
        <p:nvSpPr>
          <p:cNvPr id="19" name="Rectangle 18">
            <a:extLst>
              <a:ext uri="{FF2B5EF4-FFF2-40B4-BE49-F238E27FC236}">
                <a16:creationId xmlns:a16="http://schemas.microsoft.com/office/drawing/2014/main" id="{8DFE756A-C885-4943-8796-6DB9AB3E9CB4}"/>
              </a:ext>
            </a:extLst>
          </p:cNvPr>
          <p:cNvSpPr/>
          <p:nvPr/>
        </p:nvSpPr>
        <p:spPr>
          <a:xfrm>
            <a:off x="8635200" y="6347200"/>
            <a:ext cx="3479710" cy="387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20" name="Oval 19">
            <a:extLst>
              <a:ext uri="{FF2B5EF4-FFF2-40B4-BE49-F238E27FC236}">
                <a16:creationId xmlns:a16="http://schemas.microsoft.com/office/drawing/2014/main" id="{676E3089-B349-4360-A7B1-A979F24A58FE}"/>
              </a:ext>
            </a:extLst>
          </p:cNvPr>
          <p:cNvSpPr>
            <a:spLocks noChangeAspect="1"/>
          </p:cNvSpPr>
          <p:nvPr/>
        </p:nvSpPr>
        <p:spPr>
          <a:xfrm>
            <a:off x="8698273" y="63968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1" name="Isosceles Triangle 20">
            <a:extLst>
              <a:ext uri="{FF2B5EF4-FFF2-40B4-BE49-F238E27FC236}">
                <a16:creationId xmlns:a16="http://schemas.microsoft.com/office/drawing/2014/main" id="{A053F9E7-ED43-49BC-B587-E6FFFBA0673A}"/>
              </a:ext>
            </a:extLst>
          </p:cNvPr>
          <p:cNvSpPr>
            <a:spLocks noChangeAspect="1"/>
          </p:cNvSpPr>
          <p:nvPr/>
        </p:nvSpPr>
        <p:spPr>
          <a:xfrm>
            <a:off x="8734951" y="6489989"/>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2" name="Isosceles Triangle 21">
            <a:extLst>
              <a:ext uri="{FF2B5EF4-FFF2-40B4-BE49-F238E27FC236}">
                <a16:creationId xmlns:a16="http://schemas.microsoft.com/office/drawing/2014/main" id="{C80BB970-F79B-4171-9369-DC7E26D34452}"/>
              </a:ext>
            </a:extLst>
          </p:cNvPr>
          <p:cNvSpPr>
            <a:spLocks noChangeAspect="1"/>
          </p:cNvSpPr>
          <p:nvPr/>
        </p:nvSpPr>
        <p:spPr>
          <a:xfrm rot="10800000">
            <a:off x="8825334" y="6493853"/>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4" name="Isosceles Triangle 23">
            <a:extLst>
              <a:ext uri="{FF2B5EF4-FFF2-40B4-BE49-F238E27FC236}">
                <a16:creationId xmlns:a16="http://schemas.microsoft.com/office/drawing/2014/main" id="{815B66A7-250A-445E-AB50-6BC1F93642AE}"/>
              </a:ext>
            </a:extLst>
          </p:cNvPr>
          <p:cNvSpPr>
            <a:spLocks noChangeAspect="1"/>
          </p:cNvSpPr>
          <p:nvPr/>
        </p:nvSpPr>
        <p:spPr>
          <a:xfrm>
            <a:off x="9940730" y="5439331"/>
            <a:ext cx="125280" cy="10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2057379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60ABF-D330-48B3-991D-BCD6F8F53F21}"/>
              </a:ext>
            </a:extLst>
          </p:cNvPr>
          <p:cNvSpPr>
            <a:spLocks noGrp="1"/>
          </p:cNvSpPr>
          <p:nvPr>
            <p:ph type="body" sz="quarter" idx="15"/>
          </p:nvPr>
        </p:nvSpPr>
        <p:spPr/>
        <p:txBody>
          <a:bodyPr vert="horz" lIns="91440" tIns="45720" rIns="91440" bIns="45720" rtlCol="0" anchor="t">
            <a:noAutofit/>
          </a:bodyPr>
          <a:lstStyle/>
          <a:p>
            <a:r>
              <a:rPr lang="en-GB" dirty="0">
                <a:latin typeface="Segoe UI"/>
                <a:cs typeface="Segoe UI"/>
              </a:rPr>
              <a:t>Public attitudes tracking wave two debrief</a:t>
            </a:r>
            <a:endParaRPr lang="en-US" dirty="0"/>
          </a:p>
        </p:txBody>
      </p:sp>
      <p:sp>
        <p:nvSpPr>
          <p:cNvPr id="3" name="Text Placeholder 2">
            <a:extLst>
              <a:ext uri="{FF2B5EF4-FFF2-40B4-BE49-F238E27FC236}">
                <a16:creationId xmlns:a16="http://schemas.microsoft.com/office/drawing/2014/main" id="{CA018CEC-9238-43BB-9826-1456C3563D09}"/>
              </a:ext>
            </a:extLst>
          </p:cNvPr>
          <p:cNvSpPr>
            <a:spLocks noGrp="1"/>
          </p:cNvSpPr>
          <p:nvPr>
            <p:ph type="body" sz="quarter" idx="16"/>
          </p:nvPr>
        </p:nvSpPr>
        <p:spPr/>
        <p:txBody>
          <a:bodyPr/>
          <a:lstStyle/>
          <a:p>
            <a:endParaRPr lang="en-GB"/>
          </a:p>
        </p:txBody>
      </p:sp>
      <p:sp>
        <p:nvSpPr>
          <p:cNvPr id="4" name="Text Placeholder 3">
            <a:extLst>
              <a:ext uri="{FF2B5EF4-FFF2-40B4-BE49-F238E27FC236}">
                <a16:creationId xmlns:a16="http://schemas.microsoft.com/office/drawing/2014/main" id="{F126CD9A-0CFA-4FE8-B61C-8DC49F77C0CA}"/>
              </a:ext>
            </a:extLst>
          </p:cNvPr>
          <p:cNvSpPr>
            <a:spLocks noGrp="1"/>
          </p:cNvSpPr>
          <p:nvPr>
            <p:ph type="body" sz="quarter" idx="17"/>
          </p:nvPr>
        </p:nvSpPr>
        <p:spPr>
          <a:xfrm>
            <a:off x="452967" y="289525"/>
            <a:ext cx="10351078" cy="5257800"/>
          </a:xfrm>
        </p:spPr>
        <p:txBody>
          <a:bodyPr vert="horz" lIns="91440" tIns="45720" rIns="91440" bIns="45720" rtlCol="0" anchor="t">
            <a:noAutofit/>
          </a:bodyPr>
          <a:lstStyle/>
          <a:p>
            <a:pPr>
              <a:lnSpc>
                <a:spcPct val="100000"/>
              </a:lnSpc>
              <a:spcBef>
                <a:spcPts val="0"/>
              </a:spcBef>
              <a:buNone/>
            </a:pPr>
            <a:r>
              <a:rPr lang="en-GB" sz="2400" b="1" dirty="0">
                <a:latin typeface="Museo Sans 500"/>
                <a:cs typeface="Segoe UI"/>
              </a:rPr>
              <a:t>Solutions and optimism: What the data shows us</a:t>
            </a:r>
            <a:endParaRPr lang="en-GB" sz="2400" dirty="0">
              <a:latin typeface="Museo Sans 500"/>
              <a:cs typeface="Segoe UI"/>
            </a:endParaRPr>
          </a:p>
          <a:p>
            <a:pPr>
              <a:lnSpc>
                <a:spcPct val="100000"/>
              </a:lnSpc>
              <a:spcBef>
                <a:spcPts val="0"/>
              </a:spcBef>
              <a:buNone/>
            </a:pPr>
            <a:endParaRPr lang="en-GB" sz="1800" b="1" dirty="0">
              <a:latin typeface="Museo Sans 500"/>
              <a:cs typeface="Segoe UI"/>
            </a:endParaRPr>
          </a:p>
          <a:p>
            <a:pPr>
              <a:lnSpc>
                <a:spcPct val="100000"/>
              </a:lnSpc>
              <a:spcBef>
                <a:spcPts val="0"/>
              </a:spcBef>
              <a:buNone/>
            </a:pPr>
            <a:r>
              <a:rPr lang="en-GB" b="1" dirty="0">
                <a:latin typeface="Museo Sans 500"/>
              </a:rPr>
              <a:t>We can see that:</a:t>
            </a:r>
            <a:r>
              <a:rPr lang="en-GB" b="1" dirty="0">
                <a:latin typeface="Museo Sans 500"/>
                <a:cs typeface="Segoe UI"/>
              </a:rPr>
              <a:t> </a:t>
            </a:r>
            <a:endParaRPr lang="en-GB" dirty="0">
              <a:latin typeface="Museo Sans 500"/>
            </a:endParaRPr>
          </a:p>
          <a:p>
            <a:pPr>
              <a:lnSpc>
                <a:spcPct val="100000"/>
              </a:lnSpc>
              <a:spcBef>
                <a:spcPts val="0"/>
              </a:spcBef>
            </a:pPr>
            <a:r>
              <a:rPr lang="en-GB" dirty="0">
                <a:latin typeface="Museo Sans 500"/>
                <a:cs typeface="Segoe UI"/>
              </a:rPr>
              <a:t>There is still a fatalistic sense amongst  29% of the public that homelessness is inevitable.</a:t>
            </a:r>
          </a:p>
          <a:p>
            <a:pPr>
              <a:lnSpc>
                <a:spcPct val="100000"/>
              </a:lnSpc>
              <a:spcBef>
                <a:spcPts val="0"/>
              </a:spcBef>
            </a:pPr>
            <a:r>
              <a:rPr lang="en-GB" dirty="0">
                <a:latin typeface="Museo Sans 500"/>
                <a:cs typeface="Segoe UI"/>
              </a:rPr>
              <a:t>There has been increased belief in the need to take immediate action to end homelessness.</a:t>
            </a:r>
            <a:endParaRPr lang="en-GB" dirty="0"/>
          </a:p>
          <a:p>
            <a:pPr>
              <a:lnSpc>
                <a:spcPct val="100000"/>
              </a:lnSpc>
              <a:spcBef>
                <a:spcPts val="0"/>
              </a:spcBef>
            </a:pPr>
            <a:r>
              <a:rPr lang="en-GB" dirty="0">
                <a:latin typeface="Museo Sans 500"/>
                <a:cs typeface="Segoe UI"/>
              </a:rPr>
              <a:t>More than with other social causes, the public feel that the government is responsible for ending homelessness.</a:t>
            </a:r>
            <a:endParaRPr lang="en-US" dirty="0">
              <a:latin typeface="Museo Sans 500"/>
              <a:cs typeface="Segoe UI"/>
            </a:endParaRPr>
          </a:p>
          <a:p>
            <a:pPr>
              <a:lnSpc>
                <a:spcPct val="100000"/>
              </a:lnSpc>
              <a:spcBef>
                <a:spcPts val="0"/>
              </a:spcBef>
            </a:pPr>
            <a:r>
              <a:rPr lang="en-GB" dirty="0">
                <a:latin typeface="Museo Sans 500"/>
                <a:cs typeface="Segoe UI"/>
              </a:rPr>
              <a:t>A sense of personal responsibility to help people who are homeless has increased since the last wave of data.</a:t>
            </a:r>
            <a:endParaRPr lang="en-US" dirty="0">
              <a:latin typeface="Museo Sans 500"/>
            </a:endParaRPr>
          </a:p>
          <a:p>
            <a:pPr>
              <a:lnSpc>
                <a:spcPct val="100000"/>
              </a:lnSpc>
              <a:spcBef>
                <a:spcPts val="0"/>
              </a:spcBef>
            </a:pPr>
            <a:endParaRPr lang="en-US" dirty="0">
              <a:cs typeface="Segoe UI"/>
            </a:endParaRPr>
          </a:p>
          <a:p>
            <a:pPr marL="0" indent="0">
              <a:lnSpc>
                <a:spcPct val="100000"/>
              </a:lnSpc>
              <a:spcBef>
                <a:spcPts val="0"/>
              </a:spcBef>
              <a:buNone/>
            </a:pPr>
            <a:r>
              <a:rPr lang="en-GB" b="1" dirty="0">
                <a:latin typeface="Segoe UI"/>
                <a:cs typeface="Segoe UI"/>
              </a:rPr>
              <a:t>In response, we can: </a:t>
            </a:r>
            <a:endParaRPr lang="en-GB" dirty="0"/>
          </a:p>
          <a:p>
            <a:pPr>
              <a:lnSpc>
                <a:spcPct val="100000"/>
              </a:lnSpc>
              <a:spcBef>
                <a:spcPts val="0"/>
              </a:spcBef>
            </a:pPr>
            <a:r>
              <a:rPr lang="en-GB" dirty="0">
                <a:latin typeface="Museo Sans 500"/>
                <a:cs typeface="Segoe UI"/>
              </a:rPr>
              <a:t>Take care to avoid activating fatalism – ensure that we are not telling incomplete stories which leave no room for improvement in systems or leave out solutions.</a:t>
            </a:r>
          </a:p>
          <a:p>
            <a:pPr>
              <a:lnSpc>
                <a:spcPct val="100000"/>
              </a:lnSpc>
              <a:spcBef>
                <a:spcPts val="0"/>
              </a:spcBef>
            </a:pPr>
            <a:r>
              <a:rPr lang="en-GB" dirty="0">
                <a:latin typeface="Museo Sans 500"/>
                <a:cs typeface="Segoe UI"/>
              </a:rPr>
              <a:t>Use the interdependence value to remind people of the connections between us all. Remind people that by working together, we can drive change. </a:t>
            </a:r>
          </a:p>
          <a:p>
            <a:r>
              <a:rPr lang="en-GB" dirty="0">
                <a:latin typeface="Museo Sans 500"/>
                <a:cs typeface="Segoe UI"/>
              </a:rPr>
              <a:t>Be bold and confident in our calls for government action to end homelessness. Dial up the ‘government  as protector’ mental shortcut. </a:t>
            </a:r>
          </a:p>
          <a:p>
            <a:pPr>
              <a:lnSpc>
                <a:spcPct val="100000"/>
              </a:lnSpc>
              <a:spcBef>
                <a:spcPts val="0"/>
              </a:spcBef>
            </a:pPr>
            <a:endParaRPr lang="en-GB" dirty="0">
              <a:cs typeface="Segoe UI"/>
            </a:endParaRPr>
          </a:p>
          <a:p>
            <a:pPr>
              <a:lnSpc>
                <a:spcPct val="100000"/>
              </a:lnSpc>
              <a:spcBef>
                <a:spcPts val="0"/>
              </a:spcBef>
            </a:pPr>
            <a:endParaRPr lang="en-GB" sz="1800" dirty="0"/>
          </a:p>
          <a:p>
            <a:pPr>
              <a:lnSpc>
                <a:spcPct val="100000"/>
              </a:lnSpc>
              <a:spcBef>
                <a:spcPts val="0"/>
              </a:spcBef>
            </a:pPr>
            <a:endParaRPr lang="en-GB" sz="1800" dirty="0"/>
          </a:p>
        </p:txBody>
      </p:sp>
    </p:spTree>
    <p:extLst>
      <p:ext uri="{BB962C8B-B14F-4D97-AF65-F5344CB8AC3E}">
        <p14:creationId xmlns:p14="http://schemas.microsoft.com/office/powerpoint/2010/main" val="385185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AC27-B1F4-4B54-8D36-C13C9676A061}"/>
              </a:ext>
            </a:extLst>
          </p:cNvPr>
          <p:cNvSpPr>
            <a:spLocks noGrp="1"/>
          </p:cNvSpPr>
          <p:nvPr>
            <p:ph type="title"/>
          </p:nvPr>
        </p:nvSpPr>
        <p:spPr/>
        <p:txBody>
          <a:bodyPr/>
          <a:lstStyle/>
          <a:p>
            <a:r>
              <a:rPr lang="en-US" dirty="0"/>
              <a:t>METHODOLOGY</a:t>
            </a:r>
            <a:endParaRPr lang="en-GB" dirty="0"/>
          </a:p>
        </p:txBody>
      </p:sp>
      <p:sp>
        <p:nvSpPr>
          <p:cNvPr id="3" name="Content Placeholder 2">
            <a:extLst>
              <a:ext uri="{FF2B5EF4-FFF2-40B4-BE49-F238E27FC236}">
                <a16:creationId xmlns:a16="http://schemas.microsoft.com/office/drawing/2014/main" id="{DD14AAEA-EB2F-4D03-A7E5-BF8D40331468}"/>
              </a:ext>
            </a:extLst>
          </p:cNvPr>
          <p:cNvSpPr>
            <a:spLocks noGrp="1"/>
          </p:cNvSpPr>
          <p:nvPr>
            <p:ph idx="1"/>
          </p:nvPr>
        </p:nvSpPr>
        <p:spPr/>
        <p:txBody>
          <a:bodyPr>
            <a:normAutofit/>
          </a:bodyPr>
          <a:lstStyle/>
          <a:p>
            <a:r>
              <a:rPr lang="en-US" sz="2400" dirty="0"/>
              <a:t>Comparisons &amp; Analysis</a:t>
            </a:r>
            <a:endParaRPr lang="en-GB" sz="2400" dirty="0"/>
          </a:p>
        </p:txBody>
      </p:sp>
      <p:sp>
        <p:nvSpPr>
          <p:cNvPr id="7" name="Text Placeholder 6">
            <a:extLst>
              <a:ext uri="{FF2B5EF4-FFF2-40B4-BE49-F238E27FC236}">
                <a16:creationId xmlns:a16="http://schemas.microsoft.com/office/drawing/2014/main" id="{0DBED5F7-0F50-41E8-90AD-A382F2FA8F5A}"/>
              </a:ext>
            </a:extLst>
          </p:cNvPr>
          <p:cNvSpPr>
            <a:spLocks noGrp="1"/>
          </p:cNvSpPr>
          <p:nvPr>
            <p:ph type="body" sz="quarter" idx="11"/>
          </p:nvPr>
        </p:nvSpPr>
        <p:spPr>
          <a:xfrm>
            <a:off x="3959603" y="422666"/>
            <a:ext cx="7726261" cy="380848"/>
          </a:xfrm>
        </p:spPr>
        <p:txBody>
          <a:bodyPr/>
          <a:lstStyle/>
          <a:p>
            <a:pPr algn="ctr"/>
            <a:r>
              <a:rPr lang="en-US" dirty="0"/>
              <a:t>Following a thorough audit of existing data sources, we have benchmarked against previous Ci brand tracking.  All Ci brand tracking has been administered with a similar survey format and across the same panel provider giving solid consistency.</a:t>
            </a:r>
          </a:p>
        </p:txBody>
      </p:sp>
      <p:sp>
        <p:nvSpPr>
          <p:cNvPr id="9" name="Rectangle 8">
            <a:extLst>
              <a:ext uri="{FF2B5EF4-FFF2-40B4-BE49-F238E27FC236}">
                <a16:creationId xmlns:a16="http://schemas.microsoft.com/office/drawing/2014/main" id="{B2E1C189-464F-46E6-A6A1-5327D3E953C6}"/>
              </a:ext>
            </a:extLst>
          </p:cNvPr>
          <p:cNvSpPr>
            <a:spLocks noChangeAspect="1"/>
          </p:cNvSpPr>
          <p:nvPr/>
        </p:nvSpPr>
        <p:spPr>
          <a:xfrm>
            <a:off x="3564007" y="2111129"/>
            <a:ext cx="1620000" cy="1620000"/>
          </a:xfrm>
          <a:prstGeom prst="rect">
            <a:avLst/>
          </a:prstGeom>
          <a:solidFill>
            <a:srgbClr val="FFDDD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nchorCtr="0"/>
          <a:lstStyle/>
          <a:p>
            <a:pPr algn="ctr"/>
            <a:r>
              <a:rPr lang="en-US" sz="1100" dirty="0">
                <a:solidFill>
                  <a:schemeClr val="tx1"/>
                </a:solidFill>
                <a:latin typeface="Gill Sans Nova Light" panose="020B0302020104020203" pitchFamily="34" charset="0"/>
              </a:rPr>
              <a:t>CRISIS AT CHRISTMAS 2019 TRACKING PRE – SEPTEMBER 2019</a:t>
            </a:r>
          </a:p>
          <a:p>
            <a:pPr algn="ctr"/>
            <a:r>
              <a:rPr lang="en-GB" sz="2000" b="1" i="1" dirty="0">
                <a:solidFill>
                  <a:schemeClr val="tx1"/>
                </a:solidFill>
              </a:rPr>
              <a:t>N=413</a:t>
            </a:r>
            <a:endParaRPr lang="en-US" sz="2000" b="1" i="1" dirty="0">
              <a:solidFill>
                <a:schemeClr val="tx1"/>
              </a:solidFill>
            </a:endParaRPr>
          </a:p>
        </p:txBody>
      </p:sp>
      <p:sp>
        <p:nvSpPr>
          <p:cNvPr id="12" name="Rectangle 11">
            <a:extLst>
              <a:ext uri="{FF2B5EF4-FFF2-40B4-BE49-F238E27FC236}">
                <a16:creationId xmlns:a16="http://schemas.microsoft.com/office/drawing/2014/main" id="{27AD5722-7814-4261-B050-58928E5249E4}"/>
              </a:ext>
            </a:extLst>
          </p:cNvPr>
          <p:cNvSpPr>
            <a:spLocks noChangeAspect="1"/>
          </p:cNvSpPr>
          <p:nvPr/>
        </p:nvSpPr>
        <p:spPr>
          <a:xfrm>
            <a:off x="5286000" y="2111129"/>
            <a:ext cx="1620000" cy="16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nchorCtr="0"/>
          <a:lstStyle/>
          <a:p>
            <a:pPr algn="ctr"/>
            <a:r>
              <a:rPr lang="en-US" sz="1100" dirty="0">
                <a:solidFill>
                  <a:schemeClr val="tx1"/>
                </a:solidFill>
                <a:latin typeface="Gill Sans Nova Light" panose="020B0302020104020203" pitchFamily="34" charset="0"/>
              </a:rPr>
              <a:t>CRISIS AT CHRISTMAS 2019 TRACKING PEAK – NOV+DEC 2019</a:t>
            </a:r>
          </a:p>
          <a:p>
            <a:pPr algn="ctr"/>
            <a:r>
              <a:rPr lang="en-GB" sz="2000" b="1" i="1" dirty="0">
                <a:solidFill>
                  <a:schemeClr val="tx1"/>
                </a:solidFill>
              </a:rPr>
              <a:t>N=828</a:t>
            </a:r>
            <a:endParaRPr lang="en-US" sz="2000" b="1" i="1" dirty="0">
              <a:solidFill>
                <a:schemeClr val="tx1"/>
              </a:solidFill>
            </a:endParaRPr>
          </a:p>
        </p:txBody>
      </p:sp>
      <p:sp>
        <p:nvSpPr>
          <p:cNvPr id="13" name="Rectangle 12">
            <a:extLst>
              <a:ext uri="{FF2B5EF4-FFF2-40B4-BE49-F238E27FC236}">
                <a16:creationId xmlns:a16="http://schemas.microsoft.com/office/drawing/2014/main" id="{4D93AD8E-F22E-4674-8D3B-1861903489D7}"/>
              </a:ext>
            </a:extLst>
          </p:cNvPr>
          <p:cNvSpPr>
            <a:spLocks noChangeAspect="1"/>
          </p:cNvSpPr>
          <p:nvPr/>
        </p:nvSpPr>
        <p:spPr>
          <a:xfrm>
            <a:off x="7007993" y="2111129"/>
            <a:ext cx="1620000" cy="1620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nchorCtr="0"/>
          <a:lstStyle/>
          <a:p>
            <a:pPr algn="ctr"/>
            <a:r>
              <a:rPr lang="en-US" sz="1100" dirty="0">
                <a:solidFill>
                  <a:schemeClr val="tx1"/>
                </a:solidFill>
                <a:latin typeface="Gill Sans Nova Light" panose="020B0302020104020203" pitchFamily="34" charset="0"/>
              </a:rPr>
              <a:t>HOME FOR ALL 2012 TRACKING PEAK – JULY 2019</a:t>
            </a:r>
          </a:p>
          <a:p>
            <a:pPr algn="ctr"/>
            <a:r>
              <a:rPr lang="en-GB" sz="2000" b="1" i="1" dirty="0">
                <a:solidFill>
                  <a:schemeClr val="tx1"/>
                </a:solidFill>
              </a:rPr>
              <a:t>N=617</a:t>
            </a:r>
            <a:endParaRPr lang="en-US" sz="2000" b="1" i="1" dirty="0">
              <a:solidFill>
                <a:schemeClr val="tx1"/>
              </a:solidFill>
            </a:endParaRPr>
          </a:p>
        </p:txBody>
      </p:sp>
      <p:sp>
        <p:nvSpPr>
          <p:cNvPr id="14" name="Rectangle 13">
            <a:extLst>
              <a:ext uri="{FF2B5EF4-FFF2-40B4-BE49-F238E27FC236}">
                <a16:creationId xmlns:a16="http://schemas.microsoft.com/office/drawing/2014/main" id="{10A9FA91-3300-4922-B8B5-6BAEE4B3361D}"/>
              </a:ext>
            </a:extLst>
          </p:cNvPr>
          <p:cNvSpPr>
            <a:spLocks noChangeAspect="1"/>
          </p:cNvSpPr>
          <p:nvPr/>
        </p:nvSpPr>
        <p:spPr>
          <a:xfrm>
            <a:off x="8729986" y="2111129"/>
            <a:ext cx="1620000" cy="162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gn="ctr"/>
            <a:r>
              <a:rPr lang="en-US" sz="1100" dirty="0">
                <a:solidFill>
                  <a:schemeClr val="tx1"/>
                </a:solidFill>
                <a:latin typeface="Gill Sans Nova Light" panose="020B0302020104020203" pitchFamily="34" charset="0"/>
              </a:rPr>
              <a:t>CRISIS ATTITUDES TRACKING BENCHMARKING– OCTOBER 2019</a:t>
            </a:r>
          </a:p>
          <a:p>
            <a:pPr algn="ctr"/>
            <a:r>
              <a:rPr lang="en-GB" sz="2000" b="1" i="1" dirty="0">
                <a:solidFill>
                  <a:schemeClr val="tx1"/>
                </a:solidFill>
              </a:rPr>
              <a:t>N=804</a:t>
            </a:r>
            <a:endParaRPr lang="en-US" sz="2000" b="1" i="1" dirty="0">
              <a:solidFill>
                <a:schemeClr val="tx1"/>
              </a:solidFill>
            </a:endParaRPr>
          </a:p>
        </p:txBody>
      </p:sp>
      <p:sp>
        <p:nvSpPr>
          <p:cNvPr id="15" name="Rectangle 14">
            <a:extLst>
              <a:ext uri="{FF2B5EF4-FFF2-40B4-BE49-F238E27FC236}">
                <a16:creationId xmlns:a16="http://schemas.microsoft.com/office/drawing/2014/main" id="{AA110459-6887-4B19-8E28-F871764B36DD}"/>
              </a:ext>
            </a:extLst>
          </p:cNvPr>
          <p:cNvSpPr>
            <a:spLocks noChangeAspect="1"/>
          </p:cNvSpPr>
          <p:nvPr/>
        </p:nvSpPr>
        <p:spPr>
          <a:xfrm>
            <a:off x="167529" y="2005165"/>
            <a:ext cx="3076550" cy="347933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t"/>
          <a:lstStyle/>
          <a:p>
            <a:r>
              <a:rPr lang="en-US" sz="1100" dirty="0">
                <a:solidFill>
                  <a:schemeClr val="tx1"/>
                </a:solidFill>
                <a:latin typeface="Gill Sans Nova Light" panose="020B0302020104020203" pitchFamily="34" charset="0"/>
              </a:rPr>
              <a:t>A NOTE ON COMPARISONS:</a:t>
            </a:r>
          </a:p>
          <a:p>
            <a:endParaRPr lang="en-US" sz="1400" dirty="0">
              <a:solidFill>
                <a:schemeClr val="tx1"/>
              </a:solidFill>
            </a:endParaRPr>
          </a:p>
          <a:p>
            <a:r>
              <a:rPr lang="en-US" dirty="0">
                <a:solidFill>
                  <a:schemeClr val="tx1"/>
                </a:solidFill>
              </a:rPr>
              <a:t>Attitudinal data is generally very slow moving, so we’re not expecting to see any immediate significant moves.</a:t>
            </a:r>
          </a:p>
          <a:p>
            <a:endParaRPr lang="en-US" dirty="0">
              <a:solidFill>
                <a:schemeClr val="tx1"/>
              </a:solidFill>
            </a:endParaRPr>
          </a:p>
          <a:p>
            <a:r>
              <a:rPr lang="en-US" dirty="0">
                <a:solidFill>
                  <a:schemeClr val="tx1"/>
                </a:solidFill>
              </a:rPr>
              <a:t>We report on any directional travel in attitudes and call out any significant spikes in data. </a:t>
            </a:r>
          </a:p>
        </p:txBody>
      </p:sp>
      <p:sp>
        <p:nvSpPr>
          <p:cNvPr id="11" name="Rectangle 10">
            <a:extLst>
              <a:ext uri="{FF2B5EF4-FFF2-40B4-BE49-F238E27FC236}">
                <a16:creationId xmlns:a16="http://schemas.microsoft.com/office/drawing/2014/main" id="{ACF10966-7132-445A-BDE1-BFA8750CB190}"/>
              </a:ext>
            </a:extLst>
          </p:cNvPr>
          <p:cNvSpPr>
            <a:spLocks noChangeAspect="1"/>
          </p:cNvSpPr>
          <p:nvPr/>
        </p:nvSpPr>
        <p:spPr>
          <a:xfrm>
            <a:off x="10451979" y="2111129"/>
            <a:ext cx="1620000" cy="162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gn="ctr"/>
            <a:r>
              <a:rPr lang="en-US" sz="1100" dirty="0">
                <a:solidFill>
                  <a:schemeClr val="tx1"/>
                </a:solidFill>
                <a:latin typeface="Gill Sans Nova Light" panose="020B0302020104020203" pitchFamily="34" charset="0"/>
              </a:rPr>
              <a:t>CRISIS AT CHRISTMAS 2020 TRACKING PEAK – NOV+DEC 2020</a:t>
            </a:r>
          </a:p>
          <a:p>
            <a:pPr algn="ctr"/>
            <a:r>
              <a:rPr lang="en-GB" sz="2000" b="1" i="1" dirty="0">
                <a:solidFill>
                  <a:schemeClr val="tx1"/>
                </a:solidFill>
              </a:rPr>
              <a:t>N=915</a:t>
            </a:r>
            <a:endParaRPr lang="en-US" sz="2000" b="1" i="1" dirty="0">
              <a:solidFill>
                <a:schemeClr val="tx1"/>
              </a:solidFill>
            </a:endParaRPr>
          </a:p>
        </p:txBody>
      </p:sp>
      <p:sp>
        <p:nvSpPr>
          <p:cNvPr id="16" name="Rectangle 15">
            <a:extLst>
              <a:ext uri="{FF2B5EF4-FFF2-40B4-BE49-F238E27FC236}">
                <a16:creationId xmlns:a16="http://schemas.microsoft.com/office/drawing/2014/main" id="{157EB92E-63D1-4DC5-A048-13E438EAA0AB}"/>
              </a:ext>
            </a:extLst>
          </p:cNvPr>
          <p:cNvSpPr>
            <a:spLocks noChangeAspect="1"/>
          </p:cNvSpPr>
          <p:nvPr/>
        </p:nvSpPr>
        <p:spPr>
          <a:xfrm>
            <a:off x="10451979" y="3864500"/>
            <a:ext cx="1620000" cy="16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gn="ctr"/>
            <a:r>
              <a:rPr lang="en-US" sz="1100" dirty="0">
                <a:solidFill>
                  <a:schemeClr val="bg1"/>
                </a:solidFill>
                <a:latin typeface="Gill Sans Nova Light" panose="020B0302020104020203" pitchFamily="34" charset="0"/>
              </a:rPr>
              <a:t>CRISIS ATTITUDES TRACKING DIP 2- MAY 2021</a:t>
            </a:r>
          </a:p>
          <a:p>
            <a:pPr algn="ctr"/>
            <a:r>
              <a:rPr lang="en-US" sz="2000" b="1" i="1" dirty="0">
                <a:solidFill>
                  <a:schemeClr val="bg1"/>
                </a:solidFill>
              </a:rPr>
              <a:t>N= 804</a:t>
            </a:r>
          </a:p>
        </p:txBody>
      </p:sp>
      <p:sp>
        <p:nvSpPr>
          <p:cNvPr id="6" name="Isosceles Triangle 5">
            <a:extLst>
              <a:ext uri="{FF2B5EF4-FFF2-40B4-BE49-F238E27FC236}">
                <a16:creationId xmlns:a16="http://schemas.microsoft.com/office/drawing/2014/main" id="{CFA35955-357C-4619-AE86-24563968CEB2}"/>
              </a:ext>
            </a:extLst>
          </p:cNvPr>
          <p:cNvSpPr/>
          <p:nvPr/>
        </p:nvSpPr>
        <p:spPr>
          <a:xfrm rot="16200000" flipH="1" flipV="1">
            <a:off x="5170401" y="2881860"/>
            <a:ext cx="129203" cy="7853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solidFill>
            </a:endParaRPr>
          </a:p>
        </p:txBody>
      </p:sp>
      <p:sp>
        <p:nvSpPr>
          <p:cNvPr id="17" name="Isosceles Triangle 16">
            <a:extLst>
              <a:ext uri="{FF2B5EF4-FFF2-40B4-BE49-F238E27FC236}">
                <a16:creationId xmlns:a16="http://schemas.microsoft.com/office/drawing/2014/main" id="{F1F63405-A99F-4886-8E93-3890AC29ACD2}"/>
              </a:ext>
            </a:extLst>
          </p:cNvPr>
          <p:cNvSpPr/>
          <p:nvPr/>
        </p:nvSpPr>
        <p:spPr>
          <a:xfrm rot="16200000" flipH="1" flipV="1">
            <a:off x="6904122" y="2881861"/>
            <a:ext cx="129203" cy="7853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solidFill>
            </a:endParaRPr>
          </a:p>
        </p:txBody>
      </p:sp>
      <p:sp>
        <p:nvSpPr>
          <p:cNvPr id="18" name="Isosceles Triangle 17">
            <a:extLst>
              <a:ext uri="{FF2B5EF4-FFF2-40B4-BE49-F238E27FC236}">
                <a16:creationId xmlns:a16="http://schemas.microsoft.com/office/drawing/2014/main" id="{245D3622-FF62-45FA-9F4B-005E4DCC7870}"/>
              </a:ext>
            </a:extLst>
          </p:cNvPr>
          <p:cNvSpPr/>
          <p:nvPr/>
        </p:nvSpPr>
        <p:spPr>
          <a:xfrm rot="16200000" flipH="1" flipV="1">
            <a:off x="8626116" y="2881862"/>
            <a:ext cx="129203" cy="7853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solidFill>
            </a:endParaRPr>
          </a:p>
        </p:txBody>
      </p:sp>
      <p:sp>
        <p:nvSpPr>
          <p:cNvPr id="19" name="Isosceles Triangle 18">
            <a:extLst>
              <a:ext uri="{FF2B5EF4-FFF2-40B4-BE49-F238E27FC236}">
                <a16:creationId xmlns:a16="http://schemas.microsoft.com/office/drawing/2014/main" id="{87B11149-8C51-4A75-9586-2580D7DC2E6F}"/>
              </a:ext>
            </a:extLst>
          </p:cNvPr>
          <p:cNvSpPr/>
          <p:nvPr/>
        </p:nvSpPr>
        <p:spPr>
          <a:xfrm rot="16200000" flipH="1" flipV="1">
            <a:off x="10336380" y="2881863"/>
            <a:ext cx="129203" cy="7853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solidFill>
            </a:endParaRPr>
          </a:p>
        </p:txBody>
      </p:sp>
      <p:sp>
        <p:nvSpPr>
          <p:cNvPr id="20" name="Isosceles Triangle 19">
            <a:extLst>
              <a:ext uri="{FF2B5EF4-FFF2-40B4-BE49-F238E27FC236}">
                <a16:creationId xmlns:a16="http://schemas.microsoft.com/office/drawing/2014/main" id="{703D2145-9552-4C0E-A05A-490A2206FE76}"/>
              </a:ext>
            </a:extLst>
          </p:cNvPr>
          <p:cNvSpPr/>
          <p:nvPr/>
        </p:nvSpPr>
        <p:spPr>
          <a:xfrm flipH="1" flipV="1">
            <a:off x="11261979" y="3758545"/>
            <a:ext cx="129203" cy="7853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solidFill>
            </a:endParaRPr>
          </a:p>
        </p:txBody>
      </p:sp>
    </p:spTree>
    <p:extLst>
      <p:ext uri="{BB962C8B-B14F-4D97-AF65-F5344CB8AC3E}">
        <p14:creationId xmlns:p14="http://schemas.microsoft.com/office/powerpoint/2010/main" val="1604405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5788-6509-4EFB-9A6B-D27428FA738A}"/>
              </a:ext>
            </a:extLst>
          </p:cNvPr>
          <p:cNvSpPr>
            <a:spLocks noGrp="1"/>
          </p:cNvSpPr>
          <p:nvPr>
            <p:ph type="ctrTitle"/>
          </p:nvPr>
        </p:nvSpPr>
        <p:spPr/>
        <p:txBody>
          <a:bodyPr/>
          <a:lstStyle/>
          <a:p>
            <a:r>
              <a:rPr lang="en-GB" dirty="0"/>
              <a:t>Conclusions</a:t>
            </a:r>
          </a:p>
        </p:txBody>
      </p:sp>
    </p:spTree>
    <p:extLst>
      <p:ext uri="{BB962C8B-B14F-4D97-AF65-F5344CB8AC3E}">
        <p14:creationId xmlns:p14="http://schemas.microsoft.com/office/powerpoint/2010/main" val="882915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60ABF-D330-48B3-991D-BCD6F8F53F21}"/>
              </a:ext>
            </a:extLst>
          </p:cNvPr>
          <p:cNvSpPr>
            <a:spLocks noGrp="1"/>
          </p:cNvSpPr>
          <p:nvPr>
            <p:ph type="body" sz="quarter" idx="15"/>
          </p:nvPr>
        </p:nvSpPr>
        <p:spPr/>
        <p:txBody>
          <a:bodyPr vert="horz" lIns="91440" tIns="45720" rIns="91440" bIns="45720" rtlCol="0" anchor="t">
            <a:noAutofit/>
          </a:bodyPr>
          <a:lstStyle/>
          <a:p>
            <a:r>
              <a:rPr lang="en-GB" dirty="0">
                <a:latin typeface="Segoe UI"/>
                <a:cs typeface="Segoe UI"/>
              </a:rPr>
              <a:t>Public attitudes tracking wave two debrief</a:t>
            </a:r>
            <a:endParaRPr lang="en-US" dirty="0"/>
          </a:p>
        </p:txBody>
      </p:sp>
      <p:sp>
        <p:nvSpPr>
          <p:cNvPr id="3" name="Text Placeholder 2">
            <a:extLst>
              <a:ext uri="{FF2B5EF4-FFF2-40B4-BE49-F238E27FC236}">
                <a16:creationId xmlns:a16="http://schemas.microsoft.com/office/drawing/2014/main" id="{CA018CEC-9238-43BB-9826-1456C3563D09}"/>
              </a:ext>
            </a:extLst>
          </p:cNvPr>
          <p:cNvSpPr>
            <a:spLocks noGrp="1"/>
          </p:cNvSpPr>
          <p:nvPr>
            <p:ph type="body" sz="quarter" idx="16"/>
          </p:nvPr>
        </p:nvSpPr>
        <p:spPr/>
        <p:txBody>
          <a:bodyPr/>
          <a:lstStyle/>
          <a:p>
            <a:endParaRPr lang="en-GB"/>
          </a:p>
        </p:txBody>
      </p:sp>
      <p:sp>
        <p:nvSpPr>
          <p:cNvPr id="4" name="Text Placeholder 3">
            <a:extLst>
              <a:ext uri="{FF2B5EF4-FFF2-40B4-BE49-F238E27FC236}">
                <a16:creationId xmlns:a16="http://schemas.microsoft.com/office/drawing/2014/main" id="{F126CD9A-0CFA-4FE8-B61C-8DC49F77C0CA}"/>
              </a:ext>
            </a:extLst>
          </p:cNvPr>
          <p:cNvSpPr>
            <a:spLocks noGrp="1"/>
          </p:cNvSpPr>
          <p:nvPr>
            <p:ph type="body" sz="quarter" idx="17"/>
          </p:nvPr>
        </p:nvSpPr>
        <p:spPr>
          <a:xfrm>
            <a:off x="452967" y="620713"/>
            <a:ext cx="10351078" cy="5257800"/>
          </a:xfrm>
        </p:spPr>
        <p:txBody>
          <a:bodyPr vert="horz" lIns="91440" tIns="45720" rIns="91440" bIns="45720" rtlCol="0" anchor="t">
            <a:noAutofit/>
          </a:bodyPr>
          <a:lstStyle/>
          <a:p>
            <a:pPr>
              <a:lnSpc>
                <a:spcPct val="100000"/>
              </a:lnSpc>
              <a:spcBef>
                <a:spcPts val="0"/>
              </a:spcBef>
              <a:buNone/>
            </a:pPr>
            <a:r>
              <a:rPr lang="en-GB" sz="2400" b="1">
                <a:latin typeface="Museo Sans 500"/>
              </a:rPr>
              <a:t>Framing conclusions and recommendations</a:t>
            </a:r>
            <a:r>
              <a:rPr lang="en-GB" sz="2400" b="1" dirty="0">
                <a:latin typeface="Museo Sans 500"/>
                <a:cs typeface="Segoe UI"/>
              </a:rPr>
              <a:t> </a:t>
            </a:r>
            <a:endParaRPr lang="en-US" dirty="0"/>
          </a:p>
          <a:p>
            <a:pPr>
              <a:lnSpc>
                <a:spcPct val="100000"/>
              </a:lnSpc>
              <a:spcBef>
                <a:spcPts val="0"/>
              </a:spcBef>
              <a:buNone/>
            </a:pPr>
            <a:endParaRPr lang="en-GB" sz="1800" b="1" dirty="0">
              <a:latin typeface="Museo Sans 500"/>
              <a:cs typeface="Segoe UI"/>
            </a:endParaRPr>
          </a:p>
          <a:p>
            <a:pPr>
              <a:lnSpc>
                <a:spcPct val="100000"/>
              </a:lnSpc>
              <a:spcBef>
                <a:spcPts val="0"/>
              </a:spcBef>
            </a:pPr>
            <a:r>
              <a:rPr lang="en-GB">
                <a:latin typeface="Museo Sans 500"/>
              </a:rPr>
              <a:t>Shifting public attitudes to homelessness is not a 'quick-fix' - it requires a sustained and concerted effort across the homelessness sector - and beyond.</a:t>
            </a:r>
            <a:endParaRPr lang="en-GB" dirty="0">
              <a:latin typeface="Museo Sans 500"/>
            </a:endParaRPr>
          </a:p>
          <a:p>
            <a:pPr>
              <a:lnSpc>
                <a:spcPct val="100000"/>
              </a:lnSpc>
              <a:spcBef>
                <a:spcPts val="0"/>
              </a:spcBef>
            </a:pPr>
            <a:endParaRPr lang="en-GB" dirty="0">
              <a:latin typeface="Museo Sans 500"/>
              <a:cs typeface="Arial"/>
            </a:endParaRPr>
          </a:p>
          <a:p>
            <a:pPr>
              <a:lnSpc>
                <a:spcPct val="100000"/>
              </a:lnSpc>
              <a:spcBef>
                <a:spcPts val="0"/>
              </a:spcBef>
            </a:pPr>
            <a:r>
              <a:rPr lang="en-GB">
                <a:latin typeface="Museo Sans 500"/>
              </a:rPr>
              <a:t>Our communications can help to draw out and reinforce some of the helpful beliefs that are already in place. </a:t>
            </a:r>
            <a:endParaRPr lang="en-GB" dirty="0">
              <a:latin typeface="Museo Sans 500"/>
            </a:endParaRPr>
          </a:p>
          <a:p>
            <a:pPr>
              <a:lnSpc>
                <a:spcPct val="100000"/>
              </a:lnSpc>
              <a:spcBef>
                <a:spcPts val="0"/>
              </a:spcBef>
            </a:pPr>
            <a:endParaRPr lang="en-GB" dirty="0">
              <a:latin typeface="Museo Sans 500"/>
            </a:endParaRPr>
          </a:p>
          <a:p>
            <a:pPr>
              <a:lnSpc>
                <a:spcPct val="100000"/>
              </a:lnSpc>
              <a:spcBef>
                <a:spcPts val="0"/>
              </a:spcBef>
            </a:pPr>
            <a:r>
              <a:rPr lang="en-GB">
                <a:latin typeface="Segoe UI"/>
                <a:cs typeface="Segoe UI"/>
              </a:rPr>
              <a:t>Our tested frames for talking about homelessness give us the tools we need to better explain how homelessness happens and how it can be solved. </a:t>
            </a:r>
            <a:endParaRPr lang="en-GB" dirty="0">
              <a:latin typeface="Museo Sans 500"/>
            </a:endParaRPr>
          </a:p>
          <a:p>
            <a:pPr>
              <a:lnSpc>
                <a:spcPct val="100000"/>
              </a:lnSpc>
              <a:spcBef>
                <a:spcPts val="0"/>
              </a:spcBef>
            </a:pPr>
            <a:endParaRPr lang="en-GB" dirty="0">
              <a:latin typeface="Museo Sans 500"/>
            </a:endParaRPr>
          </a:p>
          <a:p>
            <a:pPr>
              <a:lnSpc>
                <a:spcPct val="100000"/>
              </a:lnSpc>
              <a:spcBef>
                <a:spcPts val="0"/>
              </a:spcBef>
            </a:pPr>
            <a:r>
              <a:rPr lang="en-GB">
                <a:latin typeface="Museo Sans 500"/>
              </a:rPr>
              <a:t>Engaging the media and helping to expand the stories being told about homelessness has the potential to significantly change public attitudes. </a:t>
            </a:r>
            <a:endParaRPr lang="en-GB" dirty="0">
              <a:latin typeface="Museo Sans 500"/>
            </a:endParaRPr>
          </a:p>
          <a:p>
            <a:pPr>
              <a:lnSpc>
                <a:spcPct val="100000"/>
              </a:lnSpc>
              <a:spcBef>
                <a:spcPts val="0"/>
              </a:spcBef>
            </a:pPr>
            <a:endParaRPr lang="en-GB" dirty="0"/>
          </a:p>
          <a:p>
            <a:pPr>
              <a:lnSpc>
                <a:spcPct val="100000"/>
              </a:lnSpc>
              <a:spcBef>
                <a:spcPts val="0"/>
              </a:spcBef>
            </a:pPr>
            <a:endParaRPr lang="en-GB" dirty="0"/>
          </a:p>
          <a:p>
            <a:pPr>
              <a:lnSpc>
                <a:spcPct val="100000"/>
              </a:lnSpc>
              <a:spcBef>
                <a:spcPts val="0"/>
              </a:spcBef>
            </a:pPr>
            <a:endParaRPr lang="en-GB" dirty="0"/>
          </a:p>
          <a:p>
            <a:pPr>
              <a:lnSpc>
                <a:spcPct val="100000"/>
              </a:lnSpc>
              <a:spcBef>
                <a:spcPts val="0"/>
              </a:spcBef>
            </a:pPr>
            <a:endParaRPr lang="en-GB" sz="1800" dirty="0"/>
          </a:p>
          <a:p>
            <a:pPr>
              <a:lnSpc>
                <a:spcPct val="100000"/>
              </a:lnSpc>
              <a:spcBef>
                <a:spcPts val="0"/>
              </a:spcBef>
            </a:pPr>
            <a:endParaRPr lang="en-GB" sz="1800" dirty="0"/>
          </a:p>
        </p:txBody>
      </p:sp>
    </p:spTree>
    <p:extLst>
      <p:ext uri="{BB962C8B-B14F-4D97-AF65-F5344CB8AC3E}">
        <p14:creationId xmlns:p14="http://schemas.microsoft.com/office/powerpoint/2010/main" val="3250638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8285-05E3-4914-9E14-FF7C4ECBA62C}"/>
              </a:ext>
            </a:extLst>
          </p:cNvPr>
          <p:cNvSpPr>
            <a:spLocks noGrp="1"/>
          </p:cNvSpPr>
          <p:nvPr>
            <p:ph type="ctrTitle"/>
          </p:nvPr>
        </p:nvSpPr>
        <p:spPr/>
        <p:txBody>
          <a:bodyPr/>
          <a:lstStyle/>
          <a:p>
            <a:r>
              <a:rPr lang="en-GB" sz="4400" dirty="0"/>
              <a:t>Contact: ruth.stone@crisis.org.uk</a:t>
            </a:r>
          </a:p>
        </p:txBody>
      </p:sp>
    </p:spTree>
    <p:extLst>
      <p:ext uri="{BB962C8B-B14F-4D97-AF65-F5344CB8AC3E}">
        <p14:creationId xmlns:p14="http://schemas.microsoft.com/office/powerpoint/2010/main" val="1660212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8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EBD5-AB8C-442C-8365-956C5BEE5388}"/>
              </a:ext>
            </a:extLst>
          </p:cNvPr>
          <p:cNvSpPr>
            <a:spLocks noGrp="1"/>
          </p:cNvSpPr>
          <p:nvPr>
            <p:ph type="title"/>
          </p:nvPr>
        </p:nvSpPr>
        <p:spPr/>
        <p:txBody>
          <a:bodyPr/>
          <a:lstStyle/>
          <a:p>
            <a:r>
              <a:rPr lang="en-US" dirty="0"/>
              <a:t>METHODOLOGY </a:t>
            </a:r>
            <a:endParaRPr lang="en-GB" dirty="0"/>
          </a:p>
        </p:txBody>
      </p:sp>
      <p:sp>
        <p:nvSpPr>
          <p:cNvPr id="3" name="Content Placeholder 2">
            <a:extLst>
              <a:ext uri="{FF2B5EF4-FFF2-40B4-BE49-F238E27FC236}">
                <a16:creationId xmlns:a16="http://schemas.microsoft.com/office/drawing/2014/main" id="{0BA6D99B-306A-43FD-9A1F-4498D8ECFB2C}"/>
              </a:ext>
            </a:extLst>
          </p:cNvPr>
          <p:cNvSpPr>
            <a:spLocks noGrp="1"/>
          </p:cNvSpPr>
          <p:nvPr>
            <p:ph idx="1"/>
          </p:nvPr>
        </p:nvSpPr>
        <p:spPr/>
        <p:txBody>
          <a:bodyPr/>
          <a:lstStyle/>
          <a:p>
            <a:r>
              <a:rPr lang="en-US" dirty="0"/>
              <a:t>Media stimulus </a:t>
            </a:r>
            <a:endParaRPr lang="en-GB" dirty="0"/>
          </a:p>
        </p:txBody>
      </p:sp>
      <p:sp>
        <p:nvSpPr>
          <p:cNvPr id="7" name="Text Placeholder 6">
            <a:extLst>
              <a:ext uri="{FF2B5EF4-FFF2-40B4-BE49-F238E27FC236}">
                <a16:creationId xmlns:a16="http://schemas.microsoft.com/office/drawing/2014/main" id="{2F5DC049-BD2B-41B7-8B5C-E872753C7981}"/>
              </a:ext>
            </a:extLst>
          </p:cNvPr>
          <p:cNvSpPr>
            <a:spLocks noGrp="1"/>
          </p:cNvSpPr>
          <p:nvPr>
            <p:ph type="body" sz="quarter" idx="11"/>
          </p:nvPr>
        </p:nvSpPr>
        <p:spPr/>
        <p:txBody>
          <a:bodyPr/>
          <a:lstStyle/>
          <a:p>
            <a:r>
              <a:rPr lang="en-US" dirty="0"/>
              <a:t>To gauge any impact from exposure to general media and campaigns around homelessness, we asked people if they recognised anything from these montages</a:t>
            </a:r>
            <a:endParaRPr lang="en-GB" dirty="0"/>
          </a:p>
        </p:txBody>
      </p:sp>
      <p:pic>
        <p:nvPicPr>
          <p:cNvPr id="11" name="Picture 10">
            <a:extLst>
              <a:ext uri="{FF2B5EF4-FFF2-40B4-BE49-F238E27FC236}">
                <a16:creationId xmlns:a16="http://schemas.microsoft.com/office/drawing/2014/main" id="{23635921-A2F2-411F-8F4C-BF2DF2FE0812}"/>
              </a:ext>
            </a:extLst>
          </p:cNvPr>
          <p:cNvPicPr>
            <a:picLocks noChangeAspect="1"/>
          </p:cNvPicPr>
          <p:nvPr/>
        </p:nvPicPr>
        <p:blipFill>
          <a:blip r:embed="rId2"/>
          <a:stretch>
            <a:fillRect/>
          </a:stretch>
        </p:blipFill>
        <p:spPr>
          <a:xfrm>
            <a:off x="3507403" y="1341438"/>
            <a:ext cx="4473705" cy="2516459"/>
          </a:xfrm>
          <a:prstGeom prst="rect">
            <a:avLst/>
          </a:prstGeom>
        </p:spPr>
      </p:pic>
      <p:pic>
        <p:nvPicPr>
          <p:cNvPr id="12" name="Picture 11">
            <a:extLst>
              <a:ext uri="{FF2B5EF4-FFF2-40B4-BE49-F238E27FC236}">
                <a16:creationId xmlns:a16="http://schemas.microsoft.com/office/drawing/2014/main" id="{FF2FC576-F19E-4A76-9C6B-89B0C6F89F93}"/>
              </a:ext>
            </a:extLst>
          </p:cNvPr>
          <p:cNvPicPr>
            <a:picLocks noChangeAspect="1"/>
          </p:cNvPicPr>
          <p:nvPr/>
        </p:nvPicPr>
        <p:blipFill>
          <a:blip r:embed="rId3"/>
          <a:stretch>
            <a:fillRect/>
          </a:stretch>
        </p:blipFill>
        <p:spPr>
          <a:xfrm>
            <a:off x="3507403" y="4088991"/>
            <a:ext cx="4473705" cy="2516459"/>
          </a:xfrm>
          <a:prstGeom prst="rect">
            <a:avLst/>
          </a:prstGeom>
        </p:spPr>
      </p:pic>
      <p:sp>
        <p:nvSpPr>
          <p:cNvPr id="14" name="Content Placeholder 2">
            <a:extLst>
              <a:ext uri="{FF2B5EF4-FFF2-40B4-BE49-F238E27FC236}">
                <a16:creationId xmlns:a16="http://schemas.microsoft.com/office/drawing/2014/main" id="{AC1E8429-6DD7-462F-8D9E-094121AD7190}"/>
              </a:ext>
            </a:extLst>
          </p:cNvPr>
          <p:cNvSpPr txBox="1">
            <a:spLocks/>
          </p:cNvSpPr>
          <p:nvPr/>
        </p:nvSpPr>
        <p:spPr>
          <a:xfrm>
            <a:off x="8066232" y="1830491"/>
            <a:ext cx="3769216" cy="8665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Gill Sans Nova Light" panose="020B03020201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Recent news stories about COVID vaccinations for homeless people </a:t>
            </a:r>
            <a:endParaRPr lang="en-GB" dirty="0">
              <a:solidFill>
                <a:schemeClr val="tx1"/>
              </a:solidFill>
            </a:endParaRPr>
          </a:p>
        </p:txBody>
      </p:sp>
      <p:sp>
        <p:nvSpPr>
          <p:cNvPr id="15" name="Content Placeholder 2">
            <a:extLst>
              <a:ext uri="{FF2B5EF4-FFF2-40B4-BE49-F238E27FC236}">
                <a16:creationId xmlns:a16="http://schemas.microsoft.com/office/drawing/2014/main" id="{C42411C4-9490-4E65-9729-61297A9031E7}"/>
              </a:ext>
            </a:extLst>
          </p:cNvPr>
          <p:cNvSpPr txBox="1">
            <a:spLocks/>
          </p:cNvSpPr>
          <p:nvPr/>
        </p:nvSpPr>
        <p:spPr>
          <a:xfrm>
            <a:off x="8066232" y="4480644"/>
            <a:ext cx="4020144" cy="8665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Gill Sans Nova Light" panose="020B03020201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Crisis at Christmas 2020/ 21 campaign, and Shelter Xmas AV ad </a:t>
            </a:r>
            <a:endParaRPr lang="en-GB" dirty="0">
              <a:solidFill>
                <a:schemeClr val="tx1"/>
              </a:solidFill>
            </a:endParaRPr>
          </a:p>
        </p:txBody>
      </p:sp>
    </p:spTree>
    <p:extLst>
      <p:ext uri="{BB962C8B-B14F-4D97-AF65-F5344CB8AC3E}">
        <p14:creationId xmlns:p14="http://schemas.microsoft.com/office/powerpoint/2010/main" val="3440232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16A5-CCBB-494D-A974-AFDA62C69505}"/>
              </a:ext>
            </a:extLst>
          </p:cNvPr>
          <p:cNvSpPr>
            <a:spLocks noGrp="1"/>
          </p:cNvSpPr>
          <p:nvPr>
            <p:ph type="ctrTitle"/>
          </p:nvPr>
        </p:nvSpPr>
        <p:spPr/>
        <p:txBody>
          <a:bodyPr/>
          <a:lstStyle/>
          <a:p>
            <a:r>
              <a:rPr lang="en-GB" dirty="0"/>
              <a:t>Context</a:t>
            </a:r>
          </a:p>
        </p:txBody>
      </p:sp>
      <p:sp>
        <p:nvSpPr>
          <p:cNvPr id="3" name="Subtitle 2">
            <a:extLst>
              <a:ext uri="{FF2B5EF4-FFF2-40B4-BE49-F238E27FC236}">
                <a16:creationId xmlns:a16="http://schemas.microsoft.com/office/drawing/2014/main" id="{B5F6A235-2A2D-4137-928F-AA6DD46CC90B}"/>
              </a:ext>
            </a:extLst>
          </p:cNvPr>
          <p:cNvSpPr>
            <a:spLocks noGrp="1"/>
          </p:cNvSpPr>
          <p:nvPr>
            <p:ph type="subTitle" idx="1"/>
          </p:nvPr>
        </p:nvSpPr>
        <p:spPr/>
        <p:txBody>
          <a:bodyPr vert="horz" lIns="91440" tIns="45720" rIns="91440" bIns="45720" rtlCol="0" anchor="t">
            <a:noAutofit/>
          </a:bodyPr>
          <a:lstStyle/>
          <a:p>
            <a:r>
              <a:rPr lang="en-GB" dirty="0">
                <a:latin typeface="Museo Sans 500"/>
              </a:rPr>
              <a:t>Sentiment towards homelessness</a:t>
            </a:r>
            <a:endParaRPr lang="en-GB" dirty="0"/>
          </a:p>
        </p:txBody>
      </p:sp>
    </p:spTree>
    <p:extLst>
      <p:ext uri="{BB962C8B-B14F-4D97-AF65-F5344CB8AC3E}">
        <p14:creationId xmlns:p14="http://schemas.microsoft.com/office/powerpoint/2010/main" val="242353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16CB3-0065-4C6E-ADFC-7D9E63C8EE0C}"/>
              </a:ext>
            </a:extLst>
          </p:cNvPr>
          <p:cNvSpPr>
            <a:spLocks noGrp="1"/>
          </p:cNvSpPr>
          <p:nvPr>
            <p:ph type="title"/>
          </p:nvPr>
        </p:nvSpPr>
        <p:spPr/>
        <p:txBody>
          <a:bodyPr/>
          <a:lstStyle/>
          <a:p>
            <a:r>
              <a:rPr lang="en-US" dirty="0"/>
              <a:t>CONTEXT</a:t>
            </a:r>
            <a:endParaRPr lang="en-GB" dirty="0"/>
          </a:p>
        </p:txBody>
      </p:sp>
      <p:sp>
        <p:nvSpPr>
          <p:cNvPr id="3" name="Content Placeholder 2">
            <a:extLst>
              <a:ext uri="{FF2B5EF4-FFF2-40B4-BE49-F238E27FC236}">
                <a16:creationId xmlns:a16="http://schemas.microsoft.com/office/drawing/2014/main" id="{235E0DDE-87E0-4D24-8BA8-F3F2F9686D02}"/>
              </a:ext>
            </a:extLst>
          </p:cNvPr>
          <p:cNvSpPr>
            <a:spLocks noGrp="1"/>
          </p:cNvSpPr>
          <p:nvPr>
            <p:ph idx="1"/>
          </p:nvPr>
        </p:nvSpPr>
        <p:spPr>
          <a:xfrm>
            <a:off x="167529" y="445039"/>
            <a:ext cx="3019618" cy="866576"/>
          </a:xfrm>
        </p:spPr>
        <p:txBody>
          <a:bodyPr>
            <a:noAutofit/>
          </a:bodyPr>
          <a:lstStyle/>
          <a:p>
            <a:pPr>
              <a:lnSpc>
                <a:spcPct val="110000"/>
              </a:lnSpc>
              <a:spcBef>
                <a:spcPts val="0"/>
              </a:spcBef>
            </a:pPr>
            <a:r>
              <a:rPr lang="en-US" sz="2400" dirty="0"/>
              <a:t>Cause Importance: </a:t>
            </a:r>
          </a:p>
          <a:p>
            <a:pPr>
              <a:lnSpc>
                <a:spcPct val="110000"/>
              </a:lnSpc>
              <a:spcBef>
                <a:spcPts val="0"/>
              </a:spcBef>
            </a:pPr>
            <a:r>
              <a:rPr lang="en-US" sz="2400" dirty="0"/>
              <a:t>Top 10 Mentions</a:t>
            </a:r>
            <a:endParaRPr lang="en-GB" sz="2400" dirty="0"/>
          </a:p>
        </p:txBody>
      </p:sp>
      <p:sp>
        <p:nvSpPr>
          <p:cNvPr id="5" name="Text Placeholder 4">
            <a:extLst>
              <a:ext uri="{FF2B5EF4-FFF2-40B4-BE49-F238E27FC236}">
                <a16:creationId xmlns:a16="http://schemas.microsoft.com/office/drawing/2014/main" id="{3B95F760-ADF0-4BEA-AD06-384807F394B3}"/>
              </a:ext>
            </a:extLst>
          </p:cNvPr>
          <p:cNvSpPr>
            <a:spLocks noGrp="1"/>
          </p:cNvSpPr>
          <p:nvPr>
            <p:ph type="body" sz="quarter" idx="12"/>
          </p:nvPr>
        </p:nvSpPr>
        <p:spPr>
          <a:xfrm>
            <a:off x="1252177" y="6420111"/>
            <a:ext cx="4128715" cy="288500"/>
          </a:xfrm>
        </p:spPr>
        <p:txBody>
          <a:bodyPr/>
          <a:lstStyle/>
          <a:p>
            <a:r>
              <a:rPr lang="en-US" dirty="0">
                <a:solidFill>
                  <a:schemeClr val="bg2">
                    <a:lumMod val="25000"/>
                  </a:schemeClr>
                </a:solidFill>
              </a:rPr>
              <a:t>Base: Crisis Campaign Tracking: Pre 2019 Crisis At Christmas (413); 2019 Crisis At Christmas Peak (828); 2020 Home For All Campaign (617); Attitudes Tracking Benchmark Dip (804). 2019 Crisis At Christmas Peak (915). Attitudes Tracking Dip 2 May 2021 (804)</a:t>
            </a:r>
            <a:endParaRPr lang="en-GB" dirty="0">
              <a:solidFill>
                <a:schemeClr val="bg2">
                  <a:lumMod val="25000"/>
                </a:schemeClr>
              </a:solidFill>
            </a:endParaRPr>
          </a:p>
        </p:txBody>
      </p:sp>
      <p:sp>
        <p:nvSpPr>
          <p:cNvPr id="6" name="Text Placeholder 5">
            <a:extLst>
              <a:ext uri="{FF2B5EF4-FFF2-40B4-BE49-F238E27FC236}">
                <a16:creationId xmlns:a16="http://schemas.microsoft.com/office/drawing/2014/main" id="{9D6E4BD7-8FEE-4B0F-8598-96646802A561}"/>
              </a:ext>
            </a:extLst>
          </p:cNvPr>
          <p:cNvSpPr>
            <a:spLocks noGrp="1"/>
          </p:cNvSpPr>
          <p:nvPr>
            <p:ph type="body" sz="quarter" idx="13"/>
          </p:nvPr>
        </p:nvSpPr>
        <p:spPr>
          <a:xfrm>
            <a:off x="167529" y="1384958"/>
            <a:ext cx="3019618" cy="288500"/>
          </a:xfrm>
        </p:spPr>
        <p:txBody>
          <a:bodyPr/>
          <a:lstStyle/>
          <a:p>
            <a:r>
              <a:rPr lang="en-US" dirty="0"/>
              <a:t>Q. From the list below, please select the five issues that you feel most passionately about.</a:t>
            </a:r>
            <a:endParaRPr lang="en-GB" dirty="0"/>
          </a:p>
        </p:txBody>
      </p:sp>
      <p:sp>
        <p:nvSpPr>
          <p:cNvPr id="7" name="Text Placeholder 6">
            <a:extLst>
              <a:ext uri="{FF2B5EF4-FFF2-40B4-BE49-F238E27FC236}">
                <a16:creationId xmlns:a16="http://schemas.microsoft.com/office/drawing/2014/main" id="{152523F0-562D-4917-BD8F-33AB8C72FA8A}"/>
              </a:ext>
            </a:extLst>
          </p:cNvPr>
          <p:cNvSpPr>
            <a:spLocks noGrp="1"/>
          </p:cNvSpPr>
          <p:nvPr>
            <p:ph type="body" sz="quarter" idx="11"/>
          </p:nvPr>
        </p:nvSpPr>
        <p:spPr>
          <a:xfrm>
            <a:off x="4320331" y="422666"/>
            <a:ext cx="7515118" cy="380848"/>
          </a:xfrm>
        </p:spPr>
        <p:txBody>
          <a:bodyPr/>
          <a:lstStyle/>
          <a:p>
            <a:r>
              <a:rPr lang="en-US" dirty="0"/>
              <a:t>Homelessness cause importance remains stable, with only animal rescue and adoption increasing in importance since Xmas.  </a:t>
            </a:r>
            <a:endParaRPr lang="en-GB" dirty="0"/>
          </a:p>
        </p:txBody>
      </p:sp>
      <p:graphicFrame>
        <p:nvGraphicFramePr>
          <p:cNvPr id="9" name="Chart 8">
            <a:extLst>
              <a:ext uri="{FF2B5EF4-FFF2-40B4-BE49-F238E27FC236}">
                <a16:creationId xmlns:a16="http://schemas.microsoft.com/office/drawing/2014/main" id="{B9549C7D-77BC-4314-AB35-9746F0B18655}"/>
              </a:ext>
            </a:extLst>
          </p:cNvPr>
          <p:cNvGraphicFramePr/>
          <p:nvPr>
            <p:extLst>
              <p:ext uri="{D42A27DB-BD31-4B8C-83A1-F6EECF244321}">
                <p14:modId xmlns:p14="http://schemas.microsoft.com/office/powerpoint/2010/main" val="1975928491"/>
              </p:ext>
            </p:extLst>
          </p:nvPr>
        </p:nvGraphicFramePr>
        <p:xfrm>
          <a:off x="343949" y="1764907"/>
          <a:ext cx="11491499" cy="4311468"/>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52C61E4A-71E9-4BDE-B454-8C0874776349}"/>
              </a:ext>
            </a:extLst>
          </p:cNvPr>
          <p:cNvSpPr/>
          <p:nvPr/>
        </p:nvSpPr>
        <p:spPr>
          <a:xfrm>
            <a:off x="8020626" y="6397914"/>
            <a:ext cx="3479710" cy="3873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PREVIOUS DATA POINT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11" name="Oval 10">
            <a:extLst>
              <a:ext uri="{FF2B5EF4-FFF2-40B4-BE49-F238E27FC236}">
                <a16:creationId xmlns:a16="http://schemas.microsoft.com/office/drawing/2014/main" id="{05BAD344-C1E7-49DC-BAAB-1228F426E718}"/>
              </a:ext>
            </a:extLst>
          </p:cNvPr>
          <p:cNvSpPr>
            <a:spLocks noChangeAspect="1"/>
          </p:cNvSpPr>
          <p:nvPr/>
        </p:nvSpPr>
        <p:spPr>
          <a:xfrm>
            <a:off x="8083699" y="6447596"/>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19" name="Rectangle 18">
            <a:extLst>
              <a:ext uri="{FF2B5EF4-FFF2-40B4-BE49-F238E27FC236}">
                <a16:creationId xmlns:a16="http://schemas.microsoft.com/office/drawing/2014/main" id="{8D6ED974-5E22-4AE2-8BD4-6F25DAC59366}"/>
              </a:ext>
            </a:extLst>
          </p:cNvPr>
          <p:cNvSpPr/>
          <p:nvPr/>
        </p:nvSpPr>
        <p:spPr>
          <a:xfrm>
            <a:off x="5402399" y="6397914"/>
            <a:ext cx="2551412" cy="387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rPr>
              <a:t>SIGNIFICANT SHIFT vs. YOY (95%+)</a:t>
            </a:r>
            <a:endParaRPr kumimoji="0" lang="en-GB" sz="1000" b="0" i="0" u="none" strike="noStrike" kern="1200" cap="none" spc="0" normalizeH="0" baseline="0" noProof="0" dirty="0">
              <a:ln>
                <a:noFill/>
              </a:ln>
              <a:solidFill>
                <a:schemeClr val="bg1"/>
              </a:solidFill>
              <a:effectLst/>
              <a:uLnTx/>
              <a:uFillTx/>
              <a:latin typeface="Gill Sans Nova Light" panose="020B0302020104020203" pitchFamily="34" charset="0"/>
              <a:ea typeface="+mn-ea"/>
              <a:cs typeface="+mn-cs"/>
            </a:endParaRPr>
          </a:p>
        </p:txBody>
      </p:sp>
      <p:sp>
        <p:nvSpPr>
          <p:cNvPr id="20" name="Oval 19">
            <a:extLst>
              <a:ext uri="{FF2B5EF4-FFF2-40B4-BE49-F238E27FC236}">
                <a16:creationId xmlns:a16="http://schemas.microsoft.com/office/drawing/2014/main" id="{6329B21D-8A37-4652-A906-33705D62ED14}"/>
              </a:ext>
            </a:extLst>
          </p:cNvPr>
          <p:cNvSpPr>
            <a:spLocks noChangeAspect="1"/>
          </p:cNvSpPr>
          <p:nvPr/>
        </p:nvSpPr>
        <p:spPr>
          <a:xfrm>
            <a:off x="5514273" y="6447596"/>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1" name="Isosceles Triangle 20">
            <a:extLst>
              <a:ext uri="{FF2B5EF4-FFF2-40B4-BE49-F238E27FC236}">
                <a16:creationId xmlns:a16="http://schemas.microsoft.com/office/drawing/2014/main" id="{1F050AF8-587D-470A-B13B-4A1FB438AB70}"/>
              </a:ext>
            </a:extLst>
          </p:cNvPr>
          <p:cNvSpPr>
            <a:spLocks noChangeAspect="1"/>
          </p:cNvSpPr>
          <p:nvPr/>
        </p:nvSpPr>
        <p:spPr>
          <a:xfrm>
            <a:off x="5542016" y="6537596"/>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2" name="Isosceles Triangle 21">
            <a:extLst>
              <a:ext uri="{FF2B5EF4-FFF2-40B4-BE49-F238E27FC236}">
                <a16:creationId xmlns:a16="http://schemas.microsoft.com/office/drawing/2014/main" id="{20B1D7F2-B0C1-4ADE-9BFF-15970584DEE9}"/>
              </a:ext>
            </a:extLst>
          </p:cNvPr>
          <p:cNvSpPr>
            <a:spLocks noChangeAspect="1"/>
          </p:cNvSpPr>
          <p:nvPr/>
        </p:nvSpPr>
        <p:spPr>
          <a:xfrm rot="10800000">
            <a:off x="5632399" y="654146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2" name="Isosceles Triangle 31">
            <a:extLst>
              <a:ext uri="{FF2B5EF4-FFF2-40B4-BE49-F238E27FC236}">
                <a16:creationId xmlns:a16="http://schemas.microsoft.com/office/drawing/2014/main" id="{E0FB4CF5-65A6-4613-8922-6F4DBEEAAD4E}"/>
              </a:ext>
            </a:extLst>
          </p:cNvPr>
          <p:cNvSpPr>
            <a:spLocks noChangeAspect="1"/>
          </p:cNvSpPr>
          <p:nvPr/>
        </p:nvSpPr>
        <p:spPr>
          <a:xfrm>
            <a:off x="8120377" y="6540703"/>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3" name="Isosceles Triangle 32">
            <a:extLst>
              <a:ext uri="{FF2B5EF4-FFF2-40B4-BE49-F238E27FC236}">
                <a16:creationId xmlns:a16="http://schemas.microsoft.com/office/drawing/2014/main" id="{EFE5F053-CB79-4561-8843-39C8A099FF81}"/>
              </a:ext>
            </a:extLst>
          </p:cNvPr>
          <p:cNvSpPr>
            <a:spLocks noChangeAspect="1"/>
          </p:cNvSpPr>
          <p:nvPr/>
        </p:nvSpPr>
        <p:spPr>
          <a:xfrm rot="10800000">
            <a:off x="8210760" y="6544567"/>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4" name="Isosceles Triangle 33">
            <a:extLst>
              <a:ext uri="{FF2B5EF4-FFF2-40B4-BE49-F238E27FC236}">
                <a16:creationId xmlns:a16="http://schemas.microsoft.com/office/drawing/2014/main" id="{F95F155B-8134-4DD5-8586-39048844E65D}"/>
              </a:ext>
            </a:extLst>
          </p:cNvPr>
          <p:cNvSpPr>
            <a:spLocks noChangeAspect="1"/>
          </p:cNvSpPr>
          <p:nvPr/>
        </p:nvSpPr>
        <p:spPr>
          <a:xfrm>
            <a:off x="6290112" y="3375000"/>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5" name="Isosceles Triangle 34">
            <a:extLst>
              <a:ext uri="{FF2B5EF4-FFF2-40B4-BE49-F238E27FC236}">
                <a16:creationId xmlns:a16="http://schemas.microsoft.com/office/drawing/2014/main" id="{1A27E58D-2ECA-4A22-897A-893DFA2B9982}"/>
              </a:ext>
            </a:extLst>
          </p:cNvPr>
          <p:cNvSpPr>
            <a:spLocks noChangeAspect="1"/>
          </p:cNvSpPr>
          <p:nvPr/>
        </p:nvSpPr>
        <p:spPr>
          <a:xfrm>
            <a:off x="5223056" y="3594567"/>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6" name="Isosceles Triangle 35">
            <a:extLst>
              <a:ext uri="{FF2B5EF4-FFF2-40B4-BE49-F238E27FC236}">
                <a16:creationId xmlns:a16="http://schemas.microsoft.com/office/drawing/2014/main" id="{03E3AD44-78F4-4679-8B8C-CCF9D7153386}"/>
              </a:ext>
            </a:extLst>
          </p:cNvPr>
          <p:cNvSpPr>
            <a:spLocks noChangeAspect="1"/>
          </p:cNvSpPr>
          <p:nvPr/>
        </p:nvSpPr>
        <p:spPr>
          <a:xfrm>
            <a:off x="8529252" y="3642734"/>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7" name="Isosceles Triangle 36">
            <a:extLst>
              <a:ext uri="{FF2B5EF4-FFF2-40B4-BE49-F238E27FC236}">
                <a16:creationId xmlns:a16="http://schemas.microsoft.com/office/drawing/2014/main" id="{3E7B17FC-E14F-4D5E-B10B-867677983776}"/>
              </a:ext>
            </a:extLst>
          </p:cNvPr>
          <p:cNvSpPr>
            <a:spLocks noChangeAspect="1"/>
          </p:cNvSpPr>
          <p:nvPr/>
        </p:nvSpPr>
        <p:spPr>
          <a:xfrm>
            <a:off x="1252177" y="3251538"/>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8" name="Isosceles Triangle 37">
            <a:extLst>
              <a:ext uri="{FF2B5EF4-FFF2-40B4-BE49-F238E27FC236}">
                <a16:creationId xmlns:a16="http://schemas.microsoft.com/office/drawing/2014/main" id="{03ED0DD1-6F8F-483E-B166-77AA0433EBF7}"/>
              </a:ext>
            </a:extLst>
          </p:cNvPr>
          <p:cNvSpPr>
            <a:spLocks noChangeAspect="1"/>
          </p:cNvSpPr>
          <p:nvPr/>
        </p:nvSpPr>
        <p:spPr>
          <a:xfrm>
            <a:off x="2162553" y="3506982"/>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39" name="Isosceles Triangle 38">
            <a:extLst>
              <a:ext uri="{FF2B5EF4-FFF2-40B4-BE49-F238E27FC236}">
                <a16:creationId xmlns:a16="http://schemas.microsoft.com/office/drawing/2014/main" id="{06495A94-25AA-4F34-8457-F8BCD16A9876}"/>
              </a:ext>
            </a:extLst>
          </p:cNvPr>
          <p:cNvSpPr>
            <a:spLocks noChangeAspect="1"/>
          </p:cNvSpPr>
          <p:nvPr/>
        </p:nvSpPr>
        <p:spPr>
          <a:xfrm>
            <a:off x="5569758" y="3611674"/>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0" name="Isosceles Triangle 39">
            <a:extLst>
              <a:ext uri="{FF2B5EF4-FFF2-40B4-BE49-F238E27FC236}">
                <a16:creationId xmlns:a16="http://schemas.microsoft.com/office/drawing/2014/main" id="{6A4A4E69-1C3B-47A8-AA90-9EE1F3FAA33F}"/>
              </a:ext>
            </a:extLst>
          </p:cNvPr>
          <p:cNvSpPr>
            <a:spLocks noChangeAspect="1"/>
          </p:cNvSpPr>
          <p:nvPr/>
        </p:nvSpPr>
        <p:spPr>
          <a:xfrm>
            <a:off x="7730891" y="3743120"/>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1" name="Isosceles Triangle 40">
            <a:extLst>
              <a:ext uri="{FF2B5EF4-FFF2-40B4-BE49-F238E27FC236}">
                <a16:creationId xmlns:a16="http://schemas.microsoft.com/office/drawing/2014/main" id="{DAD92FB7-2F28-4BB5-9937-441C994EDEAF}"/>
              </a:ext>
            </a:extLst>
          </p:cNvPr>
          <p:cNvSpPr>
            <a:spLocks noChangeAspect="1"/>
          </p:cNvSpPr>
          <p:nvPr/>
        </p:nvSpPr>
        <p:spPr>
          <a:xfrm rot="10800000">
            <a:off x="6813514" y="3665674"/>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2" name="Isosceles Triangle 41">
            <a:extLst>
              <a:ext uri="{FF2B5EF4-FFF2-40B4-BE49-F238E27FC236}">
                <a16:creationId xmlns:a16="http://schemas.microsoft.com/office/drawing/2014/main" id="{1AC44CA0-531E-43D5-9E9F-7DB97BD44580}"/>
              </a:ext>
            </a:extLst>
          </p:cNvPr>
          <p:cNvSpPr>
            <a:spLocks noChangeAspect="1"/>
          </p:cNvSpPr>
          <p:nvPr/>
        </p:nvSpPr>
        <p:spPr>
          <a:xfrm rot="10800000">
            <a:off x="10281863" y="3975455"/>
            <a:ext cx="12528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3" name="Isosceles Triangle 42">
            <a:extLst>
              <a:ext uri="{FF2B5EF4-FFF2-40B4-BE49-F238E27FC236}">
                <a16:creationId xmlns:a16="http://schemas.microsoft.com/office/drawing/2014/main" id="{3FC162E3-8BF9-442F-97BA-83EFD2DACF60}"/>
              </a:ext>
            </a:extLst>
          </p:cNvPr>
          <p:cNvSpPr>
            <a:spLocks noChangeAspect="1"/>
          </p:cNvSpPr>
          <p:nvPr/>
        </p:nvSpPr>
        <p:spPr>
          <a:xfrm rot="10800000">
            <a:off x="6615465" y="3702567"/>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44" name="Isosceles Triangle 43">
            <a:extLst>
              <a:ext uri="{FF2B5EF4-FFF2-40B4-BE49-F238E27FC236}">
                <a16:creationId xmlns:a16="http://schemas.microsoft.com/office/drawing/2014/main" id="{6B39465C-A12D-4ABD-9F72-77F3BB0F572D}"/>
              </a:ext>
            </a:extLst>
          </p:cNvPr>
          <p:cNvSpPr>
            <a:spLocks noChangeAspect="1"/>
          </p:cNvSpPr>
          <p:nvPr/>
        </p:nvSpPr>
        <p:spPr>
          <a:xfrm rot="10800000">
            <a:off x="8728278" y="3867455"/>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
        <p:nvSpPr>
          <p:cNvPr id="28" name="Isosceles Triangle 27">
            <a:extLst>
              <a:ext uri="{FF2B5EF4-FFF2-40B4-BE49-F238E27FC236}">
                <a16:creationId xmlns:a16="http://schemas.microsoft.com/office/drawing/2014/main" id="{91FD9EA3-0B41-4014-97BB-5F0BB75B6D08}"/>
              </a:ext>
            </a:extLst>
          </p:cNvPr>
          <p:cNvSpPr>
            <a:spLocks noChangeAspect="1"/>
          </p:cNvSpPr>
          <p:nvPr/>
        </p:nvSpPr>
        <p:spPr>
          <a:xfrm>
            <a:off x="3630164" y="3502112"/>
            <a:ext cx="12528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EECE8"/>
              </a:solidFill>
              <a:effectLst/>
              <a:uLnTx/>
              <a:uFillTx/>
              <a:latin typeface="Gill Sans MT"/>
              <a:ea typeface="+mn-ea"/>
              <a:cs typeface="+mn-cs"/>
            </a:endParaRPr>
          </a:p>
        </p:txBody>
      </p:sp>
    </p:spTree>
    <p:extLst>
      <p:ext uri="{BB962C8B-B14F-4D97-AF65-F5344CB8AC3E}">
        <p14:creationId xmlns:p14="http://schemas.microsoft.com/office/powerpoint/2010/main" val="2675835376"/>
      </p:ext>
    </p:extLst>
  </p:cSld>
  <p:clrMapOvr>
    <a:masterClrMapping/>
  </p:clrMapOvr>
</p:sld>
</file>

<file path=ppt/theme/theme1.xml><?xml version="1.0" encoding="utf-8"?>
<a:theme xmlns:a="http://schemas.openxmlformats.org/drawingml/2006/main" name="1_Office Theme">
  <a:themeElements>
    <a:clrScheme name="Custom 7">
      <a:dk1>
        <a:srgbClr val="00212E"/>
      </a:dk1>
      <a:lt1>
        <a:srgbClr val="FFFFFF"/>
      </a:lt1>
      <a:dk2>
        <a:srgbClr val="48617C"/>
      </a:dk2>
      <a:lt2>
        <a:srgbClr val="EEECE8"/>
      </a:lt2>
      <a:accent1>
        <a:srgbClr val="FF7944"/>
      </a:accent1>
      <a:accent2>
        <a:srgbClr val="8BA6C3"/>
      </a:accent2>
      <a:accent3>
        <a:srgbClr val="33919A"/>
      </a:accent3>
      <a:accent4>
        <a:srgbClr val="FCC062"/>
      </a:accent4>
      <a:accent5>
        <a:srgbClr val="7D496B"/>
      </a:accent5>
      <a:accent6>
        <a:srgbClr val="FFBCA3"/>
      </a:accent6>
      <a:hlink>
        <a:srgbClr val="8BA6C3"/>
      </a:hlink>
      <a:folHlink>
        <a:srgbClr val="00212E"/>
      </a:folHlink>
    </a:clrScheme>
    <a:fontScheme name="Ci_Gill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7">
      <a:dk1>
        <a:srgbClr val="00212E"/>
      </a:dk1>
      <a:lt1>
        <a:srgbClr val="FFFFFF"/>
      </a:lt1>
      <a:dk2>
        <a:srgbClr val="48617C"/>
      </a:dk2>
      <a:lt2>
        <a:srgbClr val="EEECE8"/>
      </a:lt2>
      <a:accent1>
        <a:srgbClr val="FF7944"/>
      </a:accent1>
      <a:accent2>
        <a:srgbClr val="8BA6C3"/>
      </a:accent2>
      <a:accent3>
        <a:srgbClr val="33919A"/>
      </a:accent3>
      <a:accent4>
        <a:srgbClr val="FCC062"/>
      </a:accent4>
      <a:accent5>
        <a:srgbClr val="7D496B"/>
      </a:accent5>
      <a:accent6>
        <a:srgbClr val="FFBCA3"/>
      </a:accent6>
      <a:hlink>
        <a:srgbClr val="8BA6C3"/>
      </a:hlink>
      <a:folHlink>
        <a:srgbClr val="00212E"/>
      </a:folHlink>
    </a:clrScheme>
    <a:fontScheme name="Ci_Gill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7">
      <a:dk1>
        <a:srgbClr val="00212E"/>
      </a:dk1>
      <a:lt1>
        <a:srgbClr val="FFFFFF"/>
      </a:lt1>
      <a:dk2>
        <a:srgbClr val="48617C"/>
      </a:dk2>
      <a:lt2>
        <a:srgbClr val="EEECE8"/>
      </a:lt2>
      <a:accent1>
        <a:srgbClr val="FF7944"/>
      </a:accent1>
      <a:accent2>
        <a:srgbClr val="8BA6C3"/>
      </a:accent2>
      <a:accent3>
        <a:srgbClr val="33919A"/>
      </a:accent3>
      <a:accent4>
        <a:srgbClr val="FCC062"/>
      </a:accent4>
      <a:accent5>
        <a:srgbClr val="7D496B"/>
      </a:accent5>
      <a:accent6>
        <a:srgbClr val="FFBCA3"/>
      </a:accent6>
      <a:hlink>
        <a:srgbClr val="8BA6C3"/>
      </a:hlink>
      <a:folHlink>
        <a:srgbClr val="00212E"/>
      </a:folHlink>
    </a:clrScheme>
    <a:fontScheme name="Ci_Gill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7">
      <a:dk1>
        <a:srgbClr val="00212E"/>
      </a:dk1>
      <a:lt1>
        <a:srgbClr val="FFFFFF"/>
      </a:lt1>
      <a:dk2>
        <a:srgbClr val="48617C"/>
      </a:dk2>
      <a:lt2>
        <a:srgbClr val="EEECE8"/>
      </a:lt2>
      <a:accent1>
        <a:srgbClr val="FF7944"/>
      </a:accent1>
      <a:accent2>
        <a:srgbClr val="8BA6C3"/>
      </a:accent2>
      <a:accent3>
        <a:srgbClr val="33919A"/>
      </a:accent3>
      <a:accent4>
        <a:srgbClr val="FCC062"/>
      </a:accent4>
      <a:accent5>
        <a:srgbClr val="7D496B"/>
      </a:accent5>
      <a:accent6>
        <a:srgbClr val="FFBCA3"/>
      </a:accent6>
      <a:hlink>
        <a:srgbClr val="8BA6C3"/>
      </a:hlink>
      <a:folHlink>
        <a:srgbClr val="00212E"/>
      </a:folHlink>
    </a:clrScheme>
    <a:fontScheme name="Ci_Gill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solidFill>
              <a:schemeClr val="bg2"/>
            </a:solidFill>
            <a:latin typeface="Gill Sans Nova Light" panose="020B03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ustom 7">
      <a:dk1>
        <a:srgbClr val="00212E"/>
      </a:dk1>
      <a:lt1>
        <a:srgbClr val="FFFFFF"/>
      </a:lt1>
      <a:dk2>
        <a:srgbClr val="48617C"/>
      </a:dk2>
      <a:lt2>
        <a:srgbClr val="EEECE8"/>
      </a:lt2>
      <a:accent1>
        <a:srgbClr val="FF7944"/>
      </a:accent1>
      <a:accent2>
        <a:srgbClr val="8BA6C3"/>
      </a:accent2>
      <a:accent3>
        <a:srgbClr val="33919A"/>
      </a:accent3>
      <a:accent4>
        <a:srgbClr val="FCC062"/>
      </a:accent4>
      <a:accent5>
        <a:srgbClr val="7D496B"/>
      </a:accent5>
      <a:accent6>
        <a:srgbClr val="FFBCA3"/>
      </a:accent6>
      <a:hlink>
        <a:srgbClr val="8BA6C3"/>
      </a:hlink>
      <a:folHlink>
        <a:srgbClr val="00212E"/>
      </a:folHlink>
    </a:clrScheme>
    <a:fontScheme name="Ci_Gill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solidFill>
              <a:schemeClr val="bg2"/>
            </a:solidFill>
            <a:latin typeface="Gill Sans Nova Light" panose="020B03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Crisis Brand">
      <a:dk1>
        <a:srgbClr val="404041"/>
      </a:dk1>
      <a:lt1>
        <a:srgbClr val="FFFFFF"/>
      </a:lt1>
      <a:dk2>
        <a:srgbClr val="404041"/>
      </a:dk2>
      <a:lt2>
        <a:srgbClr val="FFFFFF"/>
      </a:lt2>
      <a:accent1>
        <a:srgbClr val="EB2227"/>
      </a:accent1>
      <a:accent2>
        <a:srgbClr val="EF5E44"/>
      </a:accent2>
      <a:accent3>
        <a:srgbClr val="404041"/>
      </a:accent3>
      <a:accent4>
        <a:srgbClr val="636466"/>
      </a:accent4>
      <a:accent5>
        <a:srgbClr val="A0A1A4"/>
      </a:accent5>
      <a:accent6>
        <a:srgbClr val="D9D9DA"/>
      </a:accent6>
      <a:hlink>
        <a:srgbClr val="EB2227"/>
      </a:hlink>
      <a:folHlink>
        <a:srgbClr val="A0A1A4"/>
      </a:folHlink>
    </a:clrScheme>
    <a:fontScheme name="Crisis Brand">
      <a:majorFont>
        <a:latin typeface="Museo 500"/>
        <a:ea typeface=""/>
        <a:cs typeface=""/>
      </a:majorFont>
      <a:minorFont>
        <a:latin typeface="Museo Sans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ibaeb117a2e443b4a79451f1774477b0 xmlns="4962a674-d2c0-4423-af6f-36eae4b71c17">
      <Terms xmlns="http://schemas.microsoft.com/office/infopath/2007/PartnerControls"/>
    </ibaeb117a2e443b4a79451f1774477b0>
    <TaxCatchAll xmlns="4962a674-d2c0-4423-af6f-36eae4b71c17"/>
  </documentManagement>
</p:properties>
</file>

<file path=customXml/item2.xml><?xml version="1.0" encoding="utf-8"?>
<?mso-contentType ?>
<SharedContentType xmlns="Microsoft.SharePoint.Taxonomy.ContentTypeSync" SourceId="a860cccc-d6c3-4f13-a929-dff30c4eb155" ContentTypeId="0x01010083B6874506B48F4EA8BEAFE949830290" PreviousValue="false"/>
</file>

<file path=customXml/item3.xml><?xml version="1.0" encoding="utf-8"?>
<ct:contentTypeSchema xmlns:ct="http://schemas.microsoft.com/office/2006/metadata/contentType" xmlns:ma="http://schemas.microsoft.com/office/2006/metadata/properties/metaAttributes" ct:_="" ma:_="" ma:contentTypeName="Framing Document" ma:contentTypeID="0x01010083B6874506B48F4EA8BEAFE949830290009173ED158447CA43B4FCC88168FA050D007151BCC5AAB7F044A8F4DCC326FE8884" ma:contentTypeVersion="11" ma:contentTypeDescription="" ma:contentTypeScope="" ma:versionID="b1426f4ddcc4bbdbed1633328f3dc45b">
  <xsd:schema xmlns:xsd="http://www.w3.org/2001/XMLSchema" xmlns:xs="http://www.w3.org/2001/XMLSchema" xmlns:p="http://schemas.microsoft.com/office/2006/metadata/properties" xmlns:ns2="4962a674-d2c0-4423-af6f-36eae4b71c17" xmlns:ns3="42c2ddba-34ec-4010-bd03-d2f4157e3937" xmlns:ns4="40da7304-d486-47bb-8bbc-c4208152f493" targetNamespace="http://schemas.microsoft.com/office/2006/metadata/properties" ma:root="true" ma:fieldsID="0963739e02ef992e5da3e878da013094" ns2:_="" ns3:_="" ns4:_="">
    <xsd:import namespace="4962a674-d2c0-4423-af6f-36eae4b71c17"/>
    <xsd:import namespace="42c2ddba-34ec-4010-bd03-d2f4157e3937"/>
    <xsd:import namespace="40da7304-d486-47bb-8bbc-c4208152f493"/>
    <xsd:element name="properties">
      <xsd:complexType>
        <xsd:sequence>
          <xsd:element name="documentManagement">
            <xsd:complexType>
              <xsd:all>
                <xsd:element ref="ns2:ibaeb117a2e443b4a79451f1774477b0" minOccurs="0"/>
                <xsd:element ref="ns2:TaxCatchAll" minOccurs="0"/>
                <xsd:element ref="ns2:TaxCatchAllLabel"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62a674-d2c0-4423-af6f-36eae4b71c17" elementFormDefault="qualified">
    <xsd:import namespace="http://schemas.microsoft.com/office/2006/documentManagement/types"/>
    <xsd:import namespace="http://schemas.microsoft.com/office/infopath/2007/PartnerControls"/>
    <xsd:element name="ibaeb117a2e443b4a79451f1774477b0" ma:index="8" nillable="true" ma:taxonomy="true" ma:internalName="ibaeb117a2e443b4a79451f1774477b0" ma:taxonomyFieldName="Office_x0020_Location" ma:displayName="Office Location" ma:readOnly="false" ma:default="" ma:fieldId="{2baeb117-a2e4-43b4-a794-51f1774477b0}" ma:sspId="a860cccc-d6c3-4f13-a929-dff30c4eb155" ma:termSetId="1c217d42-12c5-4de0-b74f-f5c5e06ea13c"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def8e059-acf9-46a5-9160-eba3ccedde9f}" ma:internalName="TaxCatchAll" ma:showField="CatchAllData" ma:web="40da7304-d486-47bb-8bbc-c4208152f49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def8e059-acf9-46a5-9160-eba3ccedde9f}" ma:internalName="TaxCatchAllLabel" ma:readOnly="true" ma:showField="CatchAllDataLabel" ma:web="40da7304-d486-47bb-8bbc-c4208152f49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c2ddba-34ec-4010-bd03-d2f4157e3937"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0da7304-d486-47bb-8bbc-c4208152f49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customXsn xmlns="http://schemas.microsoft.com/office/2006/metadata/customXsn">
  <xsnLocation>https://crisisuk.sharepoint.com/sites/contentTypeHub/_cts/Crisis Document/885e71ddb621dff4customXsn.xsn</xsnLocation>
  <cached>True</cached>
  <openByDefault>False</openByDefault>
  <xsnScope>https://crisisuk.sharepoint.com/sites/contentTypeHub</xsnScope>
</customXsn>
</file>

<file path=customXml/itemProps1.xml><?xml version="1.0" encoding="utf-8"?>
<ds:datastoreItem xmlns:ds="http://schemas.openxmlformats.org/officeDocument/2006/customXml" ds:itemID="{682F5FB9-C808-4DE6-A946-38A4BAD5D392}">
  <ds:schemaRefs>
    <ds:schemaRef ds:uri="http://schemas.microsoft.com/office/infopath/2007/PartnerControls"/>
    <ds:schemaRef ds:uri="40da7304-d486-47bb-8bbc-c4208152f493"/>
    <ds:schemaRef ds:uri="http://schemas.microsoft.com/office/2006/documentManagement/types"/>
    <ds:schemaRef ds:uri="42c2ddba-34ec-4010-bd03-d2f4157e3937"/>
    <ds:schemaRef ds:uri="http://purl.org/dc/elements/1.1/"/>
    <ds:schemaRef ds:uri="http://schemas.microsoft.com/office/2006/metadata/properties"/>
    <ds:schemaRef ds:uri="http://schemas.openxmlformats.org/package/2006/metadata/core-properties"/>
    <ds:schemaRef ds:uri="http://purl.org/dc/terms/"/>
    <ds:schemaRef ds:uri="4962a674-d2c0-4423-af6f-36eae4b71c17"/>
    <ds:schemaRef ds:uri="http://www.w3.org/XML/1998/namespace"/>
    <ds:schemaRef ds:uri="http://purl.org/dc/dcmitype/"/>
  </ds:schemaRefs>
</ds:datastoreItem>
</file>

<file path=customXml/itemProps2.xml><?xml version="1.0" encoding="utf-8"?>
<ds:datastoreItem xmlns:ds="http://schemas.openxmlformats.org/officeDocument/2006/customXml" ds:itemID="{E5F2C9AE-E153-41C6-AE66-EC9D69917BBC}">
  <ds:schemaRefs>
    <ds:schemaRef ds:uri="Microsoft.SharePoint.Taxonomy.ContentTypeSync"/>
  </ds:schemaRefs>
</ds:datastoreItem>
</file>

<file path=customXml/itemProps3.xml><?xml version="1.0" encoding="utf-8"?>
<ds:datastoreItem xmlns:ds="http://schemas.openxmlformats.org/officeDocument/2006/customXml" ds:itemID="{F7E31CCF-E311-451C-9A67-151D1E0BC4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62a674-d2c0-4423-af6f-36eae4b71c17"/>
    <ds:schemaRef ds:uri="42c2ddba-34ec-4010-bd03-d2f4157e3937"/>
    <ds:schemaRef ds:uri="40da7304-d486-47bb-8bbc-c4208152f4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764A256-C93D-42E3-93AF-D8BC149C609B}">
  <ds:schemaRefs>
    <ds:schemaRef ds:uri="http://schemas.microsoft.com/sharepoint/v3/contenttype/forms"/>
  </ds:schemaRefs>
</ds:datastoreItem>
</file>

<file path=customXml/itemProps5.xml><?xml version="1.0" encoding="utf-8"?>
<ds:datastoreItem xmlns:ds="http://schemas.openxmlformats.org/officeDocument/2006/customXml" ds:itemID="{2CE58CE4-DAB7-474E-8B21-FE90B5B33DA6}">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
  <TotalTime>7214</TotalTime>
  <Words>6523</Words>
  <Application>Microsoft Office PowerPoint</Application>
  <PresentationFormat>Widescreen</PresentationFormat>
  <Paragraphs>640</Paragraphs>
  <Slides>63</Slides>
  <Notes>15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63</vt:i4>
      </vt:variant>
    </vt:vector>
  </HeadingPairs>
  <TitlesOfParts>
    <vt:vector size="78" baseType="lpstr">
      <vt:lpstr>Arial</vt:lpstr>
      <vt:lpstr>Calibri</vt:lpstr>
      <vt:lpstr>Gill Sans MT</vt:lpstr>
      <vt:lpstr>Gill Sans Nova Light</vt:lpstr>
      <vt:lpstr>Museo 300</vt:lpstr>
      <vt:lpstr>Museo 500</vt:lpstr>
      <vt:lpstr>Museo Sans 300</vt:lpstr>
      <vt:lpstr>Museo Sans 500</vt:lpstr>
      <vt:lpstr>Segoe UI</vt:lpstr>
      <vt:lpstr>1_Office Theme</vt:lpstr>
      <vt:lpstr>4_Office Theme</vt:lpstr>
      <vt:lpstr>3_Office Theme</vt:lpstr>
      <vt:lpstr>2_Office Theme</vt:lpstr>
      <vt:lpstr>5_Office Theme</vt:lpstr>
      <vt:lpstr>Office Theme</vt:lpstr>
      <vt:lpstr>Framing Homelessness Project |  Public attitudes tracking wave two debrief | September 2021</vt:lpstr>
      <vt:lpstr>PowerPoint Presentation</vt:lpstr>
      <vt:lpstr>Research set up </vt:lpstr>
      <vt:lpstr>PowerPoint Presentation</vt:lpstr>
      <vt:lpstr>INTRODUCTION</vt:lpstr>
      <vt:lpstr>METHODOLOGY</vt:lpstr>
      <vt:lpstr>METHODOLOGY </vt:lpstr>
      <vt:lpstr>Context</vt:lpstr>
      <vt:lpstr>CONTEXT</vt:lpstr>
      <vt:lpstr>CONTEXT</vt:lpstr>
      <vt:lpstr>MEDIA CONTEXT</vt:lpstr>
      <vt:lpstr>Media response</vt:lpstr>
      <vt:lpstr>MEDIA RESPONSE</vt:lpstr>
      <vt:lpstr>MEDIA RESPONSE</vt:lpstr>
      <vt:lpstr>MEDIA RESPONSE</vt:lpstr>
      <vt:lpstr>MEDIA RESPONSE</vt:lpstr>
      <vt:lpstr>MEDIA RESPONSE </vt:lpstr>
      <vt:lpstr>MEDIA RESPONSE</vt:lpstr>
      <vt:lpstr>MEDIA RESPONSE</vt:lpstr>
      <vt:lpstr>PowerPoint Presentation</vt:lpstr>
      <vt:lpstr>Salience and seriousness of homelessness</vt:lpstr>
      <vt:lpstr>SALIENCE, SERIOUSNESS &amp; PORTRAYAL </vt:lpstr>
      <vt:lpstr>SALIENCE, SERIOUSNESS &amp; PORTRAYAL </vt:lpstr>
      <vt:lpstr>SALIENCE, SERIOUSNESS &amp; PORTRAYAL </vt:lpstr>
      <vt:lpstr>SALIENCE, SERIOUSNESS &amp; PORTRAYAL </vt:lpstr>
      <vt:lpstr>SALIENCE, SERIOUSNESS &amp; PORTRAYAL </vt:lpstr>
      <vt:lpstr>SALIENCE, SERIOUSNESS &amp; PORTRAYAL </vt:lpstr>
      <vt:lpstr>SALIENCE, SERIOUSNESS &amp; PORTRAYAL </vt:lpstr>
      <vt:lpstr>SALIENCE, SERIOUSNESS &amp; PORTRAYAL </vt:lpstr>
      <vt:lpstr>PowerPoint Presentation</vt:lpstr>
      <vt:lpstr>Types of homelessness</vt:lpstr>
      <vt:lpstr>TYPES OF HOMELESSNESS</vt:lpstr>
      <vt:lpstr>TYPES OF HOMELESSNESS</vt:lpstr>
      <vt:lpstr>TYPES OF HOMELESSNESS</vt:lpstr>
      <vt:lpstr>TYPES OF HOMELESSNESS</vt:lpstr>
      <vt:lpstr>TYPES OF HOMELESSNESS</vt:lpstr>
      <vt:lpstr>PowerPoint Presentation</vt:lpstr>
      <vt:lpstr>Causes of homelessness</vt:lpstr>
      <vt:lpstr>CAUSES OF HOMELESSNESS</vt:lpstr>
      <vt:lpstr>CAUSES OF HOMELESSNESS</vt:lpstr>
      <vt:lpstr>CAUSES OF HOMELESSNESS</vt:lpstr>
      <vt:lpstr>CAUSES OF HOMELESSNESS</vt:lpstr>
      <vt:lpstr>CAUSES OF HOMELESSNESS</vt:lpstr>
      <vt:lpstr>SALIENCE, SERIOUSNESS &amp; PORTRAYAL </vt:lpstr>
      <vt:lpstr>SALIENCE, SERIOUSNESS &amp; PORTRAYAL </vt:lpstr>
      <vt:lpstr>SALIENCE, SERIOUSNESS &amp; PORTRAYAL </vt:lpstr>
      <vt:lpstr>PowerPoint Presentation</vt:lpstr>
      <vt:lpstr>Solutions and optimism</vt:lpstr>
      <vt:lpstr>SOLUTIONS + OPTIMISM</vt:lpstr>
      <vt:lpstr>SOLUTIONS + OPTIMISM</vt:lpstr>
      <vt:lpstr>SOLUTIONS + OPTIMISM</vt:lpstr>
      <vt:lpstr>SOLUTIONS + OPTIMISM</vt:lpstr>
      <vt:lpstr>SOLUTIONS + OPTIMISM</vt:lpstr>
      <vt:lpstr>SOLUTIONS + OPTIMISM</vt:lpstr>
      <vt:lpstr>SOLUTIONS + OPTIMISM</vt:lpstr>
      <vt:lpstr>SOLUTIONS + OPTIMISM</vt:lpstr>
      <vt:lpstr>SOLUTIONS + OPTIMISM</vt:lpstr>
      <vt:lpstr>SOLUTIONS + OPTIMISM</vt:lpstr>
      <vt:lpstr>PowerPoint Presentation</vt:lpstr>
      <vt:lpstr>Conclusions</vt:lpstr>
      <vt:lpstr>PowerPoint Presentation</vt:lpstr>
      <vt:lpstr>Contact: ruth.stone@crisis.org.uk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Slater</dc:creator>
  <cp:lastModifiedBy>Ruth Stone</cp:lastModifiedBy>
  <cp:revision>1039</cp:revision>
  <dcterms:created xsi:type="dcterms:W3CDTF">2020-07-27T14:29:21Z</dcterms:created>
  <dcterms:modified xsi:type="dcterms:W3CDTF">2021-09-28T15:09:56Z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0x01010083B6874506B48F4EA8BEAFE949830290009173ED158447CA43B4FCC88168FA050D007151BCC5AAB7F044A8F4DCC326FE8884</vt:lpwstr>
  </property>
  <property fmtid="{D5CDD505-2E9C-101B-9397-08002B2CF9AE}" pid="3" name="Office Location">
    <vt:lpwstr/>
  </property>
</Properties>
</file>