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9" r:id="rId5"/>
    <p:sldMasterId id="2147483910" r:id="rId6"/>
  </p:sldMasterIdLst>
  <p:notesMasterIdLst>
    <p:notesMasterId r:id="rId32"/>
  </p:notesMasterIdLst>
  <p:handoutMasterIdLst>
    <p:handoutMasterId r:id="rId33"/>
  </p:handoutMasterIdLst>
  <p:sldIdLst>
    <p:sldId id="288" r:id="rId7"/>
    <p:sldId id="329" r:id="rId8"/>
    <p:sldId id="330" r:id="rId9"/>
    <p:sldId id="335" r:id="rId10"/>
    <p:sldId id="369" r:id="rId11"/>
    <p:sldId id="373" r:id="rId12"/>
    <p:sldId id="368" r:id="rId13"/>
    <p:sldId id="367" r:id="rId14"/>
    <p:sldId id="366" r:id="rId15"/>
    <p:sldId id="356" r:id="rId16"/>
    <p:sldId id="365" r:id="rId17"/>
    <p:sldId id="364" r:id="rId18"/>
    <p:sldId id="363" r:id="rId19"/>
    <p:sldId id="357" r:id="rId20"/>
    <p:sldId id="345" r:id="rId21"/>
    <p:sldId id="358" r:id="rId22"/>
    <p:sldId id="347" r:id="rId23"/>
    <p:sldId id="359" r:id="rId24"/>
    <p:sldId id="348" r:id="rId25"/>
    <p:sldId id="360" r:id="rId26"/>
    <p:sldId id="349" r:id="rId27"/>
    <p:sldId id="361" r:id="rId28"/>
    <p:sldId id="350" r:id="rId29"/>
    <p:sldId id="362" r:id="rId30"/>
    <p:sldId id="352"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aye, Timi" initials="AT" lastIdx="6" clrIdx="0">
    <p:extLst>
      <p:ext uri="{19B8F6BF-5375-455C-9EA6-DF929625EA0E}">
        <p15:presenceInfo xmlns:p15="http://schemas.microsoft.com/office/powerpoint/2012/main" userId="S::timi.ashaye@islington.gov.uk::f08eaa29-dd40-4d37-b46e-bd536c4d3de0" providerId="AD"/>
      </p:ext>
    </p:extLst>
  </p:cmAuthor>
  <p:cmAuthor id="2" name="Logeswaran, Ramesh" initials="LR" lastIdx="2" clrIdx="1">
    <p:extLst>
      <p:ext uri="{19B8F6BF-5375-455C-9EA6-DF929625EA0E}">
        <p15:presenceInfo xmlns:p15="http://schemas.microsoft.com/office/powerpoint/2012/main" userId="S::ramesh.logeswaran@islington.gov.uk::1767d537-79de-470e-aef8-cabbeacd745a" providerId="AD"/>
      </p:ext>
    </p:extLst>
  </p:cmAuthor>
  <p:cmAuthor id="3" name="Mcgarry, Nadine" initials="MN" lastIdx="5" clrIdx="2">
    <p:extLst>
      <p:ext uri="{19B8F6BF-5375-455C-9EA6-DF929625EA0E}">
        <p15:presenceInfo xmlns:p15="http://schemas.microsoft.com/office/powerpoint/2012/main" userId="S::nadine.mcgarry@islington.gov.uk::667c1718-fe8f-4e53-8fd5-31a21ea903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CFA"/>
    <a:srgbClr val="5B97B1"/>
    <a:srgbClr val="F8F5FA"/>
    <a:srgbClr val="0D6826"/>
    <a:srgbClr val="B9D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88F395-4EA6-41D0-97C2-9F253C054CFD}" v="470" dt="2022-03-02T17:05:26.819"/>
    <p1510:client id="{C5E007B8-D9A2-4BF9-27D7-90ED21CEC6D8}" v="89" dt="2022-03-02T16:43:03.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2308" autoAdjust="0"/>
  </p:normalViewPr>
  <p:slideViewPr>
    <p:cSldViewPr snapToGrid="0">
      <p:cViewPr>
        <p:scale>
          <a:sx n="60" d="100"/>
          <a:sy n="60" d="100"/>
        </p:scale>
        <p:origin x="1360"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Lucida Grande" charset="0"/>
                <a:ea typeface="ＭＳ Ｐゴシック" charset="0"/>
                <a:cs typeface="ＭＳ Ｐゴシック" charset="0"/>
              </a:defRPr>
            </a:lvl1pPr>
          </a:lstStyle>
          <a:p>
            <a:pPr>
              <a:defRPr/>
            </a:pPr>
            <a:endParaRPr lang="en-US"/>
          </a:p>
        </p:txBody>
      </p:sp>
      <p:sp>
        <p:nvSpPr>
          <p:cNvPr id="6147" name="Rectangle 3"/>
          <p:cNvSpPr>
            <a:spLocks noGrp="1" noChangeArrowheads="1"/>
          </p:cNvSpPr>
          <p:nvPr>
            <p:ph type="dt" sz="quarter" idx="1"/>
          </p:nvPr>
        </p:nvSpPr>
        <p:spPr bwMode="auto">
          <a:xfrm>
            <a:off x="5181600" y="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Lucida Grande" charset="0"/>
                <a:ea typeface="ＭＳ Ｐゴシック" charset="0"/>
                <a:cs typeface="ＭＳ Ｐゴシック" charset="0"/>
              </a:defRPr>
            </a:lvl1pPr>
          </a:lstStyle>
          <a:p>
            <a:pPr>
              <a:defRPr/>
            </a:pPr>
            <a:endParaRPr lang="en-US"/>
          </a:p>
        </p:txBody>
      </p:sp>
      <p:sp>
        <p:nvSpPr>
          <p:cNvPr id="6148" name="Rectangle 4"/>
          <p:cNvSpPr>
            <a:spLocks noGrp="1" noChangeArrowheads="1"/>
          </p:cNvSpPr>
          <p:nvPr>
            <p:ph type="ftr" sz="quarter" idx="2"/>
          </p:nvPr>
        </p:nvSpPr>
        <p:spPr bwMode="auto">
          <a:xfrm>
            <a:off x="0" y="647700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Lucida Grande" charset="0"/>
                <a:ea typeface="ＭＳ Ｐゴシック" charset="0"/>
                <a:cs typeface="ＭＳ Ｐゴシック" charset="0"/>
              </a:defRPr>
            </a:lvl1pPr>
          </a:lstStyle>
          <a:p>
            <a:pPr>
              <a:defRPr/>
            </a:pPr>
            <a:endParaRPr lang="en-US"/>
          </a:p>
        </p:txBody>
      </p:sp>
      <p:sp>
        <p:nvSpPr>
          <p:cNvPr id="6149" name="Rectangle 5"/>
          <p:cNvSpPr>
            <a:spLocks noGrp="1" noChangeArrowheads="1"/>
          </p:cNvSpPr>
          <p:nvPr>
            <p:ph type="sldNum" sz="quarter" idx="3"/>
          </p:nvPr>
        </p:nvSpPr>
        <p:spPr bwMode="auto">
          <a:xfrm>
            <a:off x="5181600" y="647700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lgn="r">
              <a:defRPr sz="1200">
                <a:latin typeface="Lucida Grande" charset="0"/>
              </a:defRPr>
            </a:lvl1pPr>
          </a:lstStyle>
          <a:p>
            <a:pPr>
              <a:defRPr/>
            </a:pPr>
            <a:fld id="{4CB760EB-F472-496E-8F9F-15AE77424A6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Lucida Grande" charset="0"/>
                <a:ea typeface="ＭＳ Ｐゴシック" charset="0"/>
                <a:cs typeface="ＭＳ Ｐゴシック" charset="0"/>
              </a:defRPr>
            </a:lvl1pPr>
          </a:lstStyle>
          <a:p>
            <a:pPr>
              <a:defRPr/>
            </a:pPr>
            <a:endParaRPr lang="en-US"/>
          </a:p>
        </p:txBody>
      </p:sp>
      <p:sp>
        <p:nvSpPr>
          <p:cNvPr id="7171" name="Rectangle 3"/>
          <p:cNvSpPr>
            <a:spLocks noGrp="1" noChangeArrowheads="1"/>
          </p:cNvSpPr>
          <p:nvPr>
            <p:ph type="dt" idx="1"/>
          </p:nvPr>
        </p:nvSpPr>
        <p:spPr bwMode="auto">
          <a:xfrm>
            <a:off x="5181600" y="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Lucida Grande" charset="0"/>
                <a:ea typeface="ＭＳ Ｐゴシック" charset="0"/>
                <a:cs typeface="ＭＳ Ｐゴシック"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2844800" y="533400"/>
            <a:ext cx="3454400" cy="2590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1219200" y="3276600"/>
            <a:ext cx="67056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647700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Lucida Grande" charset="0"/>
                <a:ea typeface="ＭＳ Ｐゴシック" charset="0"/>
                <a:cs typeface="ＭＳ Ｐゴシック" charset="0"/>
              </a:defRPr>
            </a:lvl1pPr>
          </a:lstStyle>
          <a:p>
            <a:pPr>
              <a:defRPr/>
            </a:pPr>
            <a:endParaRPr lang="en-US"/>
          </a:p>
        </p:txBody>
      </p:sp>
      <p:sp>
        <p:nvSpPr>
          <p:cNvPr id="7175" name="Rectangle 7"/>
          <p:cNvSpPr>
            <a:spLocks noGrp="1" noChangeArrowheads="1"/>
          </p:cNvSpPr>
          <p:nvPr>
            <p:ph type="sldNum" sz="quarter" idx="5"/>
          </p:nvPr>
        </p:nvSpPr>
        <p:spPr bwMode="auto">
          <a:xfrm>
            <a:off x="5181600" y="647700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lgn="r">
              <a:defRPr sz="1200">
                <a:latin typeface="Lucida Grande" charset="0"/>
              </a:defRPr>
            </a:lvl1pPr>
          </a:lstStyle>
          <a:p>
            <a:pPr>
              <a:defRPr/>
            </a:pPr>
            <a:fld id="{C9CC5CDD-DBD0-4054-81C2-7115F4B8325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Lucida Grande"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Lucida Grande"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Lucida Grande"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Lucida Grande"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a:pPr>
                <a:defRPr/>
              </a:pPr>
              <a:t>1</a:t>
            </a:fld>
            <a:endParaRPr lang="en-US" altLang="en-US"/>
          </a:p>
        </p:txBody>
      </p:sp>
    </p:spTree>
    <p:extLst>
      <p:ext uri="{BB962C8B-B14F-4D97-AF65-F5344CB8AC3E}">
        <p14:creationId xmlns:p14="http://schemas.microsoft.com/office/powerpoint/2010/main" val="149635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a:cs typeface="Calibri"/>
              </a:rPr>
              <a:t> </a:t>
            </a:r>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a:pPr>
                <a:defRPr/>
              </a:pPr>
              <a:t>17</a:t>
            </a:fld>
            <a:endParaRPr lang="en-US" altLang="en-US"/>
          </a:p>
        </p:txBody>
      </p:sp>
    </p:spTree>
    <p:extLst>
      <p:ext uri="{BB962C8B-B14F-4D97-AF65-F5344CB8AC3E}">
        <p14:creationId xmlns:p14="http://schemas.microsoft.com/office/powerpoint/2010/main" val="2330804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a:pPr>
                <a:defRPr/>
              </a:pPr>
              <a:t>18</a:t>
            </a:fld>
            <a:endParaRPr lang="en-US" altLang="en-US"/>
          </a:p>
        </p:txBody>
      </p:sp>
    </p:spTree>
    <p:extLst>
      <p:ext uri="{BB962C8B-B14F-4D97-AF65-F5344CB8AC3E}">
        <p14:creationId xmlns:p14="http://schemas.microsoft.com/office/powerpoint/2010/main" val="459225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a:pPr>
                <a:defRPr/>
              </a:pPr>
              <a:t>19</a:t>
            </a:fld>
            <a:endParaRPr lang="en-US" altLang="en-US"/>
          </a:p>
        </p:txBody>
      </p:sp>
    </p:spTree>
    <p:extLst>
      <p:ext uri="{BB962C8B-B14F-4D97-AF65-F5344CB8AC3E}">
        <p14:creationId xmlns:p14="http://schemas.microsoft.com/office/powerpoint/2010/main" val="1670946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a:pPr>
                <a:defRPr/>
              </a:pPr>
              <a:t>20</a:t>
            </a:fld>
            <a:endParaRPr lang="en-US" altLang="en-US"/>
          </a:p>
        </p:txBody>
      </p:sp>
    </p:spTree>
    <p:extLst>
      <p:ext uri="{BB962C8B-B14F-4D97-AF65-F5344CB8AC3E}">
        <p14:creationId xmlns:p14="http://schemas.microsoft.com/office/powerpoint/2010/main" val="837348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a:pPr>
                <a:defRPr/>
              </a:pPr>
              <a:t>21</a:t>
            </a:fld>
            <a:endParaRPr lang="en-US" altLang="en-US"/>
          </a:p>
        </p:txBody>
      </p:sp>
    </p:spTree>
    <p:extLst>
      <p:ext uri="{BB962C8B-B14F-4D97-AF65-F5344CB8AC3E}">
        <p14:creationId xmlns:p14="http://schemas.microsoft.com/office/powerpoint/2010/main" val="3681559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a:pPr>
                <a:defRPr/>
              </a:pPr>
              <a:t>22</a:t>
            </a:fld>
            <a:endParaRPr lang="en-US" altLang="en-US"/>
          </a:p>
        </p:txBody>
      </p:sp>
    </p:spTree>
    <p:extLst>
      <p:ext uri="{BB962C8B-B14F-4D97-AF65-F5344CB8AC3E}">
        <p14:creationId xmlns:p14="http://schemas.microsoft.com/office/powerpoint/2010/main" val="4076182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a:pPr>
                <a:defRPr/>
              </a:pPr>
              <a:t>23</a:t>
            </a:fld>
            <a:endParaRPr lang="en-US" altLang="en-US"/>
          </a:p>
        </p:txBody>
      </p:sp>
    </p:spTree>
    <p:extLst>
      <p:ext uri="{BB962C8B-B14F-4D97-AF65-F5344CB8AC3E}">
        <p14:creationId xmlns:p14="http://schemas.microsoft.com/office/powerpoint/2010/main" val="3176636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a:pPr>
                <a:defRPr/>
              </a:pPr>
              <a:t>24</a:t>
            </a:fld>
            <a:endParaRPr lang="en-US" altLang="en-US"/>
          </a:p>
        </p:txBody>
      </p:sp>
    </p:spTree>
    <p:extLst>
      <p:ext uri="{BB962C8B-B14F-4D97-AF65-F5344CB8AC3E}">
        <p14:creationId xmlns:p14="http://schemas.microsoft.com/office/powerpoint/2010/main" val="72688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a:pPr>
                <a:defRPr/>
              </a:pPr>
              <a:t>25</a:t>
            </a:fld>
            <a:endParaRPr lang="en-US" altLang="en-US"/>
          </a:p>
        </p:txBody>
      </p:sp>
    </p:spTree>
    <p:extLst>
      <p:ext uri="{BB962C8B-B14F-4D97-AF65-F5344CB8AC3E}">
        <p14:creationId xmlns:p14="http://schemas.microsoft.com/office/powerpoint/2010/main" val="109709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a:pPr>
                <a:defRPr/>
              </a:pPr>
              <a:t>26</a:t>
            </a:fld>
            <a:endParaRPr lang="en-US" altLang="en-US"/>
          </a:p>
        </p:txBody>
      </p:sp>
    </p:spTree>
    <p:extLst>
      <p:ext uri="{BB962C8B-B14F-4D97-AF65-F5344CB8AC3E}">
        <p14:creationId xmlns:p14="http://schemas.microsoft.com/office/powerpoint/2010/main" val="35018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smtClean="0"/>
              <a:pPr>
                <a:defRPr/>
              </a:pPr>
              <a:t>8</a:t>
            </a:fld>
            <a:endParaRPr lang="en-US" altLang="en-US"/>
          </a:p>
        </p:txBody>
      </p:sp>
    </p:spTree>
    <p:extLst>
      <p:ext uri="{BB962C8B-B14F-4D97-AF65-F5344CB8AC3E}">
        <p14:creationId xmlns:p14="http://schemas.microsoft.com/office/powerpoint/2010/main" val="4182958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a:pPr>
                <a:defRPr/>
              </a:pPr>
              <a:t>27</a:t>
            </a:fld>
            <a:endParaRPr lang="en-US" altLang="en-US"/>
          </a:p>
        </p:txBody>
      </p:sp>
    </p:spTree>
    <p:extLst>
      <p:ext uri="{BB962C8B-B14F-4D97-AF65-F5344CB8AC3E}">
        <p14:creationId xmlns:p14="http://schemas.microsoft.com/office/powerpoint/2010/main" val="4034980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a:pPr>
                <a:defRPr/>
              </a:pPr>
              <a:t>28</a:t>
            </a:fld>
            <a:endParaRPr lang="en-US" altLang="en-US"/>
          </a:p>
        </p:txBody>
      </p:sp>
    </p:spTree>
    <p:extLst>
      <p:ext uri="{BB962C8B-B14F-4D97-AF65-F5344CB8AC3E}">
        <p14:creationId xmlns:p14="http://schemas.microsoft.com/office/powerpoint/2010/main" val="367075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a:pPr>
                <a:defRPr/>
              </a:pPr>
              <a:t>10</a:t>
            </a:fld>
            <a:endParaRPr lang="en-US" altLang="en-US"/>
          </a:p>
        </p:txBody>
      </p:sp>
    </p:spTree>
    <p:extLst>
      <p:ext uri="{BB962C8B-B14F-4D97-AF65-F5344CB8AC3E}">
        <p14:creationId xmlns:p14="http://schemas.microsoft.com/office/powerpoint/2010/main" val="120438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a:pPr>
                <a:defRPr/>
              </a:pPr>
              <a:t>11</a:t>
            </a:fld>
            <a:endParaRPr lang="en-US" altLang="en-US"/>
          </a:p>
        </p:txBody>
      </p:sp>
    </p:spTree>
    <p:extLst>
      <p:ext uri="{BB962C8B-B14F-4D97-AF65-F5344CB8AC3E}">
        <p14:creationId xmlns:p14="http://schemas.microsoft.com/office/powerpoint/2010/main" val="3118351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smtClean="0"/>
              <a:pPr>
                <a:defRPr/>
              </a:pPr>
              <a:t>12</a:t>
            </a:fld>
            <a:endParaRPr lang="en-US" altLang="en-US"/>
          </a:p>
        </p:txBody>
      </p:sp>
    </p:spTree>
    <p:extLst>
      <p:ext uri="{BB962C8B-B14F-4D97-AF65-F5344CB8AC3E}">
        <p14:creationId xmlns:p14="http://schemas.microsoft.com/office/powerpoint/2010/main" val="310659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a:pPr>
                <a:defRPr/>
              </a:pPr>
              <a:t>13</a:t>
            </a:fld>
            <a:endParaRPr lang="en-US" altLang="en-US"/>
          </a:p>
        </p:txBody>
      </p:sp>
    </p:spTree>
    <p:extLst>
      <p:ext uri="{BB962C8B-B14F-4D97-AF65-F5344CB8AC3E}">
        <p14:creationId xmlns:p14="http://schemas.microsoft.com/office/powerpoint/2010/main" val="2661992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a:pPr>
                <a:defRPr/>
              </a:pPr>
              <a:t>14</a:t>
            </a:fld>
            <a:endParaRPr lang="en-US" altLang="en-US"/>
          </a:p>
        </p:txBody>
      </p:sp>
    </p:spTree>
    <p:extLst>
      <p:ext uri="{BB962C8B-B14F-4D97-AF65-F5344CB8AC3E}">
        <p14:creationId xmlns:p14="http://schemas.microsoft.com/office/powerpoint/2010/main" val="2542048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a:pPr>
                <a:defRPr/>
              </a:pPr>
              <a:t>15</a:t>
            </a:fld>
            <a:endParaRPr lang="en-US" altLang="en-US"/>
          </a:p>
        </p:txBody>
      </p:sp>
    </p:spTree>
    <p:extLst>
      <p:ext uri="{BB962C8B-B14F-4D97-AF65-F5344CB8AC3E}">
        <p14:creationId xmlns:p14="http://schemas.microsoft.com/office/powerpoint/2010/main" val="3053085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9CC5CDD-DBD0-4054-81C2-7115F4B8325E}" type="slidenum">
              <a:rPr lang="en-US" altLang="en-US" smtClean="0"/>
              <a:pPr>
                <a:defRPr/>
              </a:pPr>
              <a:t>16</a:t>
            </a:fld>
            <a:endParaRPr lang="en-US" altLang="en-US"/>
          </a:p>
        </p:txBody>
      </p:sp>
    </p:spTree>
    <p:extLst>
      <p:ext uri="{BB962C8B-B14F-4D97-AF65-F5344CB8AC3E}">
        <p14:creationId xmlns:p14="http://schemas.microsoft.com/office/powerpoint/2010/main" val="144639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ont Cover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250" y="444500"/>
            <a:ext cx="19939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310188"/>
            <a:ext cx="91582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4000" y="1547790"/>
            <a:ext cx="6421897" cy="1096454"/>
          </a:xfrm>
          <a:prstGeom prst="rect">
            <a:avLst/>
          </a:prstGeom>
        </p:spPr>
        <p:txBody>
          <a:bodyPr lIns="0" tIns="0" rIns="0" bIns="0" anchor="t" anchorCtr="0">
            <a:spAutoFit/>
          </a:bodyPr>
          <a:lstStyle>
            <a:lvl1pPr algn="l">
              <a:lnSpc>
                <a:spcPct val="95000"/>
              </a:lnSpc>
              <a:defRPr sz="3750"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324000" y="3429001"/>
            <a:ext cx="6858000" cy="1178169"/>
          </a:xfrm>
          <a:prstGeom prst="rect">
            <a:avLst/>
          </a:prstGeom>
        </p:spPr>
        <p:txBody>
          <a:bodyPr lIns="0" tIns="0" rIns="0" bIns="0">
            <a:normAutofit/>
          </a:bodyPr>
          <a:lstStyle>
            <a:lvl1pPr marL="0" indent="0" algn="l">
              <a:lnSpc>
                <a:spcPct val="95000"/>
              </a:lnSpc>
              <a:spcBef>
                <a:spcPts val="0"/>
              </a:spcBef>
              <a:spcAft>
                <a:spcPts val="1125"/>
              </a:spcAft>
              <a:buNone/>
              <a:defRPr sz="1875" kern="1200" spc="0" baseline="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162285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single / singl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0"/>
          </p:nvPr>
        </p:nvSpPr>
        <p:spPr>
          <a:xfrm>
            <a:off x="323850" y="1054359"/>
            <a:ext cx="8496300" cy="4627984"/>
          </a:xfrm>
          <a:prstGeom prst="rect">
            <a:avLst/>
          </a:prstGeom>
        </p:spPr>
        <p:txBody>
          <a:bodyPr lIns="0" tIns="0" rIns="0" bIns="0"/>
          <a:lstStyle>
            <a:lvl1pPr marL="0" indent="0">
              <a:lnSpc>
                <a:spcPct val="100000"/>
              </a:lnSpc>
              <a:spcBef>
                <a:spcPts val="0"/>
              </a:spcBef>
              <a:spcAft>
                <a:spcPts val="600"/>
              </a:spcAft>
              <a:buClr>
                <a:schemeClr val="tx2"/>
              </a:buClr>
              <a:buFont typeface="Arial" charset="0"/>
              <a:buNone/>
              <a:tabLst/>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7" name="Title 1"/>
          <p:cNvSpPr>
            <a:spLocks noGrp="1"/>
          </p:cNvSpPr>
          <p:nvPr>
            <p:ph type="ctrTitle"/>
          </p:nvPr>
        </p:nvSpPr>
        <p:spPr>
          <a:xfrm>
            <a:off x="324000" y="444260"/>
            <a:ext cx="6443026" cy="274114"/>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Tree>
    <p:extLst>
      <p:ext uri="{BB962C8B-B14F-4D97-AF65-F5344CB8AC3E}">
        <p14:creationId xmlns:p14="http://schemas.microsoft.com/office/powerpoint/2010/main" val="1163068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double / single">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324000" y="444260"/>
            <a:ext cx="6443026" cy="274114"/>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
        <p:nvSpPr>
          <p:cNvPr id="14" name="Content Placeholder 7"/>
          <p:cNvSpPr>
            <a:spLocks noGrp="1"/>
          </p:cNvSpPr>
          <p:nvPr>
            <p:ph sz="quarter" idx="14"/>
          </p:nvPr>
        </p:nvSpPr>
        <p:spPr>
          <a:xfrm>
            <a:off x="323999" y="1054359"/>
            <a:ext cx="4119706" cy="4627984"/>
          </a:xfrm>
          <a:prstGeom prst="rect">
            <a:avLst/>
          </a:prstGeom>
        </p:spPr>
        <p:txBody>
          <a:bodyPr lIns="0" tIns="0" rIns="0" bIns="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8" name="Content Placeholder 7"/>
          <p:cNvSpPr>
            <a:spLocks noGrp="1"/>
          </p:cNvSpPr>
          <p:nvPr>
            <p:ph sz="quarter" idx="15"/>
          </p:nvPr>
        </p:nvSpPr>
        <p:spPr>
          <a:xfrm>
            <a:off x="4700295" y="1054359"/>
            <a:ext cx="4119706" cy="4627984"/>
          </a:xfrm>
          <a:prstGeom prst="rect">
            <a:avLst/>
          </a:prstGeom>
        </p:spPr>
        <p:txBody>
          <a:bodyPr lIns="0" tIns="0" rIns="0" bIns="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1057053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double / double">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323999" y="444260"/>
            <a:ext cx="6443026" cy="548227"/>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
        <p:nvSpPr>
          <p:cNvPr id="13" name="Content Placeholder 7"/>
          <p:cNvSpPr>
            <a:spLocks noGrp="1"/>
          </p:cNvSpPr>
          <p:nvPr>
            <p:ph sz="quarter" idx="13"/>
          </p:nvPr>
        </p:nvSpPr>
        <p:spPr>
          <a:xfrm>
            <a:off x="4700294" y="1419843"/>
            <a:ext cx="4119856" cy="4262500"/>
          </a:xfrm>
          <a:prstGeom prst="rect">
            <a:avLst/>
          </a:prstGeom>
        </p:spPr>
        <p:txBody>
          <a:bodyPr lIns="0" tIns="0" rIns="0" bIns="0"/>
          <a:lstStyle>
            <a:lvl1pPr marL="0" indent="0">
              <a:lnSpc>
                <a:spcPct val="100000"/>
              </a:lnSpc>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4" name="Content Placeholder 7"/>
          <p:cNvSpPr>
            <a:spLocks noGrp="1"/>
          </p:cNvSpPr>
          <p:nvPr>
            <p:ph sz="quarter" idx="14"/>
          </p:nvPr>
        </p:nvSpPr>
        <p:spPr>
          <a:xfrm>
            <a:off x="323999" y="1419843"/>
            <a:ext cx="4119706" cy="4262500"/>
          </a:xfrm>
          <a:prstGeom prst="rect">
            <a:avLst/>
          </a:prstGeom>
        </p:spPr>
        <p:txBody>
          <a:bodyPr lIns="0" tIns="0" rIns="0" bIns="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3075856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slide - double / single">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324000" y="444260"/>
            <a:ext cx="6443026" cy="274114"/>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
        <p:nvSpPr>
          <p:cNvPr id="14" name="Content Placeholder 7"/>
          <p:cNvSpPr>
            <a:spLocks noGrp="1"/>
          </p:cNvSpPr>
          <p:nvPr>
            <p:ph sz="quarter" idx="14"/>
          </p:nvPr>
        </p:nvSpPr>
        <p:spPr>
          <a:xfrm>
            <a:off x="323999" y="1054359"/>
            <a:ext cx="4119706" cy="4627984"/>
          </a:xfrm>
          <a:prstGeom prst="rect">
            <a:avLst/>
          </a:prstGeom>
        </p:spPr>
        <p:txBody>
          <a:bodyPr lIns="0" tIns="0" rIns="0" bIns="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8" name="Content Placeholder 7"/>
          <p:cNvSpPr>
            <a:spLocks noGrp="1"/>
          </p:cNvSpPr>
          <p:nvPr>
            <p:ph sz="quarter" idx="15"/>
          </p:nvPr>
        </p:nvSpPr>
        <p:spPr>
          <a:xfrm>
            <a:off x="4700295" y="1054359"/>
            <a:ext cx="4119706" cy="4627984"/>
          </a:xfrm>
          <a:prstGeom prst="rect">
            <a:avLst/>
          </a:prstGeom>
          <a:solidFill>
            <a:schemeClr val="accent2"/>
          </a:solidFill>
        </p:spPr>
        <p:txBody>
          <a:bodyPr lIns="180000" tIns="180000" rIns="108000" bIns="10800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2216383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double / double">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323999" y="444260"/>
            <a:ext cx="6443026" cy="548227"/>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
        <p:nvSpPr>
          <p:cNvPr id="14" name="Content Placeholder 7"/>
          <p:cNvSpPr>
            <a:spLocks noGrp="1"/>
          </p:cNvSpPr>
          <p:nvPr>
            <p:ph sz="quarter" idx="14"/>
          </p:nvPr>
        </p:nvSpPr>
        <p:spPr>
          <a:xfrm>
            <a:off x="323999" y="1419843"/>
            <a:ext cx="4119706" cy="4262500"/>
          </a:xfrm>
          <a:prstGeom prst="rect">
            <a:avLst/>
          </a:prstGeom>
        </p:spPr>
        <p:txBody>
          <a:bodyPr lIns="0" tIns="0" rIns="0" bIns="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7" name="Content Placeholder 7"/>
          <p:cNvSpPr>
            <a:spLocks noGrp="1"/>
          </p:cNvSpPr>
          <p:nvPr>
            <p:ph sz="quarter" idx="15"/>
          </p:nvPr>
        </p:nvSpPr>
        <p:spPr>
          <a:xfrm>
            <a:off x="4700294" y="1419843"/>
            <a:ext cx="4119706" cy="4262500"/>
          </a:xfrm>
          <a:prstGeom prst="rect">
            <a:avLst/>
          </a:prstGeom>
          <a:solidFill>
            <a:schemeClr val="accent2"/>
          </a:solidFill>
        </p:spPr>
        <p:txBody>
          <a:bodyPr lIns="180000" tIns="180000" rIns="108000" bIns="10800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1784469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double with image / single">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324000" y="444260"/>
            <a:ext cx="6443026" cy="274114"/>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
        <p:nvSpPr>
          <p:cNvPr id="14" name="Content Placeholder 7"/>
          <p:cNvSpPr>
            <a:spLocks noGrp="1"/>
          </p:cNvSpPr>
          <p:nvPr>
            <p:ph sz="quarter" idx="14"/>
          </p:nvPr>
        </p:nvSpPr>
        <p:spPr>
          <a:xfrm>
            <a:off x="323999" y="1054359"/>
            <a:ext cx="4119706" cy="4627984"/>
          </a:xfrm>
          <a:prstGeom prst="rect">
            <a:avLst/>
          </a:prstGeom>
        </p:spPr>
        <p:txBody>
          <a:bodyPr lIns="0" tIns="0" rIns="0" bIns="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3" name="Picture Placeholder 2"/>
          <p:cNvSpPr>
            <a:spLocks noGrp="1"/>
          </p:cNvSpPr>
          <p:nvPr>
            <p:ph type="pic" sz="quarter" idx="16"/>
          </p:nvPr>
        </p:nvSpPr>
        <p:spPr>
          <a:xfrm>
            <a:off x="4702969" y="1054101"/>
            <a:ext cx="4117030" cy="4628243"/>
          </a:xfrm>
          <a:prstGeom prst="rect">
            <a:avLst/>
          </a:prstGeom>
        </p:spPr>
        <p:txBody>
          <a:bodyPr/>
          <a:lstStyle/>
          <a:p>
            <a:pPr lvl="0"/>
            <a:endParaRPr lang="en-US" noProof="0"/>
          </a:p>
        </p:txBody>
      </p:sp>
    </p:spTree>
    <p:extLst>
      <p:ext uri="{BB962C8B-B14F-4D97-AF65-F5344CB8AC3E}">
        <p14:creationId xmlns:p14="http://schemas.microsoft.com/office/powerpoint/2010/main" val="1587841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slide - double with image / double">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323999" y="444260"/>
            <a:ext cx="6443026" cy="548227"/>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
        <p:nvSpPr>
          <p:cNvPr id="14" name="Content Placeholder 7"/>
          <p:cNvSpPr>
            <a:spLocks noGrp="1"/>
          </p:cNvSpPr>
          <p:nvPr>
            <p:ph sz="quarter" idx="14"/>
          </p:nvPr>
        </p:nvSpPr>
        <p:spPr>
          <a:xfrm>
            <a:off x="323999" y="1419843"/>
            <a:ext cx="4119706" cy="4262500"/>
          </a:xfrm>
          <a:prstGeom prst="rect">
            <a:avLst/>
          </a:prstGeom>
        </p:spPr>
        <p:txBody>
          <a:bodyPr lIns="0" tIns="0" rIns="0" bIns="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7" name="Picture Placeholder 2"/>
          <p:cNvSpPr>
            <a:spLocks noGrp="1"/>
          </p:cNvSpPr>
          <p:nvPr>
            <p:ph type="pic" sz="quarter" idx="16"/>
          </p:nvPr>
        </p:nvSpPr>
        <p:spPr>
          <a:xfrm>
            <a:off x="4702969" y="1419844"/>
            <a:ext cx="4117030" cy="4262501"/>
          </a:xfrm>
          <a:prstGeom prst="rect">
            <a:avLst/>
          </a:prstGeom>
        </p:spPr>
        <p:txBody>
          <a:bodyPr/>
          <a:lstStyle/>
          <a:p>
            <a:pPr lvl="0"/>
            <a:endParaRPr lang="en-US" noProof="0"/>
          </a:p>
        </p:txBody>
      </p:sp>
    </p:spTree>
    <p:extLst>
      <p:ext uri="{BB962C8B-B14F-4D97-AF65-F5344CB8AC3E}">
        <p14:creationId xmlns:p14="http://schemas.microsoft.com/office/powerpoint/2010/main" val="2557344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slide - double / single">
    <p:spTree>
      <p:nvGrpSpPr>
        <p:cNvPr id="1" name=""/>
        <p:cNvGrpSpPr/>
        <p:nvPr/>
      </p:nvGrpSpPr>
      <p:grpSpPr>
        <a:xfrm>
          <a:off x="0" y="0"/>
          <a:ext cx="0" cy="0"/>
          <a:chOff x="0" y="0"/>
          <a:chExt cx="0" cy="0"/>
        </a:xfrm>
      </p:grpSpPr>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324000" y="444260"/>
            <a:ext cx="6443026" cy="274114"/>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
        <p:nvSpPr>
          <p:cNvPr id="18" name="Content Placeholder 7"/>
          <p:cNvSpPr>
            <a:spLocks noGrp="1"/>
          </p:cNvSpPr>
          <p:nvPr>
            <p:ph sz="quarter" idx="15"/>
          </p:nvPr>
        </p:nvSpPr>
        <p:spPr>
          <a:xfrm>
            <a:off x="4630937" y="1054359"/>
            <a:ext cx="4189063" cy="2223606"/>
          </a:xfrm>
          <a:prstGeom prst="rect">
            <a:avLst/>
          </a:prstGeom>
          <a:solidFill>
            <a:schemeClr val="bg2"/>
          </a:solidFill>
        </p:spPr>
        <p:txBody>
          <a:bodyPr lIns="180000" tIns="180000" rIns="108000" bIns="10800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7" name="Content Placeholder 7"/>
          <p:cNvSpPr>
            <a:spLocks noGrp="1"/>
          </p:cNvSpPr>
          <p:nvPr>
            <p:ph sz="quarter" idx="16"/>
          </p:nvPr>
        </p:nvSpPr>
        <p:spPr>
          <a:xfrm>
            <a:off x="324000" y="1054359"/>
            <a:ext cx="4189063" cy="2223606"/>
          </a:xfrm>
          <a:prstGeom prst="rect">
            <a:avLst/>
          </a:prstGeom>
          <a:solidFill>
            <a:schemeClr val="accent2"/>
          </a:solidFill>
        </p:spPr>
        <p:txBody>
          <a:bodyPr lIns="180000" tIns="180000" rIns="108000" bIns="10800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solidFill>
                  <a:schemeClr val="tx1"/>
                </a:solidFill>
              </a:defRPr>
            </a:lvl2pPr>
            <a:lvl3pPr marL="270000" indent="-135000">
              <a:lnSpc>
                <a:spcPct val="100000"/>
              </a:lnSpc>
              <a:spcBef>
                <a:spcPts val="0"/>
              </a:spcBef>
              <a:spcAft>
                <a:spcPts val="600"/>
              </a:spcAft>
              <a:buClr>
                <a:schemeClr val="tx2"/>
              </a:buClr>
              <a:tabLst>
                <a:tab pos="159544" algn="l"/>
              </a:tabLst>
              <a:defRPr sz="1313">
                <a:solidFill>
                  <a:schemeClr val="tx1"/>
                </a:solidFill>
              </a:defRPr>
            </a:lvl3pPr>
            <a:lvl4pPr marL="405000" indent="-135000">
              <a:lnSpc>
                <a:spcPct val="100000"/>
              </a:lnSpc>
              <a:spcBef>
                <a:spcPts val="0"/>
              </a:spcBef>
              <a:spcAft>
                <a:spcPts val="600"/>
              </a:spcAft>
              <a:buClr>
                <a:schemeClr val="tx2"/>
              </a:buClr>
              <a:defRPr sz="1125">
                <a:solidFill>
                  <a:schemeClr val="tx1"/>
                </a:solidFill>
              </a:defRPr>
            </a:lvl4pPr>
            <a:lvl5pPr marL="540000" indent="-135000">
              <a:lnSpc>
                <a:spcPct val="100000"/>
              </a:lnSpc>
              <a:spcBef>
                <a:spcPts val="0"/>
              </a:spcBef>
              <a:spcAft>
                <a:spcPts val="600"/>
              </a:spcAft>
              <a:buClr>
                <a:schemeClr val="tx2"/>
              </a:buClr>
              <a:defRPr sz="1125">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2" name="Content Placeholder 7"/>
          <p:cNvSpPr>
            <a:spLocks noGrp="1"/>
          </p:cNvSpPr>
          <p:nvPr>
            <p:ph sz="quarter" idx="18"/>
          </p:nvPr>
        </p:nvSpPr>
        <p:spPr>
          <a:xfrm>
            <a:off x="324000" y="3401689"/>
            <a:ext cx="4189063" cy="2223606"/>
          </a:xfrm>
          <a:prstGeom prst="rect">
            <a:avLst/>
          </a:prstGeom>
          <a:solidFill>
            <a:schemeClr val="bg2"/>
          </a:solidFill>
        </p:spPr>
        <p:txBody>
          <a:bodyPr lIns="180000" tIns="180000" rIns="108000" bIns="10800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3" name="Content Placeholder 7"/>
          <p:cNvSpPr>
            <a:spLocks noGrp="1"/>
          </p:cNvSpPr>
          <p:nvPr>
            <p:ph sz="quarter" idx="19"/>
          </p:nvPr>
        </p:nvSpPr>
        <p:spPr>
          <a:xfrm>
            <a:off x="4630937" y="3401689"/>
            <a:ext cx="4189063" cy="2223606"/>
          </a:xfrm>
          <a:prstGeom prst="rect">
            <a:avLst/>
          </a:prstGeom>
          <a:solidFill>
            <a:schemeClr val="accent2"/>
          </a:solidFill>
        </p:spPr>
        <p:txBody>
          <a:bodyPr lIns="180000" tIns="180000" rIns="108000" bIns="10800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solidFill>
                  <a:schemeClr val="tx1"/>
                </a:solidFill>
              </a:defRPr>
            </a:lvl2pPr>
            <a:lvl3pPr marL="270000" indent="-135000">
              <a:lnSpc>
                <a:spcPct val="100000"/>
              </a:lnSpc>
              <a:spcBef>
                <a:spcPts val="0"/>
              </a:spcBef>
              <a:spcAft>
                <a:spcPts val="600"/>
              </a:spcAft>
              <a:buClr>
                <a:schemeClr val="tx2"/>
              </a:buClr>
              <a:tabLst>
                <a:tab pos="159544" algn="l"/>
              </a:tabLst>
              <a:defRPr sz="1313">
                <a:solidFill>
                  <a:schemeClr val="tx1"/>
                </a:solidFill>
              </a:defRPr>
            </a:lvl3pPr>
            <a:lvl4pPr marL="405000" indent="-135000">
              <a:lnSpc>
                <a:spcPct val="100000"/>
              </a:lnSpc>
              <a:spcBef>
                <a:spcPts val="0"/>
              </a:spcBef>
              <a:spcAft>
                <a:spcPts val="600"/>
              </a:spcAft>
              <a:buClr>
                <a:schemeClr val="tx2"/>
              </a:buClr>
              <a:defRPr sz="1125">
                <a:solidFill>
                  <a:schemeClr val="tx1"/>
                </a:solidFill>
              </a:defRPr>
            </a:lvl4pPr>
            <a:lvl5pPr marL="540000" indent="-135000">
              <a:lnSpc>
                <a:spcPct val="100000"/>
              </a:lnSpc>
              <a:spcBef>
                <a:spcPts val="0"/>
              </a:spcBef>
              <a:spcAft>
                <a:spcPts val="600"/>
              </a:spcAft>
              <a:buClr>
                <a:schemeClr val="tx2"/>
              </a:buClr>
              <a:defRPr sz="1125">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2367782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title only">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323999" y="444260"/>
            <a:ext cx="6443026" cy="274114"/>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Tree>
    <p:extLst>
      <p:ext uri="{BB962C8B-B14F-4D97-AF65-F5344CB8AC3E}">
        <p14:creationId xmlns:p14="http://schemas.microsoft.com/office/powerpoint/2010/main" val="3589640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slide - title only">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323999" y="444260"/>
            <a:ext cx="6443026" cy="274114"/>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
        <p:nvSpPr>
          <p:cNvPr id="3" name="Picture Placeholder 2"/>
          <p:cNvSpPr>
            <a:spLocks noGrp="1"/>
          </p:cNvSpPr>
          <p:nvPr>
            <p:ph type="pic" sz="quarter" idx="10"/>
          </p:nvPr>
        </p:nvSpPr>
        <p:spPr>
          <a:xfrm>
            <a:off x="323850" y="1054359"/>
            <a:ext cx="8496300" cy="4281491"/>
          </a:xfrm>
          <a:prstGeom prst="rect">
            <a:avLst/>
          </a:prstGeom>
        </p:spPr>
        <p:txBody>
          <a:bodyPr/>
          <a:lstStyle/>
          <a:p>
            <a:pPr lvl="0"/>
            <a:endParaRPr lang="en-US" noProof="0"/>
          </a:p>
        </p:txBody>
      </p:sp>
      <p:sp>
        <p:nvSpPr>
          <p:cNvPr id="8" name="Content Placeholder 7"/>
          <p:cNvSpPr>
            <a:spLocks noGrp="1"/>
          </p:cNvSpPr>
          <p:nvPr>
            <p:ph sz="quarter" idx="14"/>
          </p:nvPr>
        </p:nvSpPr>
        <p:spPr>
          <a:xfrm>
            <a:off x="323998" y="5451600"/>
            <a:ext cx="8496002" cy="244614"/>
          </a:xfrm>
          <a:prstGeom prst="rect">
            <a:avLst/>
          </a:prstGeom>
        </p:spPr>
        <p:txBody>
          <a:bodyPr lIns="0" tIns="0" rIns="0" bIns="0"/>
          <a:lstStyle>
            <a:lvl1pPr marL="0" indent="0">
              <a:lnSpc>
                <a:spcPct val="100000"/>
              </a:lnSpc>
              <a:spcBef>
                <a:spcPts val="0"/>
              </a:spcBef>
              <a:spcAft>
                <a:spcPts val="600"/>
              </a:spcAft>
              <a:buFontTx/>
              <a:buNone/>
              <a:defRPr lang="en-US" sz="9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900"/>
            </a:lvl2pPr>
            <a:lvl3pPr marL="270000" indent="-135000">
              <a:lnSpc>
                <a:spcPct val="100000"/>
              </a:lnSpc>
              <a:spcBef>
                <a:spcPts val="0"/>
              </a:spcBef>
              <a:spcAft>
                <a:spcPts val="600"/>
              </a:spcAft>
              <a:buClr>
                <a:schemeClr val="tx2"/>
              </a:buClr>
              <a:tabLst>
                <a:tab pos="159544" algn="l"/>
              </a:tabLst>
              <a:defRPr sz="900"/>
            </a:lvl3pPr>
            <a:lvl4pPr marL="405000" indent="-135000">
              <a:lnSpc>
                <a:spcPct val="100000"/>
              </a:lnSpc>
              <a:spcBef>
                <a:spcPts val="0"/>
              </a:spcBef>
              <a:spcAft>
                <a:spcPts val="600"/>
              </a:spcAft>
              <a:buClr>
                <a:schemeClr val="tx2"/>
              </a:buClr>
              <a:defRPr sz="900"/>
            </a:lvl4pPr>
            <a:lvl5pPr marL="540000" indent="-135000">
              <a:lnSpc>
                <a:spcPct val="100000"/>
              </a:lnSpc>
              <a:spcBef>
                <a:spcPts val="0"/>
              </a:spcBef>
              <a:spcAft>
                <a:spcPts val="600"/>
              </a:spcAft>
              <a:buClr>
                <a:schemeClr val="tx2"/>
              </a:buClr>
              <a:defRPr sz="900"/>
            </a:lvl5pPr>
          </a:lstStyle>
          <a:p>
            <a:pPr lvl="0"/>
            <a:r>
              <a:rPr lang="en-US"/>
              <a:t>Click to edit Master text styles</a:t>
            </a:r>
          </a:p>
        </p:txBody>
      </p:sp>
    </p:spTree>
    <p:extLst>
      <p:ext uri="{BB962C8B-B14F-4D97-AF65-F5344CB8AC3E}">
        <p14:creationId xmlns:p14="http://schemas.microsoft.com/office/powerpoint/2010/main" val="395160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White divider slide - cropped thread - co-brand">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6250" y="444500"/>
            <a:ext cx="19939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24000" y="4091168"/>
            <a:ext cx="4716630" cy="1178169"/>
          </a:xfrm>
          <a:prstGeom prst="rect">
            <a:avLst/>
          </a:prstGeom>
        </p:spPr>
        <p:txBody>
          <a:bodyPr lIns="0" tIns="0" rIns="0" bIns="0">
            <a:normAutofit/>
          </a:bodyPr>
          <a:lstStyle>
            <a:lvl1pPr marL="0" indent="0" algn="l">
              <a:lnSpc>
                <a:spcPct val="95000"/>
              </a:lnSpc>
              <a:spcBef>
                <a:spcPts val="0"/>
              </a:spcBef>
              <a:spcAft>
                <a:spcPts val="1125"/>
              </a:spcAft>
              <a:buNone/>
              <a:defRPr sz="1875" kern="1200" spc="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8" name="Title 1"/>
          <p:cNvSpPr>
            <a:spLocks noGrp="1"/>
          </p:cNvSpPr>
          <p:nvPr>
            <p:ph type="ctrTitle"/>
          </p:nvPr>
        </p:nvSpPr>
        <p:spPr>
          <a:xfrm>
            <a:off x="324001" y="1547790"/>
            <a:ext cx="4198808" cy="1644681"/>
          </a:xfrm>
          <a:prstGeom prst="rect">
            <a:avLst/>
          </a:prstGeom>
        </p:spPr>
        <p:txBody>
          <a:bodyPr wrap="square" lIns="0" tIns="0" rIns="0" bIns="0" anchor="t" anchorCtr="0">
            <a:spAutoFit/>
          </a:bodyPr>
          <a:lstStyle>
            <a:lvl1pPr algn="l">
              <a:lnSpc>
                <a:spcPct val="95000"/>
              </a:lnSpc>
              <a:defRPr sz="375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574606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805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Front Cover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250" y="444500"/>
            <a:ext cx="19939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310188"/>
            <a:ext cx="91582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4000" y="1547790"/>
            <a:ext cx="6421897" cy="1096454"/>
          </a:xfrm>
          <a:prstGeom prst="rect">
            <a:avLst/>
          </a:prstGeom>
        </p:spPr>
        <p:txBody>
          <a:bodyPr lIns="0" tIns="0" rIns="0" bIns="0" anchor="t" anchorCtr="0">
            <a:spAutoFit/>
          </a:bodyPr>
          <a:lstStyle>
            <a:lvl1pPr algn="l">
              <a:lnSpc>
                <a:spcPct val="95000"/>
              </a:lnSpc>
              <a:defRPr sz="3750"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324000" y="3429001"/>
            <a:ext cx="6858000" cy="1178169"/>
          </a:xfrm>
          <a:prstGeom prst="rect">
            <a:avLst/>
          </a:prstGeom>
        </p:spPr>
        <p:txBody>
          <a:bodyPr lIns="0" tIns="0" rIns="0" bIns="0">
            <a:normAutofit/>
          </a:bodyPr>
          <a:lstStyle>
            <a:lvl1pPr marL="0" indent="0" algn="l">
              <a:lnSpc>
                <a:spcPct val="95000"/>
              </a:lnSpc>
              <a:spcBef>
                <a:spcPts val="0"/>
              </a:spcBef>
              <a:spcAft>
                <a:spcPts val="1125"/>
              </a:spcAft>
              <a:buNone/>
              <a:defRPr sz="1875" kern="1200" spc="0" baseline="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453562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White divider slide - cropped thread - co-brand">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6250" y="444500"/>
            <a:ext cx="19939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24000" y="4091168"/>
            <a:ext cx="4716630" cy="1178169"/>
          </a:xfrm>
          <a:prstGeom prst="rect">
            <a:avLst/>
          </a:prstGeom>
        </p:spPr>
        <p:txBody>
          <a:bodyPr lIns="0" tIns="0" rIns="0" bIns="0">
            <a:normAutofit/>
          </a:bodyPr>
          <a:lstStyle>
            <a:lvl1pPr marL="0" indent="0" algn="l">
              <a:lnSpc>
                <a:spcPct val="95000"/>
              </a:lnSpc>
              <a:spcBef>
                <a:spcPts val="0"/>
              </a:spcBef>
              <a:spcAft>
                <a:spcPts val="1125"/>
              </a:spcAft>
              <a:buNone/>
              <a:defRPr sz="1875" kern="1200" spc="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8" name="Title 1"/>
          <p:cNvSpPr>
            <a:spLocks noGrp="1"/>
          </p:cNvSpPr>
          <p:nvPr>
            <p:ph type="ctrTitle"/>
          </p:nvPr>
        </p:nvSpPr>
        <p:spPr>
          <a:xfrm>
            <a:off x="324001" y="1547790"/>
            <a:ext cx="4198808" cy="1644681"/>
          </a:xfrm>
          <a:prstGeom prst="rect">
            <a:avLst/>
          </a:prstGeom>
        </p:spPr>
        <p:txBody>
          <a:bodyPr wrap="square" lIns="0" tIns="0" rIns="0" bIns="0" anchor="t" anchorCtr="0">
            <a:spAutoFit/>
          </a:bodyPr>
          <a:lstStyle>
            <a:lvl1pPr algn="l">
              <a:lnSpc>
                <a:spcPct val="95000"/>
              </a:lnSpc>
              <a:defRPr sz="375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882500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White divider slide - primary thread">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310188"/>
            <a:ext cx="91582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4001" y="1547791"/>
            <a:ext cx="4248000" cy="767518"/>
          </a:xfrm>
          <a:prstGeom prst="rect">
            <a:avLst/>
          </a:prstGeom>
        </p:spPr>
        <p:txBody>
          <a:bodyPr wrap="square" lIns="0" tIns="0" rIns="0" bIns="0" anchor="t" anchorCtr="0">
            <a:spAutoFit/>
          </a:bodyPr>
          <a:lstStyle>
            <a:lvl1pPr algn="l">
              <a:lnSpc>
                <a:spcPct val="95000"/>
              </a:lnSpc>
              <a:defRPr sz="2625"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324000" y="3003148"/>
            <a:ext cx="4716630" cy="1178169"/>
          </a:xfrm>
          <a:prstGeom prst="rect">
            <a:avLst/>
          </a:prstGeom>
        </p:spPr>
        <p:txBody>
          <a:bodyPr lIns="0" tIns="0" rIns="0" bIns="0">
            <a:normAutofit/>
          </a:bodyPr>
          <a:lstStyle>
            <a:lvl1pPr marL="0" indent="0" algn="l">
              <a:lnSpc>
                <a:spcPct val="95000"/>
              </a:lnSpc>
              <a:spcBef>
                <a:spcPts val="0"/>
              </a:spcBef>
              <a:spcAft>
                <a:spcPts val="1125"/>
              </a:spcAft>
              <a:buNone/>
              <a:defRPr sz="1875" kern="1200" spc="0" baseline="0">
                <a:solidFill>
                  <a:schemeClr val="tx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989103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White divider slide - cropped thread - co-brand">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4001" y="1547791"/>
            <a:ext cx="4248000" cy="767518"/>
          </a:xfrm>
          <a:prstGeom prst="rect">
            <a:avLst/>
          </a:prstGeom>
        </p:spPr>
        <p:txBody>
          <a:bodyPr wrap="square" lIns="0" tIns="0" rIns="0" bIns="0" anchor="t" anchorCtr="0">
            <a:spAutoFit/>
          </a:bodyPr>
          <a:lstStyle>
            <a:lvl1pPr algn="l">
              <a:lnSpc>
                <a:spcPct val="95000"/>
              </a:lnSpc>
              <a:defRPr sz="2625"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324000" y="3003148"/>
            <a:ext cx="4716630" cy="1178169"/>
          </a:xfrm>
          <a:prstGeom prst="rect">
            <a:avLst/>
          </a:prstGeom>
        </p:spPr>
        <p:txBody>
          <a:bodyPr lIns="0" tIns="0" rIns="0" bIns="0">
            <a:normAutofit/>
          </a:bodyPr>
          <a:lstStyle>
            <a:lvl1pPr marL="0" indent="0" algn="l">
              <a:lnSpc>
                <a:spcPct val="95000"/>
              </a:lnSpc>
              <a:spcBef>
                <a:spcPts val="0"/>
              </a:spcBef>
              <a:spcAft>
                <a:spcPts val="1125"/>
              </a:spcAft>
              <a:buNone/>
              <a:defRPr sz="1875" kern="1200" spc="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954526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olour divider - green">
    <p:bg>
      <p:bgPr>
        <a:solidFill>
          <a:schemeClr val="accent2"/>
        </a:solidFill>
        <a:effectLst/>
      </p:bgPr>
    </p:bg>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4001" y="1547791"/>
            <a:ext cx="4248000" cy="767518"/>
          </a:xfrm>
          <a:prstGeom prst="rect">
            <a:avLst/>
          </a:prstGeom>
        </p:spPr>
        <p:txBody>
          <a:bodyPr wrap="square" lIns="0" tIns="0" rIns="0" bIns="0" anchor="t" anchorCtr="0">
            <a:spAutoFit/>
          </a:bodyPr>
          <a:lstStyle>
            <a:lvl1pPr algn="l">
              <a:lnSpc>
                <a:spcPct val="95000"/>
              </a:lnSpc>
              <a:defRPr sz="2625"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324000" y="3003148"/>
            <a:ext cx="4716630" cy="1178169"/>
          </a:xfrm>
          <a:prstGeom prst="rect">
            <a:avLst/>
          </a:prstGeom>
        </p:spPr>
        <p:txBody>
          <a:bodyPr lIns="0" tIns="0" rIns="0" bIns="0">
            <a:normAutofit/>
          </a:bodyPr>
          <a:lstStyle>
            <a:lvl1pPr marL="0" indent="0" algn="l">
              <a:lnSpc>
                <a:spcPct val="95000"/>
              </a:lnSpc>
              <a:spcBef>
                <a:spcPts val="0"/>
              </a:spcBef>
              <a:spcAft>
                <a:spcPts val="1125"/>
              </a:spcAft>
              <a:buNone/>
              <a:defRPr sz="1875" kern="1200" spc="0" baseline="0">
                <a:solidFill>
                  <a:schemeClr val="tx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2356438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olour divider - teal">
    <p:bg>
      <p:bgPr>
        <a:solidFill>
          <a:srgbClr val="00A7A8"/>
        </a:solidFill>
        <a:effectLst/>
      </p:bgPr>
    </p:bg>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4001" y="1547791"/>
            <a:ext cx="4248000" cy="767518"/>
          </a:xfrm>
          <a:prstGeom prst="rect">
            <a:avLst/>
          </a:prstGeom>
        </p:spPr>
        <p:txBody>
          <a:bodyPr wrap="square" lIns="0" tIns="0" rIns="0" bIns="0" anchor="t" anchorCtr="0">
            <a:spAutoFit/>
          </a:bodyPr>
          <a:lstStyle>
            <a:lvl1pPr algn="l">
              <a:lnSpc>
                <a:spcPct val="95000"/>
              </a:lnSpc>
              <a:defRPr sz="2625"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324000" y="3003148"/>
            <a:ext cx="4716630" cy="1178169"/>
          </a:xfrm>
          <a:prstGeom prst="rect">
            <a:avLst/>
          </a:prstGeom>
        </p:spPr>
        <p:txBody>
          <a:bodyPr lIns="0" tIns="0" rIns="0" bIns="0">
            <a:normAutofit/>
          </a:bodyPr>
          <a:lstStyle>
            <a:lvl1pPr marL="0" indent="0" algn="l">
              <a:lnSpc>
                <a:spcPct val="95000"/>
              </a:lnSpc>
              <a:spcBef>
                <a:spcPts val="0"/>
              </a:spcBef>
              <a:spcAft>
                <a:spcPts val="1125"/>
              </a:spcAft>
              <a:buNone/>
              <a:defRPr sz="1875" kern="1200" spc="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2399372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Colour divider - purple">
    <p:bg>
      <p:bgPr>
        <a:solidFill>
          <a:srgbClr val="58358A"/>
        </a:solidFill>
        <a:effectLst/>
      </p:bgPr>
    </p:bg>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4001" y="1547791"/>
            <a:ext cx="4248000" cy="767518"/>
          </a:xfrm>
          <a:prstGeom prst="rect">
            <a:avLst/>
          </a:prstGeom>
        </p:spPr>
        <p:txBody>
          <a:bodyPr wrap="square" lIns="0" tIns="0" rIns="0" bIns="0" anchor="t" anchorCtr="0">
            <a:spAutoFit/>
          </a:bodyPr>
          <a:lstStyle>
            <a:lvl1pPr algn="l">
              <a:lnSpc>
                <a:spcPct val="95000"/>
              </a:lnSpc>
              <a:defRPr sz="2625"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324000" y="3003148"/>
            <a:ext cx="4716630" cy="1178169"/>
          </a:xfrm>
          <a:prstGeom prst="rect">
            <a:avLst/>
          </a:prstGeom>
        </p:spPr>
        <p:txBody>
          <a:bodyPr lIns="0" tIns="0" rIns="0" bIns="0">
            <a:normAutofit/>
          </a:bodyPr>
          <a:lstStyle>
            <a:lvl1pPr marL="0" indent="0" algn="l">
              <a:lnSpc>
                <a:spcPct val="95000"/>
              </a:lnSpc>
              <a:spcBef>
                <a:spcPts val="0"/>
              </a:spcBef>
              <a:spcAft>
                <a:spcPts val="1125"/>
              </a:spcAft>
              <a:buNone/>
              <a:defRPr sz="1875" kern="1200" spc="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2273299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Colour divider - red">
    <p:bg>
      <p:bgPr>
        <a:solidFill>
          <a:srgbClr val="CC1135"/>
        </a:solidFill>
        <a:effectLst/>
      </p:bgPr>
    </p:bg>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4001" y="1547791"/>
            <a:ext cx="4248000" cy="767518"/>
          </a:xfrm>
          <a:prstGeom prst="rect">
            <a:avLst/>
          </a:prstGeom>
        </p:spPr>
        <p:txBody>
          <a:bodyPr wrap="square" lIns="0" tIns="0" rIns="0" bIns="0" anchor="t" anchorCtr="0">
            <a:spAutoFit/>
          </a:bodyPr>
          <a:lstStyle>
            <a:lvl1pPr algn="l">
              <a:lnSpc>
                <a:spcPct val="95000"/>
              </a:lnSpc>
              <a:defRPr sz="2625"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324000" y="3003148"/>
            <a:ext cx="4716630" cy="1178169"/>
          </a:xfrm>
          <a:prstGeom prst="rect">
            <a:avLst/>
          </a:prstGeom>
        </p:spPr>
        <p:txBody>
          <a:bodyPr lIns="0" tIns="0" rIns="0" bIns="0">
            <a:normAutofit/>
          </a:bodyPr>
          <a:lstStyle>
            <a:lvl1pPr marL="0" indent="0" algn="l">
              <a:lnSpc>
                <a:spcPct val="95000"/>
              </a:lnSpc>
              <a:spcBef>
                <a:spcPts val="0"/>
              </a:spcBef>
              <a:spcAft>
                <a:spcPts val="1125"/>
              </a:spcAft>
              <a:buNone/>
              <a:defRPr sz="1875" kern="1200" spc="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2668176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 single / double">
    <p:spTree>
      <p:nvGrpSpPr>
        <p:cNvPr id="1" name=""/>
        <p:cNvGrpSpPr/>
        <p:nvPr/>
      </p:nvGrpSpPr>
      <p:grpSpPr>
        <a:xfrm>
          <a:off x="0" y="0"/>
          <a:ext cx="0" cy="0"/>
          <a:chOff x="0" y="0"/>
          <a:chExt cx="0" cy="0"/>
        </a:xfrm>
      </p:grpSpPr>
      <p:sp>
        <p:nvSpPr>
          <p:cNvPr id="12" name="Title 1"/>
          <p:cNvSpPr>
            <a:spLocks noGrp="1"/>
          </p:cNvSpPr>
          <p:nvPr>
            <p:ph type="ctrTitle"/>
          </p:nvPr>
        </p:nvSpPr>
        <p:spPr>
          <a:xfrm>
            <a:off x="323999" y="444260"/>
            <a:ext cx="6443026" cy="548227"/>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
        <p:nvSpPr>
          <p:cNvPr id="14" name="Content Placeholder 7"/>
          <p:cNvSpPr>
            <a:spLocks noGrp="1"/>
          </p:cNvSpPr>
          <p:nvPr>
            <p:ph sz="quarter" idx="10"/>
          </p:nvPr>
        </p:nvSpPr>
        <p:spPr>
          <a:xfrm>
            <a:off x="323850" y="1419843"/>
            <a:ext cx="8496300" cy="4262500"/>
          </a:xfrm>
          <a:prstGeom prst="rect">
            <a:avLst/>
          </a:prstGeom>
        </p:spPr>
        <p:txBody>
          <a:bodyPr lIns="0" tIns="0" rIns="0" bIns="0"/>
          <a:lstStyle>
            <a:lvl1pPr marL="139304" marR="0" indent="-139304" algn="l" defTabSz="685783" rtl="0" eaLnBrk="1" fontAlgn="auto" latinLnBrk="0" hangingPunct="1">
              <a:lnSpc>
                <a:spcPct val="100000"/>
              </a:lnSpc>
              <a:spcBef>
                <a:spcPts val="0"/>
              </a:spcBef>
              <a:spcAft>
                <a:spcPts val="600"/>
              </a:spcAft>
              <a:buClr>
                <a:schemeClr val="tx2"/>
              </a:buClr>
              <a:buSzTx/>
              <a:buFont typeface="Arial" charset="0"/>
              <a:buChar char="•"/>
              <a:tabLst/>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417498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White divider slide - primary thread">
    <p:spTree>
      <p:nvGrpSpPr>
        <p:cNvPr id="1" name=""/>
        <p:cNvGrpSpPr/>
        <p:nvPr/>
      </p:nvGrpSpPr>
      <p:grpSpPr>
        <a:xfrm>
          <a:off x="0" y="0"/>
          <a:ext cx="0" cy="0"/>
          <a:chOff x="0" y="0"/>
          <a:chExt cx="0" cy="0"/>
        </a:xfrm>
      </p:grpSpPr>
      <p:sp>
        <p:nvSpPr>
          <p:cNvPr id="2" name="Title 1"/>
          <p:cNvSpPr>
            <a:spLocks noGrp="1"/>
          </p:cNvSpPr>
          <p:nvPr>
            <p:ph type="ctrTitle"/>
          </p:nvPr>
        </p:nvSpPr>
        <p:spPr>
          <a:xfrm>
            <a:off x="324001" y="1547791"/>
            <a:ext cx="4248000" cy="767518"/>
          </a:xfrm>
          <a:prstGeom prst="rect">
            <a:avLst/>
          </a:prstGeom>
        </p:spPr>
        <p:txBody>
          <a:bodyPr wrap="square" lIns="0" tIns="0" rIns="0" bIns="0" anchor="t" anchorCtr="0">
            <a:spAutoFit/>
          </a:bodyPr>
          <a:lstStyle>
            <a:lvl1pPr algn="l">
              <a:lnSpc>
                <a:spcPct val="95000"/>
              </a:lnSpc>
              <a:defRPr sz="2625"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324000" y="3003148"/>
            <a:ext cx="4716630" cy="1178169"/>
          </a:xfrm>
          <a:prstGeom prst="rect">
            <a:avLst/>
          </a:prstGeom>
        </p:spPr>
        <p:txBody>
          <a:bodyPr lIns="0" tIns="0" rIns="0" bIns="0">
            <a:normAutofit/>
          </a:bodyPr>
          <a:lstStyle>
            <a:lvl1pPr marL="0" indent="0" algn="l">
              <a:lnSpc>
                <a:spcPct val="95000"/>
              </a:lnSpc>
              <a:spcBef>
                <a:spcPts val="0"/>
              </a:spcBef>
              <a:spcAft>
                <a:spcPts val="1125"/>
              </a:spcAft>
              <a:buNone/>
              <a:defRPr sz="1875" kern="1200" spc="0" baseline="0">
                <a:solidFill>
                  <a:schemeClr val="tx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1027444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 single / singl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0"/>
          </p:nvPr>
        </p:nvSpPr>
        <p:spPr>
          <a:xfrm>
            <a:off x="323850" y="1054359"/>
            <a:ext cx="8496300" cy="4627984"/>
          </a:xfrm>
          <a:prstGeom prst="rect">
            <a:avLst/>
          </a:prstGeom>
        </p:spPr>
        <p:txBody>
          <a:bodyPr lIns="0" tIns="0" rIns="0" bIns="0"/>
          <a:lstStyle>
            <a:lvl1pPr marL="0" indent="0">
              <a:lnSpc>
                <a:spcPct val="100000"/>
              </a:lnSpc>
              <a:spcBef>
                <a:spcPts val="0"/>
              </a:spcBef>
              <a:spcAft>
                <a:spcPts val="600"/>
              </a:spcAft>
              <a:buClr>
                <a:schemeClr val="tx2"/>
              </a:buClr>
              <a:buFont typeface="Arial" charset="0"/>
              <a:buNone/>
              <a:tabLst/>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7" name="Title 1"/>
          <p:cNvSpPr>
            <a:spLocks noGrp="1"/>
          </p:cNvSpPr>
          <p:nvPr>
            <p:ph type="ctrTitle"/>
          </p:nvPr>
        </p:nvSpPr>
        <p:spPr>
          <a:xfrm>
            <a:off x="324000" y="444260"/>
            <a:ext cx="6443026" cy="274114"/>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Tree>
    <p:extLst>
      <p:ext uri="{BB962C8B-B14F-4D97-AF65-F5344CB8AC3E}">
        <p14:creationId xmlns:p14="http://schemas.microsoft.com/office/powerpoint/2010/main" val="138233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 double / single">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324000" y="444260"/>
            <a:ext cx="6443026" cy="274114"/>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
        <p:nvSpPr>
          <p:cNvPr id="14" name="Content Placeholder 7"/>
          <p:cNvSpPr>
            <a:spLocks noGrp="1"/>
          </p:cNvSpPr>
          <p:nvPr>
            <p:ph sz="quarter" idx="14"/>
          </p:nvPr>
        </p:nvSpPr>
        <p:spPr>
          <a:xfrm>
            <a:off x="323999" y="1054359"/>
            <a:ext cx="4119706" cy="4627984"/>
          </a:xfrm>
          <a:prstGeom prst="rect">
            <a:avLst/>
          </a:prstGeom>
        </p:spPr>
        <p:txBody>
          <a:bodyPr lIns="0" tIns="0" rIns="0" bIns="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8" name="Content Placeholder 7"/>
          <p:cNvSpPr>
            <a:spLocks noGrp="1"/>
          </p:cNvSpPr>
          <p:nvPr>
            <p:ph sz="quarter" idx="15"/>
          </p:nvPr>
        </p:nvSpPr>
        <p:spPr>
          <a:xfrm>
            <a:off x="4700295" y="1054359"/>
            <a:ext cx="4119706" cy="4627984"/>
          </a:xfrm>
          <a:prstGeom prst="rect">
            <a:avLst/>
          </a:prstGeom>
        </p:spPr>
        <p:txBody>
          <a:bodyPr lIns="0" tIns="0" rIns="0" bIns="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2726540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double / double">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323999" y="444260"/>
            <a:ext cx="6443026" cy="548227"/>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
        <p:nvSpPr>
          <p:cNvPr id="13" name="Content Placeholder 7"/>
          <p:cNvSpPr>
            <a:spLocks noGrp="1"/>
          </p:cNvSpPr>
          <p:nvPr>
            <p:ph sz="quarter" idx="13"/>
          </p:nvPr>
        </p:nvSpPr>
        <p:spPr>
          <a:xfrm>
            <a:off x="4700294" y="1419843"/>
            <a:ext cx="4119856" cy="4262500"/>
          </a:xfrm>
          <a:prstGeom prst="rect">
            <a:avLst/>
          </a:prstGeom>
        </p:spPr>
        <p:txBody>
          <a:bodyPr lIns="0" tIns="0" rIns="0" bIns="0"/>
          <a:lstStyle>
            <a:lvl1pPr marL="0" indent="0">
              <a:lnSpc>
                <a:spcPct val="100000"/>
              </a:lnSpc>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4" name="Content Placeholder 7"/>
          <p:cNvSpPr>
            <a:spLocks noGrp="1"/>
          </p:cNvSpPr>
          <p:nvPr>
            <p:ph sz="quarter" idx="14"/>
          </p:nvPr>
        </p:nvSpPr>
        <p:spPr>
          <a:xfrm>
            <a:off x="323999" y="1419843"/>
            <a:ext cx="4119706" cy="4262500"/>
          </a:xfrm>
          <a:prstGeom prst="rect">
            <a:avLst/>
          </a:prstGeom>
        </p:spPr>
        <p:txBody>
          <a:bodyPr lIns="0" tIns="0" rIns="0" bIns="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4137064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slide - double / single">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324000" y="444260"/>
            <a:ext cx="6443026" cy="274114"/>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
        <p:nvSpPr>
          <p:cNvPr id="14" name="Content Placeholder 7"/>
          <p:cNvSpPr>
            <a:spLocks noGrp="1"/>
          </p:cNvSpPr>
          <p:nvPr>
            <p:ph sz="quarter" idx="14"/>
          </p:nvPr>
        </p:nvSpPr>
        <p:spPr>
          <a:xfrm>
            <a:off x="323999" y="1054359"/>
            <a:ext cx="4119706" cy="4627984"/>
          </a:xfrm>
          <a:prstGeom prst="rect">
            <a:avLst/>
          </a:prstGeom>
        </p:spPr>
        <p:txBody>
          <a:bodyPr lIns="0" tIns="0" rIns="0" bIns="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8" name="Content Placeholder 7"/>
          <p:cNvSpPr>
            <a:spLocks noGrp="1"/>
          </p:cNvSpPr>
          <p:nvPr>
            <p:ph sz="quarter" idx="15"/>
          </p:nvPr>
        </p:nvSpPr>
        <p:spPr>
          <a:xfrm>
            <a:off x="4700295" y="1054359"/>
            <a:ext cx="4119706" cy="4627984"/>
          </a:xfrm>
          <a:prstGeom prst="rect">
            <a:avLst/>
          </a:prstGeom>
          <a:solidFill>
            <a:schemeClr val="accent2"/>
          </a:solidFill>
        </p:spPr>
        <p:txBody>
          <a:bodyPr lIns="180000" tIns="180000" rIns="108000" bIns="10800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1719340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slide - double / double">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323999" y="444260"/>
            <a:ext cx="6443026" cy="548227"/>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
        <p:nvSpPr>
          <p:cNvPr id="14" name="Content Placeholder 7"/>
          <p:cNvSpPr>
            <a:spLocks noGrp="1"/>
          </p:cNvSpPr>
          <p:nvPr>
            <p:ph sz="quarter" idx="14"/>
          </p:nvPr>
        </p:nvSpPr>
        <p:spPr>
          <a:xfrm>
            <a:off x="323999" y="1419843"/>
            <a:ext cx="4119706" cy="4262500"/>
          </a:xfrm>
          <a:prstGeom prst="rect">
            <a:avLst/>
          </a:prstGeom>
        </p:spPr>
        <p:txBody>
          <a:bodyPr lIns="0" tIns="0" rIns="0" bIns="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7" name="Content Placeholder 7"/>
          <p:cNvSpPr>
            <a:spLocks noGrp="1"/>
          </p:cNvSpPr>
          <p:nvPr>
            <p:ph sz="quarter" idx="15"/>
          </p:nvPr>
        </p:nvSpPr>
        <p:spPr>
          <a:xfrm>
            <a:off x="4700294" y="1419843"/>
            <a:ext cx="4119706" cy="4262500"/>
          </a:xfrm>
          <a:prstGeom prst="rect">
            <a:avLst/>
          </a:prstGeom>
          <a:solidFill>
            <a:schemeClr val="accent2"/>
          </a:solidFill>
        </p:spPr>
        <p:txBody>
          <a:bodyPr lIns="180000" tIns="180000" rIns="108000" bIns="10800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1841297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  double with image / single">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324000" y="444260"/>
            <a:ext cx="6443026" cy="274114"/>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
        <p:nvSpPr>
          <p:cNvPr id="14" name="Content Placeholder 7"/>
          <p:cNvSpPr>
            <a:spLocks noGrp="1"/>
          </p:cNvSpPr>
          <p:nvPr>
            <p:ph sz="quarter" idx="14"/>
          </p:nvPr>
        </p:nvSpPr>
        <p:spPr>
          <a:xfrm>
            <a:off x="323999" y="1054359"/>
            <a:ext cx="4119706" cy="4627984"/>
          </a:xfrm>
          <a:prstGeom prst="rect">
            <a:avLst/>
          </a:prstGeom>
        </p:spPr>
        <p:txBody>
          <a:bodyPr lIns="0" tIns="0" rIns="0" bIns="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3" name="Picture Placeholder 2"/>
          <p:cNvSpPr>
            <a:spLocks noGrp="1"/>
          </p:cNvSpPr>
          <p:nvPr>
            <p:ph type="pic" sz="quarter" idx="16"/>
          </p:nvPr>
        </p:nvSpPr>
        <p:spPr>
          <a:xfrm>
            <a:off x="4702969" y="1054101"/>
            <a:ext cx="4117030" cy="4628243"/>
          </a:xfrm>
          <a:prstGeom prst="rect">
            <a:avLst/>
          </a:prstGeom>
        </p:spPr>
        <p:txBody>
          <a:bodyPr/>
          <a:lstStyle/>
          <a:p>
            <a:pPr lvl="0"/>
            <a:endParaRPr lang="en-US" noProof="0"/>
          </a:p>
        </p:txBody>
      </p:sp>
    </p:spTree>
    <p:extLst>
      <p:ext uri="{BB962C8B-B14F-4D97-AF65-F5344CB8AC3E}">
        <p14:creationId xmlns:p14="http://schemas.microsoft.com/office/powerpoint/2010/main" val="2509818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slide - double with image / double">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323999" y="444260"/>
            <a:ext cx="6443026" cy="548227"/>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
        <p:nvSpPr>
          <p:cNvPr id="14" name="Content Placeholder 7"/>
          <p:cNvSpPr>
            <a:spLocks noGrp="1"/>
          </p:cNvSpPr>
          <p:nvPr>
            <p:ph sz="quarter" idx="14"/>
          </p:nvPr>
        </p:nvSpPr>
        <p:spPr>
          <a:xfrm>
            <a:off x="323999" y="1419843"/>
            <a:ext cx="4119706" cy="4262500"/>
          </a:xfrm>
          <a:prstGeom prst="rect">
            <a:avLst/>
          </a:prstGeom>
        </p:spPr>
        <p:txBody>
          <a:bodyPr lIns="0" tIns="0" rIns="0" bIns="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7" name="Picture Placeholder 2"/>
          <p:cNvSpPr>
            <a:spLocks noGrp="1"/>
          </p:cNvSpPr>
          <p:nvPr>
            <p:ph type="pic" sz="quarter" idx="16"/>
          </p:nvPr>
        </p:nvSpPr>
        <p:spPr>
          <a:xfrm>
            <a:off x="4702969" y="1419844"/>
            <a:ext cx="4117030" cy="4262501"/>
          </a:xfrm>
          <a:prstGeom prst="rect">
            <a:avLst/>
          </a:prstGeom>
        </p:spPr>
        <p:txBody>
          <a:bodyPr/>
          <a:lstStyle/>
          <a:p>
            <a:pPr lvl="0"/>
            <a:endParaRPr lang="en-US" noProof="0"/>
          </a:p>
        </p:txBody>
      </p:sp>
    </p:spTree>
    <p:extLst>
      <p:ext uri="{BB962C8B-B14F-4D97-AF65-F5344CB8AC3E}">
        <p14:creationId xmlns:p14="http://schemas.microsoft.com/office/powerpoint/2010/main" val="3150343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ntent slide - double / single">
    <p:spTree>
      <p:nvGrpSpPr>
        <p:cNvPr id="1" name=""/>
        <p:cNvGrpSpPr/>
        <p:nvPr/>
      </p:nvGrpSpPr>
      <p:grpSpPr>
        <a:xfrm>
          <a:off x="0" y="0"/>
          <a:ext cx="0" cy="0"/>
          <a:chOff x="0" y="0"/>
          <a:chExt cx="0" cy="0"/>
        </a:xfrm>
      </p:grpSpPr>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324000" y="444260"/>
            <a:ext cx="6443026" cy="274114"/>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
        <p:nvSpPr>
          <p:cNvPr id="18" name="Content Placeholder 7"/>
          <p:cNvSpPr>
            <a:spLocks noGrp="1"/>
          </p:cNvSpPr>
          <p:nvPr>
            <p:ph sz="quarter" idx="15"/>
          </p:nvPr>
        </p:nvSpPr>
        <p:spPr>
          <a:xfrm>
            <a:off x="4630937" y="1054359"/>
            <a:ext cx="4189063" cy="2223606"/>
          </a:xfrm>
          <a:prstGeom prst="rect">
            <a:avLst/>
          </a:prstGeom>
          <a:solidFill>
            <a:schemeClr val="bg2"/>
          </a:solidFill>
        </p:spPr>
        <p:txBody>
          <a:bodyPr lIns="180000" tIns="180000" rIns="108000" bIns="10800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7" name="Content Placeholder 7"/>
          <p:cNvSpPr>
            <a:spLocks noGrp="1"/>
          </p:cNvSpPr>
          <p:nvPr>
            <p:ph sz="quarter" idx="16"/>
          </p:nvPr>
        </p:nvSpPr>
        <p:spPr>
          <a:xfrm>
            <a:off x="324000" y="1054359"/>
            <a:ext cx="4189063" cy="2223606"/>
          </a:xfrm>
          <a:prstGeom prst="rect">
            <a:avLst/>
          </a:prstGeom>
          <a:solidFill>
            <a:schemeClr val="accent2"/>
          </a:solidFill>
        </p:spPr>
        <p:txBody>
          <a:bodyPr lIns="180000" tIns="180000" rIns="108000" bIns="10800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solidFill>
                  <a:schemeClr val="tx1"/>
                </a:solidFill>
              </a:defRPr>
            </a:lvl2pPr>
            <a:lvl3pPr marL="270000" indent="-135000">
              <a:lnSpc>
                <a:spcPct val="100000"/>
              </a:lnSpc>
              <a:spcBef>
                <a:spcPts val="0"/>
              </a:spcBef>
              <a:spcAft>
                <a:spcPts val="600"/>
              </a:spcAft>
              <a:buClr>
                <a:schemeClr val="tx2"/>
              </a:buClr>
              <a:tabLst>
                <a:tab pos="159544" algn="l"/>
              </a:tabLst>
              <a:defRPr sz="1313">
                <a:solidFill>
                  <a:schemeClr val="tx1"/>
                </a:solidFill>
              </a:defRPr>
            </a:lvl3pPr>
            <a:lvl4pPr marL="405000" indent="-135000">
              <a:lnSpc>
                <a:spcPct val="100000"/>
              </a:lnSpc>
              <a:spcBef>
                <a:spcPts val="0"/>
              </a:spcBef>
              <a:spcAft>
                <a:spcPts val="600"/>
              </a:spcAft>
              <a:buClr>
                <a:schemeClr val="tx2"/>
              </a:buClr>
              <a:defRPr sz="1125">
                <a:solidFill>
                  <a:schemeClr val="tx1"/>
                </a:solidFill>
              </a:defRPr>
            </a:lvl4pPr>
            <a:lvl5pPr marL="540000" indent="-135000">
              <a:lnSpc>
                <a:spcPct val="100000"/>
              </a:lnSpc>
              <a:spcBef>
                <a:spcPts val="0"/>
              </a:spcBef>
              <a:spcAft>
                <a:spcPts val="600"/>
              </a:spcAft>
              <a:buClr>
                <a:schemeClr val="tx2"/>
              </a:buClr>
              <a:defRPr sz="1125">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2" name="Content Placeholder 7"/>
          <p:cNvSpPr>
            <a:spLocks noGrp="1"/>
          </p:cNvSpPr>
          <p:nvPr>
            <p:ph sz="quarter" idx="18"/>
          </p:nvPr>
        </p:nvSpPr>
        <p:spPr>
          <a:xfrm>
            <a:off x="324000" y="3401689"/>
            <a:ext cx="4189063" cy="2223606"/>
          </a:xfrm>
          <a:prstGeom prst="rect">
            <a:avLst/>
          </a:prstGeom>
          <a:solidFill>
            <a:schemeClr val="bg2"/>
          </a:solidFill>
        </p:spPr>
        <p:txBody>
          <a:bodyPr lIns="180000" tIns="180000" rIns="108000" bIns="10800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3" name="Content Placeholder 7"/>
          <p:cNvSpPr>
            <a:spLocks noGrp="1"/>
          </p:cNvSpPr>
          <p:nvPr>
            <p:ph sz="quarter" idx="19"/>
          </p:nvPr>
        </p:nvSpPr>
        <p:spPr>
          <a:xfrm>
            <a:off x="4630937" y="3401689"/>
            <a:ext cx="4189063" cy="2223606"/>
          </a:xfrm>
          <a:prstGeom prst="rect">
            <a:avLst/>
          </a:prstGeom>
          <a:solidFill>
            <a:schemeClr val="accent2"/>
          </a:solidFill>
        </p:spPr>
        <p:txBody>
          <a:bodyPr lIns="180000" tIns="180000" rIns="108000" bIns="108000"/>
          <a:lstStyle>
            <a:lvl1pPr marL="0" indent="0">
              <a:lnSpc>
                <a:spcPct val="100000"/>
              </a:lnSpc>
              <a:spcBef>
                <a:spcPts val="0"/>
              </a:spcBef>
              <a:spcAft>
                <a:spcPts val="600"/>
              </a:spcAft>
              <a:buFontTx/>
              <a:buNone/>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solidFill>
                  <a:schemeClr val="tx1"/>
                </a:solidFill>
              </a:defRPr>
            </a:lvl2pPr>
            <a:lvl3pPr marL="270000" indent="-135000">
              <a:lnSpc>
                <a:spcPct val="100000"/>
              </a:lnSpc>
              <a:spcBef>
                <a:spcPts val="0"/>
              </a:spcBef>
              <a:spcAft>
                <a:spcPts val="600"/>
              </a:spcAft>
              <a:buClr>
                <a:schemeClr val="tx2"/>
              </a:buClr>
              <a:tabLst>
                <a:tab pos="159544" algn="l"/>
              </a:tabLst>
              <a:defRPr sz="1313">
                <a:solidFill>
                  <a:schemeClr val="tx1"/>
                </a:solidFill>
              </a:defRPr>
            </a:lvl3pPr>
            <a:lvl4pPr marL="405000" indent="-135000">
              <a:lnSpc>
                <a:spcPct val="100000"/>
              </a:lnSpc>
              <a:spcBef>
                <a:spcPts val="0"/>
              </a:spcBef>
              <a:spcAft>
                <a:spcPts val="600"/>
              </a:spcAft>
              <a:buClr>
                <a:schemeClr val="tx2"/>
              </a:buClr>
              <a:defRPr sz="1125">
                <a:solidFill>
                  <a:schemeClr val="tx1"/>
                </a:solidFill>
              </a:defRPr>
            </a:lvl4pPr>
            <a:lvl5pPr marL="540000" indent="-135000">
              <a:lnSpc>
                <a:spcPct val="100000"/>
              </a:lnSpc>
              <a:spcBef>
                <a:spcPts val="0"/>
              </a:spcBef>
              <a:spcAft>
                <a:spcPts val="600"/>
              </a:spcAft>
              <a:buClr>
                <a:schemeClr val="tx2"/>
              </a:buClr>
              <a:defRPr sz="1125">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1832737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 title only">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323999" y="444260"/>
            <a:ext cx="6443026" cy="274114"/>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Tree>
    <p:extLst>
      <p:ext uri="{BB962C8B-B14F-4D97-AF65-F5344CB8AC3E}">
        <p14:creationId xmlns:p14="http://schemas.microsoft.com/office/powerpoint/2010/main" val="6719976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slide - title only">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323999" y="444260"/>
            <a:ext cx="6443026" cy="274114"/>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
        <p:nvSpPr>
          <p:cNvPr id="3" name="Picture Placeholder 2"/>
          <p:cNvSpPr>
            <a:spLocks noGrp="1"/>
          </p:cNvSpPr>
          <p:nvPr>
            <p:ph type="pic" sz="quarter" idx="10"/>
          </p:nvPr>
        </p:nvSpPr>
        <p:spPr>
          <a:xfrm>
            <a:off x="323850" y="1054359"/>
            <a:ext cx="8496300" cy="4281491"/>
          </a:xfrm>
          <a:prstGeom prst="rect">
            <a:avLst/>
          </a:prstGeom>
        </p:spPr>
        <p:txBody>
          <a:bodyPr/>
          <a:lstStyle/>
          <a:p>
            <a:pPr lvl="0"/>
            <a:endParaRPr lang="en-US" noProof="0"/>
          </a:p>
        </p:txBody>
      </p:sp>
      <p:sp>
        <p:nvSpPr>
          <p:cNvPr id="8" name="Content Placeholder 7"/>
          <p:cNvSpPr>
            <a:spLocks noGrp="1"/>
          </p:cNvSpPr>
          <p:nvPr>
            <p:ph sz="quarter" idx="14"/>
          </p:nvPr>
        </p:nvSpPr>
        <p:spPr>
          <a:xfrm>
            <a:off x="323998" y="5451600"/>
            <a:ext cx="8496002" cy="244614"/>
          </a:xfrm>
          <a:prstGeom prst="rect">
            <a:avLst/>
          </a:prstGeom>
        </p:spPr>
        <p:txBody>
          <a:bodyPr lIns="0" tIns="0" rIns="0" bIns="0"/>
          <a:lstStyle>
            <a:lvl1pPr marL="0" indent="0">
              <a:lnSpc>
                <a:spcPct val="100000"/>
              </a:lnSpc>
              <a:spcBef>
                <a:spcPts val="0"/>
              </a:spcBef>
              <a:spcAft>
                <a:spcPts val="600"/>
              </a:spcAft>
              <a:buFontTx/>
              <a:buNone/>
              <a:defRPr lang="en-US" sz="9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900"/>
            </a:lvl2pPr>
            <a:lvl3pPr marL="270000" indent="-135000">
              <a:lnSpc>
                <a:spcPct val="100000"/>
              </a:lnSpc>
              <a:spcBef>
                <a:spcPts val="0"/>
              </a:spcBef>
              <a:spcAft>
                <a:spcPts val="600"/>
              </a:spcAft>
              <a:buClr>
                <a:schemeClr val="tx2"/>
              </a:buClr>
              <a:tabLst>
                <a:tab pos="159544" algn="l"/>
              </a:tabLst>
              <a:defRPr sz="900"/>
            </a:lvl3pPr>
            <a:lvl4pPr marL="405000" indent="-135000">
              <a:lnSpc>
                <a:spcPct val="100000"/>
              </a:lnSpc>
              <a:spcBef>
                <a:spcPts val="0"/>
              </a:spcBef>
              <a:spcAft>
                <a:spcPts val="600"/>
              </a:spcAft>
              <a:buClr>
                <a:schemeClr val="tx2"/>
              </a:buClr>
              <a:defRPr sz="900"/>
            </a:lvl4pPr>
            <a:lvl5pPr marL="540000" indent="-135000">
              <a:lnSpc>
                <a:spcPct val="100000"/>
              </a:lnSpc>
              <a:spcBef>
                <a:spcPts val="0"/>
              </a:spcBef>
              <a:spcAft>
                <a:spcPts val="600"/>
              </a:spcAft>
              <a:buClr>
                <a:schemeClr val="tx2"/>
              </a:buClr>
              <a:defRPr sz="900"/>
            </a:lvl5pPr>
          </a:lstStyle>
          <a:p>
            <a:pPr lvl="0"/>
            <a:r>
              <a:rPr lang="en-US"/>
              <a:t>Click to edit Master text styles</a:t>
            </a:r>
          </a:p>
        </p:txBody>
      </p:sp>
    </p:spTree>
    <p:extLst>
      <p:ext uri="{BB962C8B-B14F-4D97-AF65-F5344CB8AC3E}">
        <p14:creationId xmlns:p14="http://schemas.microsoft.com/office/powerpoint/2010/main" val="270026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White divider slide - cropped thread - co-brand">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4001" y="1547791"/>
            <a:ext cx="4248000" cy="767518"/>
          </a:xfrm>
          <a:prstGeom prst="rect">
            <a:avLst/>
          </a:prstGeom>
        </p:spPr>
        <p:txBody>
          <a:bodyPr wrap="square" lIns="0" tIns="0" rIns="0" bIns="0" anchor="t" anchorCtr="0">
            <a:spAutoFit/>
          </a:bodyPr>
          <a:lstStyle>
            <a:lvl1pPr algn="l">
              <a:lnSpc>
                <a:spcPct val="95000"/>
              </a:lnSpc>
              <a:defRPr sz="2625"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324000" y="3003148"/>
            <a:ext cx="4716630" cy="1178169"/>
          </a:xfrm>
          <a:prstGeom prst="rect">
            <a:avLst/>
          </a:prstGeom>
        </p:spPr>
        <p:txBody>
          <a:bodyPr lIns="0" tIns="0" rIns="0" bIns="0">
            <a:normAutofit/>
          </a:bodyPr>
          <a:lstStyle>
            <a:lvl1pPr marL="0" indent="0" algn="l">
              <a:lnSpc>
                <a:spcPct val="95000"/>
              </a:lnSpc>
              <a:spcBef>
                <a:spcPts val="0"/>
              </a:spcBef>
              <a:spcAft>
                <a:spcPts val="1125"/>
              </a:spcAft>
              <a:buNone/>
              <a:defRPr sz="1875" kern="1200" spc="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7883296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 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27713"/>
            <a:ext cx="91582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72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lour divider - green">
    <p:bg>
      <p:bgPr>
        <a:solidFill>
          <a:schemeClr val="accent2"/>
        </a:solidFill>
        <a:effectLst/>
      </p:bgPr>
    </p:bg>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4001" y="1547791"/>
            <a:ext cx="4248000" cy="767518"/>
          </a:xfrm>
          <a:prstGeom prst="rect">
            <a:avLst/>
          </a:prstGeom>
        </p:spPr>
        <p:txBody>
          <a:bodyPr wrap="square" lIns="0" tIns="0" rIns="0" bIns="0" anchor="t" anchorCtr="0">
            <a:spAutoFit/>
          </a:bodyPr>
          <a:lstStyle>
            <a:lvl1pPr algn="l">
              <a:lnSpc>
                <a:spcPct val="95000"/>
              </a:lnSpc>
              <a:defRPr sz="2625"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324000" y="3003148"/>
            <a:ext cx="4716630" cy="1178169"/>
          </a:xfrm>
          <a:prstGeom prst="rect">
            <a:avLst/>
          </a:prstGeom>
        </p:spPr>
        <p:txBody>
          <a:bodyPr lIns="0" tIns="0" rIns="0" bIns="0">
            <a:normAutofit/>
          </a:bodyPr>
          <a:lstStyle>
            <a:lvl1pPr marL="0" indent="0" algn="l">
              <a:lnSpc>
                <a:spcPct val="95000"/>
              </a:lnSpc>
              <a:spcBef>
                <a:spcPts val="0"/>
              </a:spcBef>
              <a:spcAft>
                <a:spcPts val="1125"/>
              </a:spcAft>
              <a:buNone/>
              <a:defRPr sz="1875" kern="1200" spc="0" baseline="0">
                <a:solidFill>
                  <a:schemeClr val="tx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22530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olour divider - teal">
    <p:bg>
      <p:bgPr>
        <a:solidFill>
          <a:srgbClr val="00A7A8"/>
        </a:solidFill>
        <a:effectLst/>
      </p:bgPr>
    </p:bg>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4001" y="1547791"/>
            <a:ext cx="4248000" cy="767518"/>
          </a:xfrm>
          <a:prstGeom prst="rect">
            <a:avLst/>
          </a:prstGeom>
        </p:spPr>
        <p:txBody>
          <a:bodyPr wrap="square" lIns="0" tIns="0" rIns="0" bIns="0" anchor="t" anchorCtr="0">
            <a:spAutoFit/>
          </a:bodyPr>
          <a:lstStyle>
            <a:lvl1pPr algn="l">
              <a:lnSpc>
                <a:spcPct val="95000"/>
              </a:lnSpc>
              <a:defRPr sz="2625"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324000" y="3003148"/>
            <a:ext cx="4716630" cy="1178169"/>
          </a:xfrm>
          <a:prstGeom prst="rect">
            <a:avLst/>
          </a:prstGeom>
        </p:spPr>
        <p:txBody>
          <a:bodyPr lIns="0" tIns="0" rIns="0" bIns="0">
            <a:normAutofit/>
          </a:bodyPr>
          <a:lstStyle>
            <a:lvl1pPr marL="0" indent="0" algn="l">
              <a:lnSpc>
                <a:spcPct val="95000"/>
              </a:lnSpc>
              <a:spcBef>
                <a:spcPts val="0"/>
              </a:spcBef>
              <a:spcAft>
                <a:spcPts val="1125"/>
              </a:spcAft>
              <a:buNone/>
              <a:defRPr sz="1875" kern="1200" spc="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62997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lour divider - purple">
    <p:bg>
      <p:bgPr>
        <a:solidFill>
          <a:srgbClr val="58358A"/>
        </a:solidFill>
        <a:effectLst/>
      </p:bgPr>
    </p:bg>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4001" y="1547791"/>
            <a:ext cx="4248000" cy="767518"/>
          </a:xfrm>
          <a:prstGeom prst="rect">
            <a:avLst/>
          </a:prstGeom>
        </p:spPr>
        <p:txBody>
          <a:bodyPr wrap="square" lIns="0" tIns="0" rIns="0" bIns="0" anchor="t" anchorCtr="0">
            <a:spAutoFit/>
          </a:bodyPr>
          <a:lstStyle>
            <a:lvl1pPr algn="l">
              <a:lnSpc>
                <a:spcPct val="95000"/>
              </a:lnSpc>
              <a:defRPr sz="2625"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324000" y="3003148"/>
            <a:ext cx="4716630" cy="1178169"/>
          </a:xfrm>
          <a:prstGeom prst="rect">
            <a:avLst/>
          </a:prstGeom>
        </p:spPr>
        <p:txBody>
          <a:bodyPr lIns="0" tIns="0" rIns="0" bIns="0">
            <a:normAutofit/>
          </a:bodyPr>
          <a:lstStyle>
            <a:lvl1pPr marL="0" indent="0" algn="l">
              <a:lnSpc>
                <a:spcPct val="95000"/>
              </a:lnSpc>
              <a:spcBef>
                <a:spcPts val="0"/>
              </a:spcBef>
              <a:spcAft>
                <a:spcPts val="1125"/>
              </a:spcAft>
              <a:buNone/>
              <a:defRPr sz="1875" kern="1200" spc="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212344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olour divider - red">
    <p:bg>
      <p:bgPr>
        <a:solidFill>
          <a:srgbClr val="CC1135"/>
        </a:solidFill>
        <a:effectLst/>
      </p:bgPr>
    </p:bg>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72338" y="425450"/>
            <a:ext cx="1547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4001" y="1547791"/>
            <a:ext cx="4248000" cy="767518"/>
          </a:xfrm>
          <a:prstGeom prst="rect">
            <a:avLst/>
          </a:prstGeom>
        </p:spPr>
        <p:txBody>
          <a:bodyPr wrap="square" lIns="0" tIns="0" rIns="0" bIns="0" anchor="t" anchorCtr="0">
            <a:spAutoFit/>
          </a:bodyPr>
          <a:lstStyle>
            <a:lvl1pPr algn="l">
              <a:lnSpc>
                <a:spcPct val="95000"/>
              </a:lnSpc>
              <a:defRPr sz="2625"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324000" y="3003148"/>
            <a:ext cx="4716630" cy="1178169"/>
          </a:xfrm>
          <a:prstGeom prst="rect">
            <a:avLst/>
          </a:prstGeom>
        </p:spPr>
        <p:txBody>
          <a:bodyPr lIns="0" tIns="0" rIns="0" bIns="0">
            <a:normAutofit/>
          </a:bodyPr>
          <a:lstStyle>
            <a:lvl1pPr marL="0" indent="0" algn="l">
              <a:lnSpc>
                <a:spcPct val="95000"/>
              </a:lnSpc>
              <a:spcBef>
                <a:spcPts val="0"/>
              </a:spcBef>
              <a:spcAft>
                <a:spcPts val="1125"/>
              </a:spcAft>
              <a:buNone/>
              <a:defRPr sz="1875" kern="1200" spc="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4175156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single / double">
    <p:spTree>
      <p:nvGrpSpPr>
        <p:cNvPr id="1" name=""/>
        <p:cNvGrpSpPr/>
        <p:nvPr/>
      </p:nvGrpSpPr>
      <p:grpSpPr>
        <a:xfrm>
          <a:off x="0" y="0"/>
          <a:ext cx="0" cy="0"/>
          <a:chOff x="0" y="0"/>
          <a:chExt cx="0" cy="0"/>
        </a:xfrm>
      </p:grpSpPr>
      <p:sp>
        <p:nvSpPr>
          <p:cNvPr id="12" name="Title 1"/>
          <p:cNvSpPr>
            <a:spLocks noGrp="1"/>
          </p:cNvSpPr>
          <p:nvPr>
            <p:ph type="ctrTitle"/>
          </p:nvPr>
        </p:nvSpPr>
        <p:spPr>
          <a:xfrm>
            <a:off x="323999" y="444260"/>
            <a:ext cx="6443026" cy="548227"/>
          </a:xfrm>
          <a:prstGeom prst="rect">
            <a:avLst/>
          </a:prstGeom>
        </p:spPr>
        <p:txBody>
          <a:bodyPr wrap="square" lIns="0" tIns="0" rIns="0" bIns="0" anchor="t" anchorCtr="0">
            <a:spAutoFit/>
          </a:bodyPr>
          <a:lstStyle>
            <a:lvl1pPr algn="l">
              <a:lnSpc>
                <a:spcPct val="95000"/>
              </a:lnSpc>
              <a:defRPr sz="1875" baseline="0">
                <a:solidFill>
                  <a:schemeClr val="tx2"/>
                </a:solidFill>
              </a:defRPr>
            </a:lvl1pPr>
          </a:lstStyle>
          <a:p>
            <a:r>
              <a:rPr lang="en-US"/>
              <a:t>Click to edit Master title style</a:t>
            </a:r>
          </a:p>
        </p:txBody>
      </p:sp>
      <p:sp>
        <p:nvSpPr>
          <p:cNvPr id="14" name="Content Placeholder 7"/>
          <p:cNvSpPr>
            <a:spLocks noGrp="1"/>
          </p:cNvSpPr>
          <p:nvPr>
            <p:ph sz="quarter" idx="10"/>
          </p:nvPr>
        </p:nvSpPr>
        <p:spPr>
          <a:xfrm>
            <a:off x="323850" y="1419843"/>
            <a:ext cx="8496300" cy="4262500"/>
          </a:xfrm>
          <a:prstGeom prst="rect">
            <a:avLst/>
          </a:prstGeom>
        </p:spPr>
        <p:txBody>
          <a:bodyPr lIns="0" tIns="0" rIns="0" bIns="0"/>
          <a:lstStyle>
            <a:lvl1pPr marL="139304" marR="0" indent="-139304" algn="l" defTabSz="685783" rtl="0" eaLnBrk="1" fontAlgn="auto" latinLnBrk="0" hangingPunct="1">
              <a:lnSpc>
                <a:spcPct val="100000"/>
              </a:lnSpc>
              <a:spcBef>
                <a:spcPts val="0"/>
              </a:spcBef>
              <a:spcAft>
                <a:spcPts val="600"/>
              </a:spcAft>
              <a:buClr>
                <a:schemeClr val="tx2"/>
              </a:buClr>
              <a:buSzTx/>
              <a:buFont typeface="Arial" charset="0"/>
              <a:buChar char="•"/>
              <a:tabLst/>
              <a:defRPr lang="en-US" sz="1313"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13"/>
            </a:lvl2pPr>
            <a:lvl3pPr marL="270000" indent="-135000">
              <a:lnSpc>
                <a:spcPct val="100000"/>
              </a:lnSpc>
              <a:spcBef>
                <a:spcPts val="0"/>
              </a:spcBef>
              <a:spcAft>
                <a:spcPts val="600"/>
              </a:spcAft>
              <a:buClr>
                <a:schemeClr val="tx2"/>
              </a:buClr>
              <a:tabLst>
                <a:tab pos="159544" algn="l"/>
              </a:tabLst>
              <a:defRPr sz="1313"/>
            </a:lvl3pPr>
            <a:lvl4pPr marL="405000" indent="-135000">
              <a:lnSpc>
                <a:spcPct val="100000"/>
              </a:lnSpc>
              <a:spcBef>
                <a:spcPts val="0"/>
              </a:spcBef>
              <a:spcAft>
                <a:spcPts val="600"/>
              </a:spcAft>
              <a:buClr>
                <a:schemeClr val="tx2"/>
              </a:buClr>
              <a:defRPr sz="1125"/>
            </a:lvl4pPr>
            <a:lvl5pPr marL="540000" indent="-135000">
              <a:lnSpc>
                <a:spcPct val="100000"/>
              </a:lnSpc>
              <a:spcBef>
                <a:spcPts val="0"/>
              </a:spcBef>
              <a:spcAft>
                <a:spcPts val="600"/>
              </a:spcAft>
              <a:buClr>
                <a:schemeClr val="tx2"/>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267395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 id="2147484131" r:id="rId17"/>
    <p:sldLayoutId id="2147484132" r:id="rId18"/>
    <p:sldLayoutId id="2147484133" r:id="rId19"/>
    <p:sldLayoutId id="2147484134" r:id="rId20"/>
  </p:sldLayoutIdLst>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4213" rtl="0" eaLnBrk="0" fontAlgn="base" hangingPunct="0">
        <a:lnSpc>
          <a:spcPct val="90000"/>
        </a:lnSpc>
        <a:spcBef>
          <a:spcPct val="0"/>
        </a:spcBef>
        <a:spcAft>
          <a:spcPct val="0"/>
        </a:spcAft>
        <a:defRPr sz="3300">
          <a:solidFill>
            <a:schemeClr val="tx1"/>
          </a:solidFill>
          <a:latin typeface="Tahoma" panose="020B0604030504040204" pitchFamily="34" charset="0"/>
        </a:defRPr>
      </a:lvl2pPr>
      <a:lvl3pPr algn="l" defTabSz="684213" rtl="0" eaLnBrk="0" fontAlgn="base" hangingPunct="0">
        <a:lnSpc>
          <a:spcPct val="90000"/>
        </a:lnSpc>
        <a:spcBef>
          <a:spcPct val="0"/>
        </a:spcBef>
        <a:spcAft>
          <a:spcPct val="0"/>
        </a:spcAft>
        <a:defRPr sz="3300">
          <a:solidFill>
            <a:schemeClr val="tx1"/>
          </a:solidFill>
          <a:latin typeface="Tahoma" panose="020B0604030504040204" pitchFamily="34" charset="0"/>
        </a:defRPr>
      </a:lvl3pPr>
      <a:lvl4pPr algn="l" defTabSz="684213" rtl="0" eaLnBrk="0" fontAlgn="base" hangingPunct="0">
        <a:lnSpc>
          <a:spcPct val="90000"/>
        </a:lnSpc>
        <a:spcBef>
          <a:spcPct val="0"/>
        </a:spcBef>
        <a:spcAft>
          <a:spcPct val="0"/>
        </a:spcAft>
        <a:defRPr sz="3300">
          <a:solidFill>
            <a:schemeClr val="tx1"/>
          </a:solidFill>
          <a:latin typeface="Tahoma" panose="020B0604030504040204" pitchFamily="34" charset="0"/>
        </a:defRPr>
      </a:lvl4pPr>
      <a:lvl5pPr algn="l" defTabSz="684213" rtl="0" eaLnBrk="0" fontAlgn="base" hangingPunct="0">
        <a:lnSpc>
          <a:spcPct val="90000"/>
        </a:lnSpc>
        <a:spcBef>
          <a:spcPct val="0"/>
        </a:spcBef>
        <a:spcAft>
          <a:spcPct val="0"/>
        </a:spcAft>
        <a:defRPr sz="3300">
          <a:solidFill>
            <a:schemeClr val="tx1"/>
          </a:solidFill>
          <a:latin typeface="Tahoma" panose="020B0604030504040204" pitchFamily="34" charset="0"/>
        </a:defRPr>
      </a:lvl5pPr>
      <a:lvl6pPr marL="457200" algn="l" defTabSz="684213" rtl="0" fontAlgn="base">
        <a:lnSpc>
          <a:spcPct val="90000"/>
        </a:lnSpc>
        <a:spcBef>
          <a:spcPct val="0"/>
        </a:spcBef>
        <a:spcAft>
          <a:spcPct val="0"/>
        </a:spcAft>
        <a:defRPr sz="3300">
          <a:solidFill>
            <a:schemeClr val="tx1"/>
          </a:solidFill>
          <a:latin typeface="Tahoma" panose="020B0604030504040204" pitchFamily="34" charset="0"/>
        </a:defRPr>
      </a:lvl6pPr>
      <a:lvl7pPr marL="914400" algn="l" defTabSz="684213" rtl="0" fontAlgn="base">
        <a:lnSpc>
          <a:spcPct val="90000"/>
        </a:lnSpc>
        <a:spcBef>
          <a:spcPct val="0"/>
        </a:spcBef>
        <a:spcAft>
          <a:spcPct val="0"/>
        </a:spcAft>
        <a:defRPr sz="3300">
          <a:solidFill>
            <a:schemeClr val="tx1"/>
          </a:solidFill>
          <a:latin typeface="Tahoma" panose="020B0604030504040204" pitchFamily="34" charset="0"/>
        </a:defRPr>
      </a:lvl7pPr>
      <a:lvl8pPr marL="1371600" algn="l" defTabSz="684213" rtl="0" fontAlgn="base">
        <a:lnSpc>
          <a:spcPct val="90000"/>
        </a:lnSpc>
        <a:spcBef>
          <a:spcPct val="0"/>
        </a:spcBef>
        <a:spcAft>
          <a:spcPct val="0"/>
        </a:spcAft>
        <a:defRPr sz="3300">
          <a:solidFill>
            <a:schemeClr val="tx1"/>
          </a:solidFill>
          <a:latin typeface="Tahoma" panose="020B0604030504040204" pitchFamily="34" charset="0"/>
        </a:defRPr>
      </a:lvl8pPr>
      <a:lvl9pPr marL="1828800" algn="l" defTabSz="684213" rtl="0" fontAlgn="base">
        <a:lnSpc>
          <a:spcPct val="90000"/>
        </a:lnSpc>
        <a:spcBef>
          <a:spcPct val="0"/>
        </a:spcBef>
        <a:spcAft>
          <a:spcPct val="0"/>
        </a:spcAft>
        <a:defRPr sz="3300">
          <a:solidFill>
            <a:schemeClr val="tx1"/>
          </a:solidFill>
          <a:latin typeface="Tahoma" panose="020B060403050404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Lst>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4213" rtl="0" eaLnBrk="0" fontAlgn="base" hangingPunct="0">
        <a:lnSpc>
          <a:spcPct val="90000"/>
        </a:lnSpc>
        <a:spcBef>
          <a:spcPct val="0"/>
        </a:spcBef>
        <a:spcAft>
          <a:spcPct val="0"/>
        </a:spcAft>
        <a:defRPr sz="3300">
          <a:solidFill>
            <a:schemeClr val="tx1"/>
          </a:solidFill>
          <a:latin typeface="Tahoma" panose="020B0604030504040204" pitchFamily="34" charset="0"/>
        </a:defRPr>
      </a:lvl2pPr>
      <a:lvl3pPr algn="l" defTabSz="684213" rtl="0" eaLnBrk="0" fontAlgn="base" hangingPunct="0">
        <a:lnSpc>
          <a:spcPct val="90000"/>
        </a:lnSpc>
        <a:spcBef>
          <a:spcPct val="0"/>
        </a:spcBef>
        <a:spcAft>
          <a:spcPct val="0"/>
        </a:spcAft>
        <a:defRPr sz="3300">
          <a:solidFill>
            <a:schemeClr val="tx1"/>
          </a:solidFill>
          <a:latin typeface="Tahoma" panose="020B0604030504040204" pitchFamily="34" charset="0"/>
        </a:defRPr>
      </a:lvl3pPr>
      <a:lvl4pPr algn="l" defTabSz="684213" rtl="0" eaLnBrk="0" fontAlgn="base" hangingPunct="0">
        <a:lnSpc>
          <a:spcPct val="90000"/>
        </a:lnSpc>
        <a:spcBef>
          <a:spcPct val="0"/>
        </a:spcBef>
        <a:spcAft>
          <a:spcPct val="0"/>
        </a:spcAft>
        <a:defRPr sz="3300">
          <a:solidFill>
            <a:schemeClr val="tx1"/>
          </a:solidFill>
          <a:latin typeface="Tahoma" panose="020B0604030504040204" pitchFamily="34" charset="0"/>
        </a:defRPr>
      </a:lvl4pPr>
      <a:lvl5pPr algn="l" defTabSz="684213" rtl="0" eaLnBrk="0" fontAlgn="base" hangingPunct="0">
        <a:lnSpc>
          <a:spcPct val="90000"/>
        </a:lnSpc>
        <a:spcBef>
          <a:spcPct val="0"/>
        </a:spcBef>
        <a:spcAft>
          <a:spcPct val="0"/>
        </a:spcAft>
        <a:defRPr sz="3300">
          <a:solidFill>
            <a:schemeClr val="tx1"/>
          </a:solidFill>
          <a:latin typeface="Tahoma" panose="020B0604030504040204" pitchFamily="34" charset="0"/>
        </a:defRPr>
      </a:lvl5pPr>
      <a:lvl6pPr marL="457200" algn="l" defTabSz="684213" rtl="0" fontAlgn="base">
        <a:lnSpc>
          <a:spcPct val="90000"/>
        </a:lnSpc>
        <a:spcBef>
          <a:spcPct val="0"/>
        </a:spcBef>
        <a:spcAft>
          <a:spcPct val="0"/>
        </a:spcAft>
        <a:defRPr sz="3300">
          <a:solidFill>
            <a:schemeClr val="tx1"/>
          </a:solidFill>
          <a:latin typeface="Tahoma" panose="020B0604030504040204" pitchFamily="34" charset="0"/>
        </a:defRPr>
      </a:lvl6pPr>
      <a:lvl7pPr marL="914400" algn="l" defTabSz="684213" rtl="0" fontAlgn="base">
        <a:lnSpc>
          <a:spcPct val="90000"/>
        </a:lnSpc>
        <a:spcBef>
          <a:spcPct val="0"/>
        </a:spcBef>
        <a:spcAft>
          <a:spcPct val="0"/>
        </a:spcAft>
        <a:defRPr sz="3300">
          <a:solidFill>
            <a:schemeClr val="tx1"/>
          </a:solidFill>
          <a:latin typeface="Tahoma" panose="020B0604030504040204" pitchFamily="34" charset="0"/>
        </a:defRPr>
      </a:lvl7pPr>
      <a:lvl8pPr marL="1371600" algn="l" defTabSz="684213" rtl="0" fontAlgn="base">
        <a:lnSpc>
          <a:spcPct val="90000"/>
        </a:lnSpc>
        <a:spcBef>
          <a:spcPct val="0"/>
        </a:spcBef>
        <a:spcAft>
          <a:spcPct val="0"/>
        </a:spcAft>
        <a:defRPr sz="3300">
          <a:solidFill>
            <a:schemeClr val="tx1"/>
          </a:solidFill>
          <a:latin typeface="Tahoma" panose="020B0604030504040204" pitchFamily="34" charset="0"/>
        </a:defRPr>
      </a:lvl8pPr>
      <a:lvl9pPr marL="1828800" algn="l" defTabSz="684213" rtl="0" fontAlgn="base">
        <a:lnSpc>
          <a:spcPct val="90000"/>
        </a:lnSpc>
        <a:spcBef>
          <a:spcPct val="0"/>
        </a:spcBef>
        <a:spcAft>
          <a:spcPct val="0"/>
        </a:spcAft>
        <a:defRPr sz="3300">
          <a:solidFill>
            <a:schemeClr val="tx1"/>
          </a:solidFill>
          <a:latin typeface="Tahoma" panose="020B060403050404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hyperlink" Target="https://stbasils.org.uk/news/refreshed-positive-pathway-documents-launched/" TargetMode="External"/><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hyperlink" Target="https://www.pathway.org.uk/about-us/what-we-do/model-overview/" TargetMode="External"/><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8"/>
          <p:cNvSpPr>
            <a:spLocks noGrp="1"/>
          </p:cNvSpPr>
          <p:nvPr>
            <p:ph type="ctrTitle"/>
          </p:nvPr>
        </p:nvSpPr>
        <p:spPr bwMode="auto">
          <a:xfrm>
            <a:off x="323850" y="2017713"/>
            <a:ext cx="6153150" cy="5116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r>
              <a:rPr lang="en-GB" altLang="en-US" sz="3500" dirty="0">
                <a:ea typeface="Tahoma"/>
                <a:cs typeface="Tahoma"/>
              </a:rPr>
              <a:t>Housing Needs Reorganisation</a:t>
            </a:r>
          </a:p>
        </p:txBody>
      </p:sp>
      <p:sp>
        <p:nvSpPr>
          <p:cNvPr id="4" name="Title 8"/>
          <p:cNvSpPr txBox="1">
            <a:spLocks/>
          </p:cNvSpPr>
          <p:nvPr/>
        </p:nvSpPr>
        <p:spPr bwMode="auto">
          <a:xfrm>
            <a:off x="326008" y="2893268"/>
            <a:ext cx="8058149" cy="1432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684213" rtl="0" eaLnBrk="0" fontAlgn="base" hangingPunct="0">
              <a:lnSpc>
                <a:spcPct val="95000"/>
              </a:lnSpc>
              <a:spcBef>
                <a:spcPct val="0"/>
              </a:spcBef>
              <a:spcAft>
                <a:spcPct val="0"/>
              </a:spcAft>
              <a:defRPr sz="2625" kern="1200" baseline="0">
                <a:solidFill>
                  <a:schemeClr val="tx2"/>
                </a:solidFill>
                <a:latin typeface="+mj-lt"/>
                <a:ea typeface="+mj-ea"/>
                <a:cs typeface="+mj-cs"/>
              </a:defRPr>
            </a:lvl1pPr>
            <a:lvl2pPr algn="l" defTabSz="684213" rtl="0" eaLnBrk="0" fontAlgn="base" hangingPunct="0">
              <a:lnSpc>
                <a:spcPct val="90000"/>
              </a:lnSpc>
              <a:spcBef>
                <a:spcPct val="0"/>
              </a:spcBef>
              <a:spcAft>
                <a:spcPct val="0"/>
              </a:spcAft>
              <a:defRPr sz="3300">
                <a:solidFill>
                  <a:schemeClr val="tx1"/>
                </a:solidFill>
                <a:latin typeface="Tahoma" panose="020B0604030504040204" pitchFamily="34" charset="0"/>
              </a:defRPr>
            </a:lvl2pPr>
            <a:lvl3pPr algn="l" defTabSz="684213" rtl="0" eaLnBrk="0" fontAlgn="base" hangingPunct="0">
              <a:lnSpc>
                <a:spcPct val="90000"/>
              </a:lnSpc>
              <a:spcBef>
                <a:spcPct val="0"/>
              </a:spcBef>
              <a:spcAft>
                <a:spcPct val="0"/>
              </a:spcAft>
              <a:defRPr sz="3300">
                <a:solidFill>
                  <a:schemeClr val="tx1"/>
                </a:solidFill>
                <a:latin typeface="Tahoma" panose="020B0604030504040204" pitchFamily="34" charset="0"/>
              </a:defRPr>
            </a:lvl3pPr>
            <a:lvl4pPr algn="l" defTabSz="684213" rtl="0" eaLnBrk="0" fontAlgn="base" hangingPunct="0">
              <a:lnSpc>
                <a:spcPct val="90000"/>
              </a:lnSpc>
              <a:spcBef>
                <a:spcPct val="0"/>
              </a:spcBef>
              <a:spcAft>
                <a:spcPct val="0"/>
              </a:spcAft>
              <a:defRPr sz="3300">
                <a:solidFill>
                  <a:schemeClr val="tx1"/>
                </a:solidFill>
                <a:latin typeface="Tahoma" panose="020B0604030504040204" pitchFamily="34" charset="0"/>
              </a:defRPr>
            </a:lvl4pPr>
            <a:lvl5pPr algn="l" defTabSz="684213" rtl="0" eaLnBrk="0" fontAlgn="base" hangingPunct="0">
              <a:lnSpc>
                <a:spcPct val="90000"/>
              </a:lnSpc>
              <a:spcBef>
                <a:spcPct val="0"/>
              </a:spcBef>
              <a:spcAft>
                <a:spcPct val="0"/>
              </a:spcAft>
              <a:defRPr sz="3300">
                <a:solidFill>
                  <a:schemeClr val="tx1"/>
                </a:solidFill>
                <a:latin typeface="Tahoma" panose="020B0604030504040204" pitchFamily="34" charset="0"/>
              </a:defRPr>
            </a:lvl5pPr>
            <a:lvl6pPr marL="457200" algn="l" defTabSz="684213" rtl="0" fontAlgn="base">
              <a:lnSpc>
                <a:spcPct val="90000"/>
              </a:lnSpc>
              <a:spcBef>
                <a:spcPct val="0"/>
              </a:spcBef>
              <a:spcAft>
                <a:spcPct val="0"/>
              </a:spcAft>
              <a:defRPr sz="3300">
                <a:solidFill>
                  <a:schemeClr val="tx1"/>
                </a:solidFill>
                <a:latin typeface="Tahoma" panose="020B0604030504040204" pitchFamily="34" charset="0"/>
              </a:defRPr>
            </a:lvl6pPr>
            <a:lvl7pPr marL="914400" algn="l" defTabSz="684213" rtl="0" fontAlgn="base">
              <a:lnSpc>
                <a:spcPct val="90000"/>
              </a:lnSpc>
              <a:spcBef>
                <a:spcPct val="0"/>
              </a:spcBef>
              <a:spcAft>
                <a:spcPct val="0"/>
              </a:spcAft>
              <a:defRPr sz="3300">
                <a:solidFill>
                  <a:schemeClr val="tx1"/>
                </a:solidFill>
                <a:latin typeface="Tahoma" panose="020B0604030504040204" pitchFamily="34" charset="0"/>
              </a:defRPr>
            </a:lvl7pPr>
            <a:lvl8pPr marL="1371600" algn="l" defTabSz="684213" rtl="0" fontAlgn="base">
              <a:lnSpc>
                <a:spcPct val="90000"/>
              </a:lnSpc>
              <a:spcBef>
                <a:spcPct val="0"/>
              </a:spcBef>
              <a:spcAft>
                <a:spcPct val="0"/>
              </a:spcAft>
              <a:defRPr sz="3300">
                <a:solidFill>
                  <a:schemeClr val="tx1"/>
                </a:solidFill>
                <a:latin typeface="Tahoma" panose="020B0604030504040204" pitchFamily="34" charset="0"/>
              </a:defRPr>
            </a:lvl8pPr>
            <a:lvl9pPr marL="1828800" algn="l" defTabSz="684213" rtl="0" fontAlgn="base">
              <a:lnSpc>
                <a:spcPct val="90000"/>
              </a:lnSpc>
              <a:spcBef>
                <a:spcPct val="0"/>
              </a:spcBef>
              <a:spcAft>
                <a:spcPct val="0"/>
              </a:spcAft>
              <a:defRPr sz="3300">
                <a:solidFill>
                  <a:schemeClr val="tx1"/>
                </a:solidFill>
                <a:latin typeface="Tahoma" panose="020B0604030504040204" pitchFamily="34" charset="0"/>
              </a:defRPr>
            </a:lvl9pPr>
          </a:lstStyle>
          <a:p>
            <a:pPr eaLnBrk="1" hangingPunct="1"/>
            <a:r>
              <a:rPr lang="en-GB" altLang="en-US" sz="2800">
                <a:solidFill>
                  <a:schemeClr val="tx1"/>
                </a:solidFill>
              </a:rPr>
              <a:t>Example options</a:t>
            </a:r>
            <a:r>
              <a:rPr lang="en-GB" altLang="en-US" sz="2800" dirty="0">
                <a:solidFill>
                  <a:schemeClr val="tx1"/>
                </a:solidFill>
              </a:rPr>
              <a:t> and proposals</a:t>
            </a:r>
            <a:endParaRPr lang="en-GB" altLang="en-US" sz="2800">
              <a:solidFill>
                <a:schemeClr val="tx1"/>
              </a:solidFill>
            </a:endParaRPr>
          </a:p>
          <a:p>
            <a:pPr eaLnBrk="1" hangingPunct="1"/>
            <a:endParaRPr lang="en-GB" altLang="en-US" sz="2800">
              <a:solidFill>
                <a:schemeClr val="tx1"/>
              </a:solidFill>
              <a:ea typeface="Tahoma"/>
              <a:cs typeface="Tahoma"/>
            </a:endParaRPr>
          </a:p>
          <a:p>
            <a:pPr eaLnBrk="1" hangingPunct="1"/>
            <a:r>
              <a:rPr lang="en-GB" altLang="en-US" sz="2400">
                <a:solidFill>
                  <a:srgbClr val="C00000"/>
                </a:solidFill>
                <a:ea typeface="Tahoma"/>
                <a:cs typeface="Tahoma"/>
              </a:rPr>
              <a:t>Crisis Consultancy Service</a:t>
            </a:r>
          </a:p>
          <a:p>
            <a:endParaRPr lang="en-GB" altLang="en-US" sz="1800">
              <a:solidFill>
                <a:schemeClr val="tx1"/>
              </a:solidFill>
              <a:ea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F47832D0-FE1B-474C-8275-334DE116848D}"/>
              </a:ext>
            </a:extLst>
          </p:cNvPr>
          <p:cNvSpPr txBox="1"/>
          <p:nvPr/>
        </p:nvSpPr>
        <p:spPr>
          <a:xfrm>
            <a:off x="3890364" y="533882"/>
            <a:ext cx="5075781" cy="3600986"/>
          </a:xfrm>
          <a:prstGeom prst="rect">
            <a:avLst/>
          </a:prstGeom>
          <a:solidFill>
            <a:schemeClr val="bg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285750" indent="-285750">
              <a:buFont typeface="Arial"/>
              <a:buChar char="•"/>
              <a:defRPr sz="1200">
                <a:latin typeface="Arial"/>
                <a:ea typeface="ＭＳ Ｐゴシック"/>
                <a:cs typeface="Arial"/>
              </a:defRPr>
            </a:lvl1pPr>
          </a:lstStyle>
          <a:p>
            <a:r>
              <a:rPr lang="en-US" dirty="0"/>
              <a:t>There will be tenancy sustainment capability/ capacity for all PRS placements made by the Council</a:t>
            </a:r>
          </a:p>
          <a:p>
            <a:r>
              <a:rPr lang="en-US" dirty="0"/>
              <a:t>Every client will have a lead caseworker from SHPS or HC team during </a:t>
            </a:r>
            <a:r>
              <a:rPr lang="en-US" dirty="0" err="1"/>
              <a:t>Prev</a:t>
            </a:r>
            <a:r>
              <a:rPr lang="en-US" dirty="0"/>
              <a:t>/ Relief and from one of TA teams during main duty. Admin support and “lead” role in some cases, with suitable allocation and oversight, will keep caseloads manageable</a:t>
            </a:r>
          </a:p>
          <a:p>
            <a:r>
              <a:rPr lang="en-US" dirty="0"/>
              <a:t>Higher graded and more skilled triage team will have the required training and capacity to manage some of the demand into the service </a:t>
            </a:r>
          </a:p>
          <a:p>
            <a:r>
              <a:rPr lang="en-US" dirty="0"/>
              <a:t>“Help first/ investigate second” approach will lead to some people receiving help they are not legally entitled to</a:t>
            </a:r>
          </a:p>
          <a:p>
            <a:r>
              <a:rPr lang="en-US" dirty="0"/>
              <a:t>Triage+ officers will liaise with TA booking to set up interim TA placements before cases picked up by lead caseworker. Will require mix of customer facing/ non-customer facing to provide time to do this, with appropriate checks and balances</a:t>
            </a:r>
          </a:p>
          <a:p>
            <a:r>
              <a:rPr lang="en-US" dirty="0"/>
              <a:t>Procurement team will provide the main gateway and central route to access PRS properties. They will also manage strategic engagement with landlords. Early intervention work in the PRS will be picked up by other teams</a:t>
            </a:r>
          </a:p>
        </p:txBody>
      </p:sp>
      <p:sp>
        <p:nvSpPr>
          <p:cNvPr id="2" name="Title 1"/>
          <p:cNvSpPr>
            <a:spLocks noGrp="1"/>
          </p:cNvSpPr>
          <p:nvPr>
            <p:ph type="ctrTitle"/>
          </p:nvPr>
        </p:nvSpPr>
        <p:spPr>
          <a:xfrm>
            <a:off x="74023" y="243305"/>
            <a:ext cx="6443026" cy="270459"/>
          </a:xfrm>
        </p:spPr>
        <p:txBody>
          <a:bodyPr/>
          <a:lstStyle/>
          <a:p>
            <a:r>
              <a:rPr lang="en-GB" sz="1850" b="1" dirty="0">
                <a:ea typeface="Tahoma"/>
                <a:cs typeface="Tahoma"/>
              </a:rPr>
              <a:t>Core Service Option 1</a:t>
            </a:r>
            <a:endParaRPr lang="en-US" dirty="0"/>
          </a:p>
        </p:txBody>
      </p:sp>
      <p:sp>
        <p:nvSpPr>
          <p:cNvPr id="71" name="TextBox 70">
            <a:extLst>
              <a:ext uri="{FF2B5EF4-FFF2-40B4-BE49-F238E27FC236}">
                <a16:creationId xmlns:a16="http://schemas.microsoft.com/office/drawing/2014/main" id="{A172A4A0-8961-446E-A492-2D9888CED89C}"/>
              </a:ext>
            </a:extLst>
          </p:cNvPr>
          <p:cNvSpPr txBox="1"/>
          <p:nvPr/>
        </p:nvSpPr>
        <p:spPr>
          <a:xfrm>
            <a:off x="3989493" y="124295"/>
            <a:ext cx="31176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ea typeface="ＭＳ Ｐゴシック"/>
                <a:cs typeface="Arial"/>
              </a:rPr>
              <a:t>Key Assumptions</a:t>
            </a:r>
          </a:p>
        </p:txBody>
      </p:sp>
      <p:sp>
        <p:nvSpPr>
          <p:cNvPr id="72" name="TextBox 71">
            <a:extLst>
              <a:ext uri="{FF2B5EF4-FFF2-40B4-BE49-F238E27FC236}">
                <a16:creationId xmlns:a16="http://schemas.microsoft.com/office/drawing/2014/main" id="{39F92390-610F-41B7-BE83-679726B21A80}"/>
              </a:ext>
            </a:extLst>
          </p:cNvPr>
          <p:cNvSpPr txBox="1"/>
          <p:nvPr/>
        </p:nvSpPr>
        <p:spPr>
          <a:xfrm>
            <a:off x="4155311" y="4260890"/>
            <a:ext cx="31176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ea typeface="ＭＳ Ｐゴシック"/>
                <a:cs typeface="Arial"/>
              </a:rPr>
              <a:t>Key Risks</a:t>
            </a:r>
          </a:p>
        </p:txBody>
      </p:sp>
      <p:sp>
        <p:nvSpPr>
          <p:cNvPr id="74" name="TextBox 73">
            <a:extLst>
              <a:ext uri="{FF2B5EF4-FFF2-40B4-BE49-F238E27FC236}">
                <a16:creationId xmlns:a16="http://schemas.microsoft.com/office/drawing/2014/main" id="{69FF9FF0-DDFB-43CE-BC67-5AF516338538}"/>
              </a:ext>
            </a:extLst>
          </p:cNvPr>
          <p:cNvSpPr txBox="1"/>
          <p:nvPr/>
        </p:nvSpPr>
        <p:spPr>
          <a:xfrm>
            <a:off x="3890364" y="4639270"/>
            <a:ext cx="5075781" cy="2123658"/>
          </a:xfrm>
          <a:prstGeom prst="rect">
            <a:avLst/>
          </a:prstGeom>
          <a:solidFill>
            <a:schemeClr val="bg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285750" indent="-285750">
              <a:buFont typeface="Arial"/>
              <a:buChar char="•"/>
              <a:defRPr sz="1200">
                <a:latin typeface="Arial"/>
                <a:ea typeface="ＭＳ Ｐゴシック"/>
                <a:cs typeface="Arial"/>
              </a:defRPr>
            </a:lvl1pPr>
          </a:lstStyle>
          <a:p>
            <a:r>
              <a:rPr lang="en-US" dirty="0"/>
              <a:t>Potential overlap for clients in interim accommodation during Relief stage – will have lead caseworker and TA caseworker. Roles will need to be clear</a:t>
            </a:r>
          </a:p>
          <a:p>
            <a:r>
              <a:rPr lang="en-US" dirty="0"/>
              <a:t>Continuity of support and emphasis on move-on when clients enter main duty stage </a:t>
            </a:r>
          </a:p>
          <a:p>
            <a:r>
              <a:rPr lang="en-US" dirty="0"/>
              <a:t>No specialist team/support for the “investigative” elements of the role. May impact support element or force officers to </a:t>
            </a:r>
            <a:r>
              <a:rPr lang="en-US" dirty="0" err="1"/>
              <a:t>prioritise</a:t>
            </a:r>
            <a:r>
              <a:rPr lang="en-US" dirty="0"/>
              <a:t> one or the other if spread too thin and/ or cause a backlog in decisions</a:t>
            </a:r>
          </a:p>
          <a:p>
            <a:r>
              <a:rPr lang="en-US" dirty="0"/>
              <a:t>Lack of accountability on others with lead workers, need to manage what happens when they are not there</a:t>
            </a:r>
          </a:p>
          <a:p>
            <a:r>
              <a:rPr lang="en-US" dirty="0"/>
              <a:t>A more proactive front door leads to gatekeeping</a:t>
            </a:r>
          </a:p>
        </p:txBody>
      </p:sp>
    </p:spTree>
    <p:extLst>
      <p:ext uri="{BB962C8B-B14F-4D97-AF65-F5344CB8AC3E}">
        <p14:creationId xmlns:p14="http://schemas.microsoft.com/office/powerpoint/2010/main" val="496495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23" y="243305"/>
            <a:ext cx="6443026" cy="270459"/>
          </a:xfrm>
        </p:spPr>
        <p:txBody>
          <a:bodyPr/>
          <a:lstStyle/>
          <a:p>
            <a:r>
              <a:rPr lang="en-GB" sz="1850" b="1">
                <a:ea typeface="Tahoma"/>
                <a:cs typeface="Tahoma"/>
              </a:rPr>
              <a:t>Core Service Option 2</a:t>
            </a:r>
            <a:endParaRPr lang="en-US"/>
          </a:p>
        </p:txBody>
      </p:sp>
      <p:cxnSp>
        <p:nvCxnSpPr>
          <p:cNvPr id="53" name="Straight Arrow Connector 52">
            <a:extLst>
              <a:ext uri="{FF2B5EF4-FFF2-40B4-BE49-F238E27FC236}">
                <a16:creationId xmlns:a16="http://schemas.microsoft.com/office/drawing/2014/main" id="{41EF99AD-31CF-4F8E-AAE3-770A32CA65D8}"/>
              </a:ext>
            </a:extLst>
          </p:cNvPr>
          <p:cNvCxnSpPr>
            <a:cxnSpLocks/>
          </p:cNvCxnSpPr>
          <p:nvPr/>
        </p:nvCxnSpPr>
        <p:spPr>
          <a:xfrm flipH="1">
            <a:off x="4026979" y="589728"/>
            <a:ext cx="11792" cy="40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B312BD97-68DC-4B04-BE47-AA1743521BBC}"/>
              </a:ext>
            </a:extLst>
          </p:cNvPr>
          <p:cNvSpPr/>
          <p:nvPr/>
        </p:nvSpPr>
        <p:spPr>
          <a:xfrm>
            <a:off x="2158140" y="1007438"/>
            <a:ext cx="3766866" cy="93452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Triage+</a:t>
            </a:r>
            <a:endParaRPr lang="en-US"/>
          </a:p>
        </p:txBody>
      </p:sp>
      <p:sp>
        <p:nvSpPr>
          <p:cNvPr id="84" name="Rectangle 83">
            <a:extLst>
              <a:ext uri="{FF2B5EF4-FFF2-40B4-BE49-F238E27FC236}">
                <a16:creationId xmlns:a16="http://schemas.microsoft.com/office/drawing/2014/main" id="{5D30478B-16DF-4356-AB4C-A2F702F4E372}"/>
              </a:ext>
            </a:extLst>
          </p:cNvPr>
          <p:cNvSpPr/>
          <p:nvPr/>
        </p:nvSpPr>
        <p:spPr>
          <a:xfrm>
            <a:off x="2157632" y="2545815"/>
            <a:ext cx="1293961" cy="155275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SHPS</a:t>
            </a:r>
            <a:endParaRPr lang="en-US" sz="1000" b="1" err="1">
              <a:solidFill>
                <a:srgbClr val="000000"/>
              </a:solidFill>
              <a:latin typeface="Arial"/>
              <a:cs typeface="Arial"/>
            </a:endParaRPr>
          </a:p>
        </p:txBody>
      </p:sp>
      <p:sp>
        <p:nvSpPr>
          <p:cNvPr id="85" name="Rectangle 84">
            <a:extLst>
              <a:ext uri="{FF2B5EF4-FFF2-40B4-BE49-F238E27FC236}">
                <a16:creationId xmlns:a16="http://schemas.microsoft.com/office/drawing/2014/main" id="{A3F3789D-5A66-42DA-BC9F-214E3C66BECA}"/>
              </a:ext>
            </a:extLst>
          </p:cNvPr>
          <p:cNvSpPr/>
          <p:nvPr/>
        </p:nvSpPr>
        <p:spPr>
          <a:xfrm>
            <a:off x="3696008" y="2545815"/>
            <a:ext cx="1193321" cy="1552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Homelessness Caseworkers</a:t>
            </a:r>
          </a:p>
        </p:txBody>
      </p:sp>
      <p:sp>
        <p:nvSpPr>
          <p:cNvPr id="86" name="Rectangle 85">
            <a:extLst>
              <a:ext uri="{FF2B5EF4-FFF2-40B4-BE49-F238E27FC236}">
                <a16:creationId xmlns:a16="http://schemas.microsoft.com/office/drawing/2014/main" id="{749C00F3-2A42-45F9-B0FE-6120D7F1CD0B}"/>
              </a:ext>
            </a:extLst>
          </p:cNvPr>
          <p:cNvSpPr/>
          <p:nvPr/>
        </p:nvSpPr>
        <p:spPr>
          <a:xfrm>
            <a:off x="1884970" y="4834994"/>
            <a:ext cx="4672639" cy="25879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TA Booking</a:t>
            </a:r>
          </a:p>
        </p:txBody>
      </p:sp>
      <p:sp>
        <p:nvSpPr>
          <p:cNvPr id="97" name="Rectangle 96">
            <a:extLst>
              <a:ext uri="{FF2B5EF4-FFF2-40B4-BE49-F238E27FC236}">
                <a16:creationId xmlns:a16="http://schemas.microsoft.com/office/drawing/2014/main" id="{AE96ED22-F4FE-40F2-8C8C-8DF40058146E}"/>
              </a:ext>
            </a:extLst>
          </p:cNvPr>
          <p:cNvSpPr/>
          <p:nvPr/>
        </p:nvSpPr>
        <p:spPr>
          <a:xfrm>
            <a:off x="0" y="1026579"/>
            <a:ext cx="819509" cy="46438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Private Rented Sector/ Landlords</a:t>
            </a:r>
            <a:endParaRPr lang="en-US"/>
          </a:p>
        </p:txBody>
      </p:sp>
      <p:sp>
        <p:nvSpPr>
          <p:cNvPr id="98" name="Rectangle 97">
            <a:extLst>
              <a:ext uri="{FF2B5EF4-FFF2-40B4-BE49-F238E27FC236}">
                <a16:creationId xmlns:a16="http://schemas.microsoft.com/office/drawing/2014/main" id="{9C9F75A7-335A-4567-BBDB-3AC99B753A12}"/>
              </a:ext>
            </a:extLst>
          </p:cNvPr>
          <p:cNvSpPr/>
          <p:nvPr/>
        </p:nvSpPr>
        <p:spPr>
          <a:xfrm>
            <a:off x="821044" y="1021812"/>
            <a:ext cx="819508" cy="464331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Landlord Support + Procurement Service</a:t>
            </a:r>
          </a:p>
        </p:txBody>
      </p:sp>
      <p:sp>
        <p:nvSpPr>
          <p:cNvPr id="99" name="Rectangle 98">
            <a:extLst>
              <a:ext uri="{FF2B5EF4-FFF2-40B4-BE49-F238E27FC236}">
                <a16:creationId xmlns:a16="http://schemas.microsoft.com/office/drawing/2014/main" id="{C97785F4-FAF9-43CB-8E5E-C0A431A44E1C}"/>
              </a:ext>
            </a:extLst>
          </p:cNvPr>
          <p:cNvSpPr/>
          <p:nvPr/>
        </p:nvSpPr>
        <p:spPr>
          <a:xfrm>
            <a:off x="5220007" y="3063398"/>
            <a:ext cx="1523998" cy="7624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Prevention Hub</a:t>
            </a:r>
            <a:endParaRPr lang="en-US" b="1">
              <a:ea typeface="Tahoma"/>
              <a:cs typeface="Tahoma"/>
            </a:endParaRPr>
          </a:p>
        </p:txBody>
      </p:sp>
      <p:sp>
        <p:nvSpPr>
          <p:cNvPr id="7" name="Rectangle 6">
            <a:extLst>
              <a:ext uri="{FF2B5EF4-FFF2-40B4-BE49-F238E27FC236}">
                <a16:creationId xmlns:a16="http://schemas.microsoft.com/office/drawing/2014/main" id="{09AC9474-1010-4FBA-9121-D0CDC85F65A4}"/>
              </a:ext>
            </a:extLst>
          </p:cNvPr>
          <p:cNvSpPr/>
          <p:nvPr/>
        </p:nvSpPr>
        <p:spPr>
          <a:xfrm>
            <a:off x="6805648" y="1734064"/>
            <a:ext cx="992037" cy="70449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SA Referrals</a:t>
            </a:r>
          </a:p>
        </p:txBody>
      </p:sp>
      <p:sp>
        <p:nvSpPr>
          <p:cNvPr id="8" name="Rectangle 7">
            <a:extLst>
              <a:ext uri="{FF2B5EF4-FFF2-40B4-BE49-F238E27FC236}">
                <a16:creationId xmlns:a16="http://schemas.microsoft.com/office/drawing/2014/main" id="{A08C7692-DB53-43A8-BA27-9010A52FAE21}"/>
              </a:ext>
            </a:extLst>
          </p:cNvPr>
          <p:cNvSpPr/>
          <p:nvPr/>
        </p:nvSpPr>
        <p:spPr>
          <a:xfrm>
            <a:off x="7809962" y="1730945"/>
            <a:ext cx="1202926" cy="7033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Commissioned Supported Accommodation</a:t>
            </a:r>
            <a:endParaRPr lang="en-US"/>
          </a:p>
        </p:txBody>
      </p:sp>
      <p:sp>
        <p:nvSpPr>
          <p:cNvPr id="9" name="Rectangle 8">
            <a:extLst>
              <a:ext uri="{FF2B5EF4-FFF2-40B4-BE49-F238E27FC236}">
                <a16:creationId xmlns:a16="http://schemas.microsoft.com/office/drawing/2014/main" id="{FFCDB679-E9BC-48DD-B0A8-8AAF9322726F}"/>
              </a:ext>
            </a:extLst>
          </p:cNvPr>
          <p:cNvSpPr/>
          <p:nvPr/>
        </p:nvSpPr>
        <p:spPr>
          <a:xfrm>
            <a:off x="8043684" y="3777681"/>
            <a:ext cx="955330" cy="195920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Social Housing</a:t>
            </a:r>
            <a:endParaRPr lang="en-US"/>
          </a:p>
        </p:txBody>
      </p:sp>
      <p:sp>
        <p:nvSpPr>
          <p:cNvPr id="10" name="Rectangle 9">
            <a:extLst>
              <a:ext uri="{FF2B5EF4-FFF2-40B4-BE49-F238E27FC236}">
                <a16:creationId xmlns:a16="http://schemas.microsoft.com/office/drawing/2014/main" id="{04EA2510-6796-4381-BCEB-56D33510E07C}"/>
              </a:ext>
            </a:extLst>
          </p:cNvPr>
          <p:cNvSpPr/>
          <p:nvPr/>
        </p:nvSpPr>
        <p:spPr>
          <a:xfrm>
            <a:off x="8095986" y="3926040"/>
            <a:ext cx="833886" cy="44569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H&amp;C</a:t>
            </a:r>
          </a:p>
        </p:txBody>
      </p:sp>
      <p:sp>
        <p:nvSpPr>
          <p:cNvPr id="14" name="Rectangle 13">
            <a:extLst>
              <a:ext uri="{FF2B5EF4-FFF2-40B4-BE49-F238E27FC236}">
                <a16:creationId xmlns:a16="http://schemas.microsoft.com/office/drawing/2014/main" id="{236D22C5-0DEA-45C6-9D46-8882A5898294}"/>
              </a:ext>
            </a:extLst>
          </p:cNvPr>
          <p:cNvSpPr/>
          <p:nvPr/>
        </p:nvSpPr>
        <p:spPr>
          <a:xfrm>
            <a:off x="8110363" y="5165419"/>
            <a:ext cx="805131" cy="47445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Mobility</a:t>
            </a:r>
          </a:p>
        </p:txBody>
      </p:sp>
      <p:sp>
        <p:nvSpPr>
          <p:cNvPr id="16" name="Rectangle 15">
            <a:extLst>
              <a:ext uri="{FF2B5EF4-FFF2-40B4-BE49-F238E27FC236}">
                <a16:creationId xmlns:a16="http://schemas.microsoft.com/office/drawing/2014/main" id="{BC133EF8-920A-4BE2-BB44-DB9D489459F9}"/>
              </a:ext>
            </a:extLst>
          </p:cNvPr>
          <p:cNvSpPr/>
          <p:nvPr/>
        </p:nvSpPr>
        <p:spPr>
          <a:xfrm>
            <a:off x="2251782" y="1639785"/>
            <a:ext cx="1035168" cy="23328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Admin</a:t>
            </a:r>
            <a:endParaRPr lang="en-US" sz="1000" b="1" err="1">
              <a:solidFill>
                <a:srgbClr val="000000"/>
              </a:solidFill>
              <a:latin typeface="Arial"/>
              <a:ea typeface="Tahoma"/>
              <a:cs typeface="Arial"/>
            </a:endParaRPr>
          </a:p>
        </p:txBody>
      </p:sp>
      <p:sp>
        <p:nvSpPr>
          <p:cNvPr id="17" name="Rectangle 16">
            <a:extLst>
              <a:ext uri="{FF2B5EF4-FFF2-40B4-BE49-F238E27FC236}">
                <a16:creationId xmlns:a16="http://schemas.microsoft.com/office/drawing/2014/main" id="{69E4ECD2-A437-4008-AFF5-0370CBFCD8D2}"/>
              </a:ext>
            </a:extLst>
          </p:cNvPr>
          <p:cNvSpPr/>
          <p:nvPr/>
        </p:nvSpPr>
        <p:spPr>
          <a:xfrm>
            <a:off x="2280537" y="3802178"/>
            <a:ext cx="1035168" cy="23328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Sustainment</a:t>
            </a:r>
            <a:endParaRPr lang="en-US" sz="1000" b="1" err="1">
              <a:solidFill>
                <a:srgbClr val="000000"/>
              </a:solidFill>
              <a:latin typeface="Arial"/>
              <a:ea typeface="Tahoma"/>
              <a:cs typeface="Arial"/>
            </a:endParaRPr>
          </a:p>
        </p:txBody>
      </p:sp>
      <p:sp>
        <p:nvSpPr>
          <p:cNvPr id="13" name="Rectangle 12">
            <a:extLst>
              <a:ext uri="{FF2B5EF4-FFF2-40B4-BE49-F238E27FC236}">
                <a16:creationId xmlns:a16="http://schemas.microsoft.com/office/drawing/2014/main" id="{0A33257F-78CE-4E6F-9B75-D5AEE8FC261A}"/>
              </a:ext>
            </a:extLst>
          </p:cNvPr>
          <p:cNvSpPr/>
          <p:nvPr/>
        </p:nvSpPr>
        <p:spPr>
          <a:xfrm>
            <a:off x="3696517" y="144795"/>
            <a:ext cx="1035168" cy="23328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EHPS</a:t>
            </a:r>
            <a:endParaRPr lang="en-US" sz="1000" b="1" err="1">
              <a:solidFill>
                <a:srgbClr val="000000"/>
              </a:solidFill>
              <a:latin typeface="Arial"/>
              <a:cs typeface="Arial"/>
            </a:endParaRPr>
          </a:p>
        </p:txBody>
      </p:sp>
      <p:sp>
        <p:nvSpPr>
          <p:cNvPr id="18" name="Rectangle 17">
            <a:extLst>
              <a:ext uri="{FF2B5EF4-FFF2-40B4-BE49-F238E27FC236}">
                <a16:creationId xmlns:a16="http://schemas.microsoft.com/office/drawing/2014/main" id="{8DC32624-1F97-42DE-AABB-14C3CBFD81A6}"/>
              </a:ext>
            </a:extLst>
          </p:cNvPr>
          <p:cNvSpPr/>
          <p:nvPr/>
        </p:nvSpPr>
        <p:spPr>
          <a:xfrm>
            <a:off x="7089570" y="3785191"/>
            <a:ext cx="948904" cy="97765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Rehousing/ Applications</a:t>
            </a:r>
            <a:endParaRPr lang="en-US"/>
          </a:p>
        </p:txBody>
      </p:sp>
      <p:sp>
        <p:nvSpPr>
          <p:cNvPr id="20" name="Rectangle 19">
            <a:extLst>
              <a:ext uri="{FF2B5EF4-FFF2-40B4-BE49-F238E27FC236}">
                <a16:creationId xmlns:a16="http://schemas.microsoft.com/office/drawing/2014/main" id="{BFAD612A-8865-41CD-9E51-5A98862AFCF3}"/>
              </a:ext>
            </a:extLst>
          </p:cNvPr>
          <p:cNvSpPr/>
          <p:nvPr/>
        </p:nvSpPr>
        <p:spPr>
          <a:xfrm>
            <a:off x="7089570" y="4762852"/>
            <a:ext cx="948904" cy="97765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Allocations</a:t>
            </a:r>
          </a:p>
        </p:txBody>
      </p:sp>
      <p:sp>
        <p:nvSpPr>
          <p:cNvPr id="39" name="Rectangle 38">
            <a:extLst>
              <a:ext uri="{FF2B5EF4-FFF2-40B4-BE49-F238E27FC236}">
                <a16:creationId xmlns:a16="http://schemas.microsoft.com/office/drawing/2014/main" id="{B5E41AB3-6E7C-4D15-AC5E-7AAA9DB64889}"/>
              </a:ext>
            </a:extLst>
          </p:cNvPr>
          <p:cNvSpPr/>
          <p:nvPr/>
        </p:nvSpPr>
        <p:spPr>
          <a:xfrm>
            <a:off x="2280536" y="3471498"/>
            <a:ext cx="1035168" cy="23328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Admin</a:t>
            </a:r>
            <a:endParaRPr lang="en-US" sz="1000" b="1" err="1">
              <a:solidFill>
                <a:srgbClr val="000000"/>
              </a:solidFill>
              <a:latin typeface="Arial"/>
              <a:ea typeface="Tahoma"/>
              <a:cs typeface="Arial"/>
            </a:endParaRPr>
          </a:p>
        </p:txBody>
      </p:sp>
      <p:sp>
        <p:nvSpPr>
          <p:cNvPr id="40" name="Rectangle 39">
            <a:extLst>
              <a:ext uri="{FF2B5EF4-FFF2-40B4-BE49-F238E27FC236}">
                <a16:creationId xmlns:a16="http://schemas.microsoft.com/office/drawing/2014/main" id="{8E87A85A-DB0A-4206-8C90-FDA7EA60F504}"/>
              </a:ext>
            </a:extLst>
          </p:cNvPr>
          <p:cNvSpPr/>
          <p:nvPr/>
        </p:nvSpPr>
        <p:spPr>
          <a:xfrm>
            <a:off x="3790158" y="3523219"/>
            <a:ext cx="1035168" cy="23328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Admin</a:t>
            </a:r>
            <a:endParaRPr lang="en-US" sz="1000" b="1" err="1">
              <a:solidFill>
                <a:srgbClr val="000000"/>
              </a:solidFill>
              <a:latin typeface="Arial"/>
              <a:ea typeface="Tahoma"/>
              <a:cs typeface="Arial"/>
            </a:endParaRPr>
          </a:p>
        </p:txBody>
      </p:sp>
      <p:sp>
        <p:nvSpPr>
          <p:cNvPr id="41" name="Rectangle 40">
            <a:extLst>
              <a:ext uri="{FF2B5EF4-FFF2-40B4-BE49-F238E27FC236}">
                <a16:creationId xmlns:a16="http://schemas.microsoft.com/office/drawing/2014/main" id="{00D0FDEB-DF21-4B68-A979-B6E2D5ACBB68}"/>
              </a:ext>
            </a:extLst>
          </p:cNvPr>
          <p:cNvSpPr/>
          <p:nvPr/>
        </p:nvSpPr>
        <p:spPr>
          <a:xfrm>
            <a:off x="296461" y="5334766"/>
            <a:ext cx="1035168" cy="23328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Sustainment</a:t>
            </a:r>
            <a:endParaRPr lang="en-US" sz="1000" b="1" err="1">
              <a:solidFill>
                <a:srgbClr val="000000"/>
              </a:solidFill>
              <a:latin typeface="Arial"/>
              <a:ea typeface="Tahoma"/>
              <a:cs typeface="Arial"/>
            </a:endParaRPr>
          </a:p>
        </p:txBody>
      </p:sp>
      <p:sp>
        <p:nvSpPr>
          <p:cNvPr id="44" name="Rectangle 43">
            <a:extLst>
              <a:ext uri="{FF2B5EF4-FFF2-40B4-BE49-F238E27FC236}">
                <a16:creationId xmlns:a16="http://schemas.microsoft.com/office/drawing/2014/main" id="{98144079-A595-464E-B4DB-A1D0178D8326}"/>
              </a:ext>
            </a:extLst>
          </p:cNvPr>
          <p:cNvSpPr/>
          <p:nvPr/>
        </p:nvSpPr>
        <p:spPr>
          <a:xfrm>
            <a:off x="2356620" y="2844109"/>
            <a:ext cx="959018" cy="321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dirty="0">
                <a:solidFill>
                  <a:srgbClr val="000000"/>
                </a:solidFill>
                <a:latin typeface="Arial"/>
                <a:ea typeface="Tahoma"/>
                <a:cs typeface="Arial"/>
              </a:rPr>
              <a:t>Single, non-priority prevention and relief casework</a:t>
            </a:r>
          </a:p>
        </p:txBody>
      </p:sp>
      <p:sp>
        <p:nvSpPr>
          <p:cNvPr id="46" name="Rectangle 45">
            <a:extLst>
              <a:ext uri="{FF2B5EF4-FFF2-40B4-BE49-F238E27FC236}">
                <a16:creationId xmlns:a16="http://schemas.microsoft.com/office/drawing/2014/main" id="{3E984E29-902A-4F05-84B5-D297625C852E}"/>
              </a:ext>
            </a:extLst>
          </p:cNvPr>
          <p:cNvSpPr/>
          <p:nvPr/>
        </p:nvSpPr>
        <p:spPr>
          <a:xfrm>
            <a:off x="3813186" y="3005949"/>
            <a:ext cx="959018" cy="321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dirty="0">
                <a:solidFill>
                  <a:srgbClr val="000000"/>
                </a:solidFill>
                <a:latin typeface="Arial"/>
                <a:ea typeface="Tahoma"/>
                <a:cs typeface="Arial"/>
              </a:rPr>
              <a:t>Priority prevention and relief casework</a:t>
            </a:r>
          </a:p>
        </p:txBody>
      </p:sp>
      <p:sp>
        <p:nvSpPr>
          <p:cNvPr id="47" name="Rectangle 46">
            <a:extLst>
              <a:ext uri="{FF2B5EF4-FFF2-40B4-BE49-F238E27FC236}">
                <a16:creationId xmlns:a16="http://schemas.microsoft.com/office/drawing/2014/main" id="{BF82FF29-E55A-4E29-BA08-B16D2ECE201F}"/>
              </a:ext>
            </a:extLst>
          </p:cNvPr>
          <p:cNvSpPr/>
          <p:nvPr/>
        </p:nvSpPr>
        <p:spPr>
          <a:xfrm>
            <a:off x="5239406" y="3339745"/>
            <a:ext cx="1495115" cy="321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a:solidFill>
                  <a:srgbClr val="000000"/>
                </a:solidFill>
                <a:latin typeface="Arial"/>
                <a:ea typeface="Tahoma"/>
                <a:cs typeface="Arial"/>
              </a:rPr>
              <a:t>Services to assist lead caseworkers in sustainable prevention of homelessness</a:t>
            </a:r>
          </a:p>
        </p:txBody>
      </p:sp>
      <p:sp>
        <p:nvSpPr>
          <p:cNvPr id="48" name="Rectangle 47">
            <a:extLst>
              <a:ext uri="{FF2B5EF4-FFF2-40B4-BE49-F238E27FC236}">
                <a16:creationId xmlns:a16="http://schemas.microsoft.com/office/drawing/2014/main" id="{5BAEAACE-0FD8-47D3-A315-A97980F412D3}"/>
              </a:ext>
            </a:extLst>
          </p:cNvPr>
          <p:cNvSpPr/>
          <p:nvPr/>
        </p:nvSpPr>
        <p:spPr>
          <a:xfrm>
            <a:off x="6736432" y="1943868"/>
            <a:ext cx="1110744" cy="331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a:solidFill>
                  <a:srgbClr val="000000"/>
                </a:solidFill>
                <a:latin typeface="Arial"/>
                <a:ea typeface="Tahoma"/>
                <a:cs typeface="Arial"/>
              </a:rPr>
              <a:t>Gateway to supported accommodation</a:t>
            </a:r>
          </a:p>
        </p:txBody>
      </p:sp>
      <p:sp>
        <p:nvSpPr>
          <p:cNvPr id="49" name="Rectangle 48">
            <a:extLst>
              <a:ext uri="{FF2B5EF4-FFF2-40B4-BE49-F238E27FC236}">
                <a16:creationId xmlns:a16="http://schemas.microsoft.com/office/drawing/2014/main" id="{D489DBB3-CC05-453E-9201-648806CC7E54}"/>
              </a:ext>
            </a:extLst>
          </p:cNvPr>
          <p:cNvSpPr/>
          <p:nvPr/>
        </p:nvSpPr>
        <p:spPr>
          <a:xfrm>
            <a:off x="6979192" y="4229867"/>
            <a:ext cx="1110744" cy="331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a:solidFill>
                  <a:srgbClr val="000000"/>
                </a:solidFill>
                <a:latin typeface="Arial"/>
                <a:ea typeface="Tahoma"/>
                <a:cs typeface="Arial"/>
              </a:rPr>
              <a:t>Gateway to social housing</a:t>
            </a:r>
          </a:p>
        </p:txBody>
      </p:sp>
      <p:sp>
        <p:nvSpPr>
          <p:cNvPr id="50" name="Rectangle 49">
            <a:extLst>
              <a:ext uri="{FF2B5EF4-FFF2-40B4-BE49-F238E27FC236}">
                <a16:creationId xmlns:a16="http://schemas.microsoft.com/office/drawing/2014/main" id="{04447AFD-62A6-4FF9-917C-013558717433}"/>
              </a:ext>
            </a:extLst>
          </p:cNvPr>
          <p:cNvSpPr/>
          <p:nvPr/>
        </p:nvSpPr>
        <p:spPr>
          <a:xfrm>
            <a:off x="6979191" y="5069415"/>
            <a:ext cx="1110744" cy="331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a:solidFill>
                  <a:srgbClr val="000000"/>
                </a:solidFill>
                <a:latin typeface="Arial"/>
                <a:ea typeface="Tahoma"/>
                <a:cs typeface="Arial"/>
              </a:rPr>
              <a:t>Gateway to social housing</a:t>
            </a:r>
          </a:p>
        </p:txBody>
      </p:sp>
      <p:sp>
        <p:nvSpPr>
          <p:cNvPr id="51" name="Rectangle 50">
            <a:extLst>
              <a:ext uri="{FF2B5EF4-FFF2-40B4-BE49-F238E27FC236}">
                <a16:creationId xmlns:a16="http://schemas.microsoft.com/office/drawing/2014/main" id="{F41D60D9-F6A4-4BB3-BD68-CC2DD0476C45}"/>
              </a:ext>
            </a:extLst>
          </p:cNvPr>
          <p:cNvSpPr/>
          <p:nvPr/>
        </p:nvSpPr>
        <p:spPr>
          <a:xfrm>
            <a:off x="4885376" y="4877228"/>
            <a:ext cx="1515345" cy="199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a:solidFill>
                  <a:srgbClr val="000000"/>
                </a:solidFill>
                <a:latin typeface="Arial"/>
                <a:ea typeface="Tahoma"/>
                <a:cs typeface="Arial"/>
              </a:rPr>
              <a:t>Gateway to TA</a:t>
            </a:r>
          </a:p>
        </p:txBody>
      </p:sp>
      <p:cxnSp>
        <p:nvCxnSpPr>
          <p:cNvPr id="54" name="Straight Arrow Connector 53">
            <a:extLst>
              <a:ext uri="{FF2B5EF4-FFF2-40B4-BE49-F238E27FC236}">
                <a16:creationId xmlns:a16="http://schemas.microsoft.com/office/drawing/2014/main" id="{F2E68549-4F5C-456E-B224-DE3A11F2361D}"/>
              </a:ext>
            </a:extLst>
          </p:cNvPr>
          <p:cNvCxnSpPr>
            <a:cxnSpLocks/>
          </p:cNvCxnSpPr>
          <p:nvPr/>
        </p:nvCxnSpPr>
        <p:spPr>
          <a:xfrm flipH="1">
            <a:off x="7276261" y="1351727"/>
            <a:ext cx="11792" cy="40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6EBA0E6-3081-4523-8E0C-949F90F0A53C}"/>
              </a:ext>
            </a:extLst>
          </p:cNvPr>
          <p:cNvCxnSpPr>
            <a:cxnSpLocks/>
          </p:cNvCxnSpPr>
          <p:nvPr/>
        </p:nvCxnSpPr>
        <p:spPr>
          <a:xfrm flipH="1">
            <a:off x="7606940" y="3378934"/>
            <a:ext cx="11792" cy="40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C8304BD-3ABB-469E-BE1A-1688BCA76825}"/>
              </a:ext>
            </a:extLst>
          </p:cNvPr>
          <p:cNvSpPr/>
          <p:nvPr/>
        </p:nvSpPr>
        <p:spPr>
          <a:xfrm>
            <a:off x="2765741" y="4227965"/>
            <a:ext cx="1774267" cy="49200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Inquiries + Decisions</a:t>
            </a:r>
          </a:p>
        </p:txBody>
      </p:sp>
      <p:sp>
        <p:nvSpPr>
          <p:cNvPr id="59" name="Rectangle 58">
            <a:extLst>
              <a:ext uri="{FF2B5EF4-FFF2-40B4-BE49-F238E27FC236}">
                <a16:creationId xmlns:a16="http://schemas.microsoft.com/office/drawing/2014/main" id="{F1B0113D-61EF-4414-84B0-7ED4B2BAD939}"/>
              </a:ext>
            </a:extLst>
          </p:cNvPr>
          <p:cNvSpPr/>
          <p:nvPr/>
        </p:nvSpPr>
        <p:spPr>
          <a:xfrm>
            <a:off x="2816948" y="4412257"/>
            <a:ext cx="1667070" cy="331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a:solidFill>
                  <a:srgbClr val="000000"/>
                </a:solidFill>
                <a:latin typeface="Arial"/>
                <a:ea typeface="Tahoma"/>
                <a:cs typeface="Arial"/>
              </a:rPr>
              <a:t>Main duty inquiries, decisions and discharge</a:t>
            </a:r>
            <a:endParaRPr lang="en-US"/>
          </a:p>
        </p:txBody>
      </p:sp>
      <p:sp>
        <p:nvSpPr>
          <p:cNvPr id="4" name="Rectangle 3">
            <a:extLst>
              <a:ext uri="{FF2B5EF4-FFF2-40B4-BE49-F238E27FC236}">
                <a16:creationId xmlns:a16="http://schemas.microsoft.com/office/drawing/2014/main" id="{911598FF-CE56-46E9-BE78-0CE8FF13430A}"/>
              </a:ext>
            </a:extLst>
          </p:cNvPr>
          <p:cNvSpPr/>
          <p:nvPr/>
        </p:nvSpPr>
        <p:spPr>
          <a:xfrm>
            <a:off x="8106801" y="4162693"/>
            <a:ext cx="812638" cy="18270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Sustainment</a:t>
            </a:r>
            <a:endParaRPr lang="en-US" sz="800" b="1" err="1">
              <a:solidFill>
                <a:srgbClr val="000000"/>
              </a:solidFill>
              <a:latin typeface="Arial"/>
              <a:ea typeface="Tahoma"/>
              <a:cs typeface="Arial"/>
            </a:endParaRPr>
          </a:p>
        </p:txBody>
      </p:sp>
      <p:sp>
        <p:nvSpPr>
          <p:cNvPr id="57" name="Rectangle 56">
            <a:extLst>
              <a:ext uri="{FF2B5EF4-FFF2-40B4-BE49-F238E27FC236}">
                <a16:creationId xmlns:a16="http://schemas.microsoft.com/office/drawing/2014/main" id="{7F0885FE-EBBF-427C-8D99-D477DA46189F}"/>
              </a:ext>
            </a:extLst>
          </p:cNvPr>
          <p:cNvSpPr/>
          <p:nvPr/>
        </p:nvSpPr>
        <p:spPr>
          <a:xfrm>
            <a:off x="1884967" y="5234377"/>
            <a:ext cx="4715772" cy="1623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Interim/ Temporary Accommodation</a:t>
            </a:r>
          </a:p>
        </p:txBody>
      </p:sp>
      <p:sp>
        <p:nvSpPr>
          <p:cNvPr id="58" name="Rectangle 57">
            <a:extLst>
              <a:ext uri="{FF2B5EF4-FFF2-40B4-BE49-F238E27FC236}">
                <a16:creationId xmlns:a16="http://schemas.microsoft.com/office/drawing/2014/main" id="{5499B2A4-1693-41DA-A5EA-D482B40A9C0C}"/>
              </a:ext>
            </a:extLst>
          </p:cNvPr>
          <p:cNvSpPr/>
          <p:nvPr/>
        </p:nvSpPr>
        <p:spPr>
          <a:xfrm>
            <a:off x="2013980" y="5610735"/>
            <a:ext cx="1196947" cy="35211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Reception Centre</a:t>
            </a:r>
          </a:p>
        </p:txBody>
      </p:sp>
      <p:sp>
        <p:nvSpPr>
          <p:cNvPr id="61" name="Rectangle 60">
            <a:extLst>
              <a:ext uri="{FF2B5EF4-FFF2-40B4-BE49-F238E27FC236}">
                <a16:creationId xmlns:a16="http://schemas.microsoft.com/office/drawing/2014/main" id="{6E5E81AD-92C8-440C-933E-A99FD71FB81E}"/>
              </a:ext>
            </a:extLst>
          </p:cNvPr>
          <p:cNvSpPr/>
          <p:nvPr/>
        </p:nvSpPr>
        <p:spPr>
          <a:xfrm>
            <a:off x="2014358" y="5953244"/>
            <a:ext cx="1193320" cy="345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Reception Centre</a:t>
            </a:r>
            <a:endParaRPr lang="en-US"/>
          </a:p>
        </p:txBody>
      </p:sp>
      <p:sp>
        <p:nvSpPr>
          <p:cNvPr id="62" name="Rectangle 61">
            <a:extLst>
              <a:ext uri="{FF2B5EF4-FFF2-40B4-BE49-F238E27FC236}">
                <a16:creationId xmlns:a16="http://schemas.microsoft.com/office/drawing/2014/main" id="{570AE753-1A9D-4CB3-9D64-4DD11A2E1676}"/>
              </a:ext>
            </a:extLst>
          </p:cNvPr>
          <p:cNvSpPr/>
          <p:nvPr/>
        </p:nvSpPr>
        <p:spPr>
          <a:xfrm>
            <a:off x="5091111" y="5953243"/>
            <a:ext cx="1380225" cy="345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Own Stock (Social)</a:t>
            </a:r>
            <a:endParaRPr lang="en-US"/>
          </a:p>
        </p:txBody>
      </p:sp>
      <p:cxnSp>
        <p:nvCxnSpPr>
          <p:cNvPr id="63" name="Straight Arrow Connector 62">
            <a:extLst>
              <a:ext uri="{FF2B5EF4-FFF2-40B4-BE49-F238E27FC236}">
                <a16:creationId xmlns:a16="http://schemas.microsoft.com/office/drawing/2014/main" id="{0D0FDC40-29F3-4F62-918E-151DC04BD859}"/>
              </a:ext>
            </a:extLst>
          </p:cNvPr>
          <p:cNvCxnSpPr/>
          <p:nvPr/>
        </p:nvCxnSpPr>
        <p:spPr>
          <a:xfrm>
            <a:off x="3207687" y="6125777"/>
            <a:ext cx="1877684" cy="230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45648C28-504B-4F00-A387-1C82A3DAEBFD}"/>
              </a:ext>
            </a:extLst>
          </p:cNvPr>
          <p:cNvSpPr/>
          <p:nvPr/>
        </p:nvSpPr>
        <p:spPr>
          <a:xfrm>
            <a:off x="3538358" y="5953243"/>
            <a:ext cx="1380225" cy="345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NPTA (PRS)</a:t>
            </a:r>
            <a:endParaRPr lang="en-US"/>
          </a:p>
        </p:txBody>
      </p:sp>
      <p:sp>
        <p:nvSpPr>
          <p:cNvPr id="65" name="Rectangle 64">
            <a:extLst>
              <a:ext uri="{FF2B5EF4-FFF2-40B4-BE49-F238E27FC236}">
                <a16:creationId xmlns:a16="http://schemas.microsoft.com/office/drawing/2014/main" id="{D4CCB9F5-2D6C-4B86-901F-DF98368462DA}"/>
              </a:ext>
            </a:extLst>
          </p:cNvPr>
          <p:cNvSpPr/>
          <p:nvPr/>
        </p:nvSpPr>
        <p:spPr>
          <a:xfrm>
            <a:off x="3538357" y="5609331"/>
            <a:ext cx="1380225" cy="34505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Homeless Support</a:t>
            </a:r>
          </a:p>
        </p:txBody>
      </p:sp>
      <p:sp>
        <p:nvSpPr>
          <p:cNvPr id="66" name="Rectangle 65">
            <a:extLst>
              <a:ext uri="{FF2B5EF4-FFF2-40B4-BE49-F238E27FC236}">
                <a16:creationId xmlns:a16="http://schemas.microsoft.com/office/drawing/2014/main" id="{9D5C6F49-966F-42AB-9613-3A5C31D4A741}"/>
              </a:ext>
            </a:extLst>
          </p:cNvPr>
          <p:cNvSpPr/>
          <p:nvPr/>
        </p:nvSpPr>
        <p:spPr>
          <a:xfrm>
            <a:off x="5091110" y="5609331"/>
            <a:ext cx="1380225" cy="3450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H&amp;C</a:t>
            </a:r>
            <a:endParaRPr lang="en-US"/>
          </a:p>
        </p:txBody>
      </p:sp>
      <p:sp>
        <p:nvSpPr>
          <p:cNvPr id="69" name="Rectangle 68">
            <a:extLst>
              <a:ext uri="{FF2B5EF4-FFF2-40B4-BE49-F238E27FC236}">
                <a16:creationId xmlns:a16="http://schemas.microsoft.com/office/drawing/2014/main" id="{AF6797BE-5C0D-47BB-9952-5744CDC5C171}"/>
              </a:ext>
            </a:extLst>
          </p:cNvPr>
          <p:cNvSpPr/>
          <p:nvPr/>
        </p:nvSpPr>
        <p:spPr>
          <a:xfrm>
            <a:off x="2003706" y="6545196"/>
            <a:ext cx="4473837" cy="21782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rgbClr val="000000"/>
                </a:solidFill>
                <a:latin typeface="Arial"/>
                <a:ea typeface="Tahoma"/>
                <a:cs typeface="Arial"/>
              </a:rPr>
              <a:t>Arrears Recovery</a:t>
            </a:r>
          </a:p>
        </p:txBody>
      </p:sp>
      <p:sp>
        <p:nvSpPr>
          <p:cNvPr id="60" name="Rectangle 59">
            <a:extLst>
              <a:ext uri="{FF2B5EF4-FFF2-40B4-BE49-F238E27FC236}">
                <a16:creationId xmlns:a16="http://schemas.microsoft.com/office/drawing/2014/main" id="{3EB929F1-CE01-42E4-8758-09ADF9A6D029}"/>
              </a:ext>
            </a:extLst>
          </p:cNvPr>
          <p:cNvSpPr/>
          <p:nvPr/>
        </p:nvSpPr>
        <p:spPr>
          <a:xfrm>
            <a:off x="920025" y="1914036"/>
            <a:ext cx="675798" cy="211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dirty="0">
                <a:solidFill>
                  <a:srgbClr val="000000"/>
                </a:solidFill>
                <a:latin typeface="Arial"/>
                <a:ea typeface="Tahoma"/>
                <a:cs typeface="Arial"/>
              </a:rPr>
              <a:t>Gateway to PRS. Build relationships and liaise with landlords. Market shaping. Sustainment of PRS placements.</a:t>
            </a:r>
          </a:p>
        </p:txBody>
      </p:sp>
      <p:sp>
        <p:nvSpPr>
          <p:cNvPr id="67" name="Rectangle 66">
            <a:extLst>
              <a:ext uri="{FF2B5EF4-FFF2-40B4-BE49-F238E27FC236}">
                <a16:creationId xmlns:a16="http://schemas.microsoft.com/office/drawing/2014/main" id="{49AB1B48-A16E-49B5-B2B9-5F92BDEAA690}"/>
              </a:ext>
            </a:extLst>
          </p:cNvPr>
          <p:cNvSpPr/>
          <p:nvPr/>
        </p:nvSpPr>
        <p:spPr>
          <a:xfrm>
            <a:off x="2184413" y="1226219"/>
            <a:ext cx="3771000" cy="331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dirty="0">
                <a:solidFill>
                  <a:srgbClr val="000000"/>
                </a:solidFill>
                <a:latin typeface="Arial"/>
                <a:ea typeface="Tahoma"/>
                <a:cs typeface="Arial"/>
              </a:rPr>
              <a:t>Initial contact + assessment, process referrals, identify homeless applications, advice + information, interim placements</a:t>
            </a:r>
          </a:p>
        </p:txBody>
      </p:sp>
      <p:sp>
        <p:nvSpPr>
          <p:cNvPr id="3" name="Rectangle 2">
            <a:extLst>
              <a:ext uri="{FF2B5EF4-FFF2-40B4-BE49-F238E27FC236}">
                <a16:creationId xmlns:a16="http://schemas.microsoft.com/office/drawing/2014/main" id="{6A06F2C4-72CB-4213-B836-8DE1A79D0A49}"/>
              </a:ext>
            </a:extLst>
          </p:cNvPr>
          <p:cNvSpPr/>
          <p:nvPr/>
        </p:nvSpPr>
        <p:spPr>
          <a:xfrm>
            <a:off x="7071731" y="5972889"/>
            <a:ext cx="994517" cy="59163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Specialist Support</a:t>
            </a:r>
          </a:p>
        </p:txBody>
      </p:sp>
    </p:spTree>
    <p:extLst>
      <p:ext uri="{BB962C8B-B14F-4D97-AF65-F5344CB8AC3E}">
        <p14:creationId xmlns:p14="http://schemas.microsoft.com/office/powerpoint/2010/main" val="1605690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F08C90-AB63-4D72-88FF-420413062A75}"/>
              </a:ext>
            </a:extLst>
          </p:cNvPr>
          <p:cNvPicPr>
            <a:picLocks noChangeAspect="1"/>
          </p:cNvPicPr>
          <p:nvPr/>
        </p:nvPicPr>
        <p:blipFill>
          <a:blip r:embed="rId3">
            <a:alphaModFix amt="35000"/>
          </a:blip>
          <a:stretch>
            <a:fillRect/>
          </a:stretch>
        </p:blipFill>
        <p:spPr>
          <a:xfrm>
            <a:off x="1073837" y="653373"/>
            <a:ext cx="6996325" cy="5214153"/>
          </a:xfrm>
          <a:prstGeom prst="rect">
            <a:avLst/>
          </a:prstGeom>
        </p:spPr>
      </p:pic>
      <p:sp>
        <p:nvSpPr>
          <p:cNvPr id="2" name="Title 1"/>
          <p:cNvSpPr>
            <a:spLocks noGrp="1"/>
          </p:cNvSpPr>
          <p:nvPr>
            <p:ph type="ctrTitle"/>
          </p:nvPr>
        </p:nvSpPr>
        <p:spPr>
          <a:xfrm>
            <a:off x="104116" y="223591"/>
            <a:ext cx="6443026" cy="270459"/>
          </a:xfrm>
        </p:spPr>
        <p:txBody>
          <a:bodyPr/>
          <a:lstStyle/>
          <a:p>
            <a:r>
              <a:rPr lang="en-GB" sz="1850" b="1" dirty="0">
                <a:ea typeface="Tahoma"/>
                <a:cs typeface="Tahoma"/>
              </a:rPr>
              <a:t>Core Service Option 2: Narrative</a:t>
            </a:r>
          </a:p>
        </p:txBody>
      </p:sp>
      <p:sp>
        <p:nvSpPr>
          <p:cNvPr id="24" name="Rectangle 23">
            <a:extLst>
              <a:ext uri="{FF2B5EF4-FFF2-40B4-BE49-F238E27FC236}">
                <a16:creationId xmlns:a16="http://schemas.microsoft.com/office/drawing/2014/main" id="{7811C4C8-0366-423B-B81D-CD6F74FC4B62}"/>
              </a:ext>
            </a:extLst>
          </p:cNvPr>
          <p:cNvSpPr/>
          <p:nvPr/>
        </p:nvSpPr>
        <p:spPr>
          <a:xfrm>
            <a:off x="870531" y="4643919"/>
            <a:ext cx="2167847" cy="729491"/>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a:ea typeface="ＭＳ Ｐゴシック"/>
                <a:cs typeface="Arial"/>
              </a:rPr>
              <a:t>Dedicated team for “investigative” vs. support elements of the caseworker role at end of relief/ Main Duty stage</a:t>
            </a:r>
          </a:p>
        </p:txBody>
      </p:sp>
      <p:cxnSp>
        <p:nvCxnSpPr>
          <p:cNvPr id="25" name="Straight Connector 24">
            <a:extLst>
              <a:ext uri="{FF2B5EF4-FFF2-40B4-BE49-F238E27FC236}">
                <a16:creationId xmlns:a16="http://schemas.microsoft.com/office/drawing/2014/main" id="{0E4710B7-E883-4436-ACF1-DF671C8FC19C}"/>
              </a:ext>
            </a:extLst>
          </p:cNvPr>
          <p:cNvCxnSpPr>
            <a:cxnSpLocks/>
          </p:cNvCxnSpPr>
          <p:nvPr/>
        </p:nvCxnSpPr>
        <p:spPr>
          <a:xfrm flipV="1">
            <a:off x="2167847" y="4011245"/>
            <a:ext cx="1006339" cy="63267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23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16" y="223591"/>
            <a:ext cx="6443026" cy="270459"/>
          </a:xfrm>
        </p:spPr>
        <p:txBody>
          <a:bodyPr/>
          <a:lstStyle/>
          <a:p>
            <a:r>
              <a:rPr lang="en-GB" sz="1850" b="1">
                <a:ea typeface="Tahoma"/>
                <a:cs typeface="Tahoma"/>
              </a:rPr>
              <a:t>Core Service Option 2: Customer Journeys</a:t>
            </a:r>
            <a:endParaRPr lang="en-US"/>
          </a:p>
        </p:txBody>
      </p:sp>
      <p:sp>
        <p:nvSpPr>
          <p:cNvPr id="7" name="Rectangle 6">
            <a:extLst>
              <a:ext uri="{FF2B5EF4-FFF2-40B4-BE49-F238E27FC236}">
                <a16:creationId xmlns:a16="http://schemas.microsoft.com/office/drawing/2014/main" id="{155F8F76-832F-4196-8B9C-7A917D39C666}"/>
              </a:ext>
            </a:extLst>
          </p:cNvPr>
          <p:cNvSpPr/>
          <p:nvPr/>
        </p:nvSpPr>
        <p:spPr>
          <a:xfrm>
            <a:off x="-11506" y="682873"/>
            <a:ext cx="9160285" cy="62376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i="1">
                <a:solidFill>
                  <a:srgbClr val="000000"/>
                </a:solidFill>
                <a:latin typeface="Arial"/>
                <a:ea typeface="Tahoma"/>
                <a:cs typeface="Arial"/>
              </a:rPr>
              <a:t>Pre-56 days/ Approach</a:t>
            </a:r>
            <a:endParaRPr lang="en-US" i="1"/>
          </a:p>
        </p:txBody>
      </p:sp>
      <p:sp>
        <p:nvSpPr>
          <p:cNvPr id="4" name="Rectangle 3">
            <a:extLst>
              <a:ext uri="{FF2B5EF4-FFF2-40B4-BE49-F238E27FC236}">
                <a16:creationId xmlns:a16="http://schemas.microsoft.com/office/drawing/2014/main" id="{C15D6AC6-6678-44F4-9E1B-AE4F364C5D81}"/>
              </a:ext>
            </a:extLst>
          </p:cNvPr>
          <p:cNvSpPr/>
          <p:nvPr/>
        </p:nvSpPr>
        <p:spPr>
          <a:xfrm>
            <a:off x="-40260" y="1260843"/>
            <a:ext cx="9203416" cy="10838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i="1">
                <a:solidFill>
                  <a:srgbClr val="000000"/>
                </a:solidFill>
                <a:latin typeface="Arial"/>
                <a:ea typeface="Tahoma"/>
                <a:cs typeface="Arial"/>
              </a:rPr>
              <a:t>Initial Contact/ Assessment</a:t>
            </a:r>
            <a:endParaRPr lang="en-US"/>
          </a:p>
          <a:p>
            <a:r>
              <a:rPr lang="en-US" sz="1000" b="1" i="1">
                <a:solidFill>
                  <a:srgbClr val="000000"/>
                </a:solidFill>
                <a:latin typeface="Arial"/>
                <a:ea typeface="Tahoma"/>
                <a:cs typeface="Arial"/>
              </a:rPr>
              <a:t> + Application</a:t>
            </a:r>
            <a:endParaRPr lang="en-US"/>
          </a:p>
        </p:txBody>
      </p:sp>
      <p:sp>
        <p:nvSpPr>
          <p:cNvPr id="5" name="Rectangle 4">
            <a:extLst>
              <a:ext uri="{FF2B5EF4-FFF2-40B4-BE49-F238E27FC236}">
                <a16:creationId xmlns:a16="http://schemas.microsoft.com/office/drawing/2014/main" id="{80710223-F130-4560-A8A9-E708AB806D86}"/>
              </a:ext>
            </a:extLst>
          </p:cNvPr>
          <p:cNvSpPr/>
          <p:nvPr/>
        </p:nvSpPr>
        <p:spPr>
          <a:xfrm>
            <a:off x="-40260" y="2284510"/>
            <a:ext cx="9203416" cy="108383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i="1">
                <a:solidFill>
                  <a:srgbClr val="000000"/>
                </a:solidFill>
                <a:latin typeface="Arial"/>
                <a:ea typeface="Tahoma"/>
                <a:cs typeface="Arial"/>
              </a:rPr>
              <a:t>Inquiries + Assessment </a:t>
            </a:r>
            <a:endParaRPr lang="en-US">
              <a:solidFill>
                <a:srgbClr val="FFFFFF"/>
              </a:solidFill>
              <a:latin typeface="Tahoma"/>
              <a:ea typeface="Tahoma"/>
              <a:cs typeface="Tahoma"/>
            </a:endParaRPr>
          </a:p>
          <a:p>
            <a:r>
              <a:rPr lang="en-US" sz="1000" b="1" i="1">
                <a:solidFill>
                  <a:srgbClr val="000000"/>
                </a:solidFill>
                <a:latin typeface="Arial"/>
                <a:ea typeface="Tahoma"/>
                <a:cs typeface="Arial"/>
              </a:rPr>
              <a:t>+ PHP</a:t>
            </a:r>
            <a:endParaRPr lang="en-US">
              <a:ea typeface="Tahoma"/>
              <a:cs typeface="Tahoma"/>
            </a:endParaRPr>
          </a:p>
        </p:txBody>
      </p:sp>
      <p:sp>
        <p:nvSpPr>
          <p:cNvPr id="6" name="Rectangle 5">
            <a:extLst>
              <a:ext uri="{FF2B5EF4-FFF2-40B4-BE49-F238E27FC236}">
                <a16:creationId xmlns:a16="http://schemas.microsoft.com/office/drawing/2014/main" id="{E942F837-6AC6-4523-A8C8-96B1B3FB894A}"/>
              </a:ext>
            </a:extLst>
          </p:cNvPr>
          <p:cNvSpPr/>
          <p:nvPr/>
        </p:nvSpPr>
        <p:spPr>
          <a:xfrm>
            <a:off x="-40260" y="3308178"/>
            <a:ext cx="9203416" cy="10838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i="1">
                <a:solidFill>
                  <a:srgbClr val="000000"/>
                </a:solidFill>
                <a:latin typeface="Arial"/>
                <a:ea typeface="Tahoma"/>
                <a:cs typeface="Arial"/>
              </a:rPr>
              <a:t>Prevention Duty</a:t>
            </a:r>
          </a:p>
        </p:txBody>
      </p:sp>
      <p:sp>
        <p:nvSpPr>
          <p:cNvPr id="8" name="Rectangle 7">
            <a:extLst>
              <a:ext uri="{FF2B5EF4-FFF2-40B4-BE49-F238E27FC236}">
                <a16:creationId xmlns:a16="http://schemas.microsoft.com/office/drawing/2014/main" id="{4CD80E74-EEA2-4BED-987F-5280017D0238}"/>
              </a:ext>
            </a:extLst>
          </p:cNvPr>
          <p:cNvSpPr/>
          <p:nvPr/>
        </p:nvSpPr>
        <p:spPr>
          <a:xfrm>
            <a:off x="-40260" y="4331845"/>
            <a:ext cx="9203416" cy="108383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i="1">
                <a:solidFill>
                  <a:srgbClr val="000000"/>
                </a:solidFill>
                <a:latin typeface="Arial"/>
                <a:ea typeface="Tahoma"/>
                <a:cs typeface="Arial"/>
              </a:rPr>
              <a:t>Relief Duty</a:t>
            </a:r>
          </a:p>
        </p:txBody>
      </p:sp>
      <p:sp>
        <p:nvSpPr>
          <p:cNvPr id="9" name="Rectangle 8">
            <a:extLst>
              <a:ext uri="{FF2B5EF4-FFF2-40B4-BE49-F238E27FC236}">
                <a16:creationId xmlns:a16="http://schemas.microsoft.com/office/drawing/2014/main" id="{F34113B1-D109-496C-A648-D1D8160A2583}"/>
              </a:ext>
            </a:extLst>
          </p:cNvPr>
          <p:cNvSpPr/>
          <p:nvPr/>
        </p:nvSpPr>
        <p:spPr>
          <a:xfrm>
            <a:off x="-11506" y="5355513"/>
            <a:ext cx="9160285" cy="7531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i="1">
                <a:solidFill>
                  <a:srgbClr val="000000"/>
                </a:solidFill>
                <a:latin typeface="Arial"/>
                <a:ea typeface="Tahoma"/>
                <a:cs typeface="Arial"/>
              </a:rPr>
              <a:t>Main Housing Duty</a:t>
            </a:r>
          </a:p>
        </p:txBody>
      </p:sp>
      <p:sp>
        <p:nvSpPr>
          <p:cNvPr id="3" name="Rectangle 2">
            <a:extLst>
              <a:ext uri="{FF2B5EF4-FFF2-40B4-BE49-F238E27FC236}">
                <a16:creationId xmlns:a16="http://schemas.microsoft.com/office/drawing/2014/main" id="{8C557873-BDBB-4769-81AF-09EAA58888AE}"/>
              </a:ext>
            </a:extLst>
          </p:cNvPr>
          <p:cNvSpPr/>
          <p:nvPr/>
        </p:nvSpPr>
        <p:spPr>
          <a:xfrm>
            <a:off x="2224366" y="1375657"/>
            <a:ext cx="1035168" cy="6070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Triage+</a:t>
            </a:r>
            <a:endParaRPr lang="en-US"/>
          </a:p>
        </p:txBody>
      </p:sp>
      <p:sp>
        <p:nvSpPr>
          <p:cNvPr id="11" name="Rectangle 10">
            <a:extLst>
              <a:ext uri="{FF2B5EF4-FFF2-40B4-BE49-F238E27FC236}">
                <a16:creationId xmlns:a16="http://schemas.microsoft.com/office/drawing/2014/main" id="{064BC792-1863-4D35-B0CC-C7C043869D56}"/>
              </a:ext>
            </a:extLst>
          </p:cNvPr>
          <p:cNvSpPr/>
          <p:nvPr/>
        </p:nvSpPr>
        <p:spPr>
          <a:xfrm>
            <a:off x="1606139" y="2583354"/>
            <a:ext cx="1035168" cy="261992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SHPS </a:t>
            </a:r>
            <a:endParaRPr lang="en-US">
              <a:solidFill>
                <a:srgbClr val="FFFFFF"/>
              </a:solidFill>
              <a:latin typeface="Tahoma"/>
              <a:ea typeface="Tahoma"/>
              <a:cs typeface="Tahoma"/>
            </a:endParaRPr>
          </a:p>
          <a:p>
            <a:pPr algn="ctr"/>
            <a:endParaRPr lang="en-US" sz="1000" b="1">
              <a:solidFill>
                <a:srgbClr val="000000"/>
              </a:solidFill>
              <a:latin typeface="Arial"/>
              <a:ea typeface="Tahoma"/>
              <a:cs typeface="Arial"/>
            </a:endParaRPr>
          </a:p>
          <a:p>
            <a:pPr algn="ctr"/>
            <a:r>
              <a:rPr lang="en-US" sz="1000" b="1">
                <a:solidFill>
                  <a:srgbClr val="000000"/>
                </a:solidFill>
                <a:latin typeface="Arial"/>
                <a:ea typeface="Tahoma"/>
                <a:cs typeface="Arial"/>
              </a:rPr>
              <a:t>(Lead Caseworker)</a:t>
            </a:r>
            <a:endParaRPr lang="en-US">
              <a:ea typeface="Tahoma"/>
              <a:cs typeface="Tahoma"/>
            </a:endParaRPr>
          </a:p>
        </p:txBody>
      </p:sp>
      <p:sp>
        <p:nvSpPr>
          <p:cNvPr id="15" name="Rectangle 14">
            <a:extLst>
              <a:ext uri="{FF2B5EF4-FFF2-40B4-BE49-F238E27FC236}">
                <a16:creationId xmlns:a16="http://schemas.microsoft.com/office/drawing/2014/main" id="{4416F4B3-35DE-4D2F-8DE2-DD69086E9599}"/>
              </a:ext>
            </a:extLst>
          </p:cNvPr>
          <p:cNvSpPr/>
          <p:nvPr/>
        </p:nvSpPr>
        <p:spPr>
          <a:xfrm>
            <a:off x="5309135" y="1735089"/>
            <a:ext cx="1357831" cy="492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rgbClr val="000000"/>
                </a:solidFill>
                <a:latin typeface="Arial"/>
                <a:ea typeface="Tahoma"/>
                <a:cs typeface="Arial"/>
              </a:rPr>
              <a:t>TA Booking (</a:t>
            </a:r>
            <a:r>
              <a:rPr lang="en-US" sz="1000" b="1" dirty="0" err="1">
                <a:solidFill>
                  <a:srgbClr val="000000"/>
                </a:solidFill>
                <a:latin typeface="Arial"/>
                <a:ea typeface="Tahoma"/>
                <a:cs typeface="Arial"/>
              </a:rPr>
              <a:t>Accomm</a:t>
            </a:r>
            <a:r>
              <a:rPr lang="en-US" sz="1000" b="1" dirty="0">
                <a:solidFill>
                  <a:srgbClr val="000000"/>
                </a:solidFill>
                <a:latin typeface="Arial"/>
                <a:ea typeface="Tahoma"/>
                <a:cs typeface="Arial"/>
              </a:rPr>
              <a:t>. Gateway)</a:t>
            </a:r>
            <a:endParaRPr lang="en-US" dirty="0"/>
          </a:p>
        </p:txBody>
      </p:sp>
      <p:sp>
        <p:nvSpPr>
          <p:cNvPr id="17" name="Rectangle 16">
            <a:extLst>
              <a:ext uri="{FF2B5EF4-FFF2-40B4-BE49-F238E27FC236}">
                <a16:creationId xmlns:a16="http://schemas.microsoft.com/office/drawing/2014/main" id="{3BB79636-9407-41D6-8719-91C2DB1F7469}"/>
              </a:ext>
            </a:extLst>
          </p:cNvPr>
          <p:cNvSpPr/>
          <p:nvPr/>
        </p:nvSpPr>
        <p:spPr>
          <a:xfrm>
            <a:off x="7932175" y="3359731"/>
            <a:ext cx="1035168" cy="26774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rgbClr val="000000"/>
                </a:solidFill>
                <a:latin typeface="Arial"/>
                <a:ea typeface="Tahoma"/>
                <a:cs typeface="Arial"/>
              </a:rPr>
              <a:t>Landlord Support + Procurement</a:t>
            </a:r>
          </a:p>
          <a:p>
            <a:pPr algn="ctr"/>
            <a:endParaRPr lang="en-US" sz="1000" b="1" dirty="0">
              <a:solidFill>
                <a:srgbClr val="000000"/>
              </a:solidFill>
              <a:latin typeface="Arial"/>
              <a:ea typeface="Tahoma"/>
              <a:cs typeface="Arial"/>
            </a:endParaRPr>
          </a:p>
          <a:p>
            <a:pPr algn="ctr"/>
            <a:r>
              <a:rPr lang="en-US" sz="1000" b="1" dirty="0">
                <a:solidFill>
                  <a:schemeClr val="tx1"/>
                </a:solidFill>
                <a:latin typeface="Arial"/>
                <a:ea typeface="Tahoma"/>
                <a:cs typeface="Arial"/>
              </a:rPr>
              <a:t>SA Referrals</a:t>
            </a:r>
          </a:p>
          <a:p>
            <a:pPr algn="ctr"/>
            <a:endParaRPr lang="en-US" sz="1000" b="1" dirty="0">
              <a:solidFill>
                <a:srgbClr val="000000"/>
              </a:solidFill>
              <a:latin typeface="Arial"/>
              <a:ea typeface="Tahoma"/>
              <a:cs typeface="Arial"/>
            </a:endParaRPr>
          </a:p>
          <a:p>
            <a:pPr algn="ctr"/>
            <a:r>
              <a:rPr lang="en-US" sz="1000" b="1" dirty="0">
                <a:solidFill>
                  <a:srgbClr val="000000"/>
                </a:solidFill>
                <a:latin typeface="Arial"/>
                <a:ea typeface="Tahoma"/>
                <a:cs typeface="Arial"/>
              </a:rPr>
              <a:t>Rehousing/ Applications</a:t>
            </a:r>
          </a:p>
          <a:p>
            <a:pPr algn="ctr"/>
            <a:endParaRPr lang="en-US" sz="1000" b="1" dirty="0">
              <a:solidFill>
                <a:srgbClr val="000000"/>
              </a:solidFill>
              <a:latin typeface="Arial"/>
              <a:ea typeface="Tahoma"/>
              <a:cs typeface="Arial"/>
            </a:endParaRPr>
          </a:p>
          <a:p>
            <a:pPr algn="ctr"/>
            <a:r>
              <a:rPr lang="en-US" sz="1000" b="1" dirty="0">
                <a:solidFill>
                  <a:srgbClr val="000000"/>
                </a:solidFill>
                <a:latin typeface="Arial"/>
                <a:ea typeface="Tahoma"/>
                <a:cs typeface="Arial"/>
              </a:rPr>
              <a:t>Allocations</a:t>
            </a:r>
          </a:p>
          <a:p>
            <a:pPr algn="ctr"/>
            <a:endParaRPr lang="en-US" sz="1000" b="1" dirty="0">
              <a:solidFill>
                <a:srgbClr val="000000"/>
              </a:solidFill>
              <a:latin typeface="Arial"/>
              <a:ea typeface="Tahoma"/>
              <a:cs typeface="Arial"/>
            </a:endParaRPr>
          </a:p>
          <a:p>
            <a:pPr algn="ctr"/>
            <a:endParaRPr lang="en-US" sz="1000" b="1" dirty="0">
              <a:solidFill>
                <a:srgbClr val="000000"/>
              </a:solidFill>
              <a:latin typeface="Arial"/>
              <a:ea typeface="Tahoma"/>
              <a:cs typeface="Arial"/>
            </a:endParaRPr>
          </a:p>
          <a:p>
            <a:pPr algn="ctr"/>
            <a:r>
              <a:rPr lang="en-US" sz="1000" b="1" dirty="0">
                <a:solidFill>
                  <a:srgbClr val="000000"/>
                </a:solidFill>
                <a:latin typeface="Arial"/>
                <a:ea typeface="Tahoma"/>
                <a:cs typeface="Arial"/>
              </a:rPr>
              <a:t>(Accommodation Gateways)</a:t>
            </a:r>
            <a:endParaRPr lang="en-US" dirty="0">
              <a:ea typeface="Tahoma"/>
              <a:cs typeface="Tahoma"/>
            </a:endParaRPr>
          </a:p>
        </p:txBody>
      </p:sp>
      <p:cxnSp>
        <p:nvCxnSpPr>
          <p:cNvPr id="13" name="Straight Arrow Connector 12">
            <a:extLst>
              <a:ext uri="{FF2B5EF4-FFF2-40B4-BE49-F238E27FC236}">
                <a16:creationId xmlns:a16="http://schemas.microsoft.com/office/drawing/2014/main" id="{2B057210-5227-413F-A1DE-1B7FFCF09827}"/>
              </a:ext>
            </a:extLst>
          </p:cNvPr>
          <p:cNvCxnSpPr>
            <a:cxnSpLocks/>
          </p:cNvCxnSpPr>
          <p:nvPr/>
        </p:nvCxnSpPr>
        <p:spPr>
          <a:xfrm>
            <a:off x="2706576" y="3842645"/>
            <a:ext cx="5225599" cy="97984"/>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50EF33D-C6C2-4DE4-AB11-B866E7EA58FD}"/>
              </a:ext>
            </a:extLst>
          </p:cNvPr>
          <p:cNvCxnSpPr>
            <a:cxnSpLocks/>
          </p:cNvCxnSpPr>
          <p:nvPr/>
        </p:nvCxnSpPr>
        <p:spPr>
          <a:xfrm flipH="1">
            <a:off x="2216135" y="2033705"/>
            <a:ext cx="427652" cy="5009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A928C81-5AD8-4581-8A4D-47E9DDC87B03}"/>
              </a:ext>
            </a:extLst>
          </p:cNvPr>
          <p:cNvCxnSpPr>
            <a:cxnSpLocks/>
          </p:cNvCxnSpPr>
          <p:nvPr/>
        </p:nvCxnSpPr>
        <p:spPr>
          <a:xfrm>
            <a:off x="2758806" y="2033705"/>
            <a:ext cx="363101" cy="5009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0C2D7D4-E438-40DA-B850-5A4352935CA1}"/>
              </a:ext>
            </a:extLst>
          </p:cNvPr>
          <p:cNvCxnSpPr>
            <a:cxnSpLocks/>
          </p:cNvCxnSpPr>
          <p:nvPr/>
        </p:nvCxnSpPr>
        <p:spPr>
          <a:xfrm>
            <a:off x="3333901" y="1789289"/>
            <a:ext cx="1946771" cy="217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6BE6D9C-9F5D-4B75-86E5-462C4B57C5F8}"/>
              </a:ext>
            </a:extLst>
          </p:cNvPr>
          <p:cNvCxnSpPr>
            <a:cxnSpLocks/>
          </p:cNvCxnSpPr>
          <p:nvPr/>
        </p:nvCxnSpPr>
        <p:spPr>
          <a:xfrm>
            <a:off x="6022465" y="2220609"/>
            <a:ext cx="3667" cy="21687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215329F-A948-4E41-9A27-46DD26D5F5D4}"/>
              </a:ext>
            </a:extLst>
          </p:cNvPr>
          <p:cNvCxnSpPr>
            <a:cxnSpLocks/>
          </p:cNvCxnSpPr>
          <p:nvPr/>
        </p:nvCxnSpPr>
        <p:spPr>
          <a:xfrm flipV="1">
            <a:off x="2634689" y="4691141"/>
            <a:ext cx="5285121" cy="42900"/>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CF91737-29A7-4B85-8514-5A1B72BEC0CC}"/>
              </a:ext>
            </a:extLst>
          </p:cNvPr>
          <p:cNvCxnSpPr>
            <a:cxnSpLocks/>
          </p:cNvCxnSpPr>
          <p:nvPr/>
        </p:nvCxnSpPr>
        <p:spPr>
          <a:xfrm flipV="1">
            <a:off x="6547142" y="5798198"/>
            <a:ext cx="1372669" cy="11280"/>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5C13CB8-1F4D-43F1-A1A5-03786B9FB137}"/>
              </a:ext>
            </a:extLst>
          </p:cNvPr>
          <p:cNvSpPr/>
          <p:nvPr/>
        </p:nvSpPr>
        <p:spPr>
          <a:xfrm>
            <a:off x="6810741" y="1318147"/>
            <a:ext cx="905772" cy="4719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Prevention Hub</a:t>
            </a:r>
          </a:p>
          <a:p>
            <a:pPr algn="ctr"/>
            <a:endParaRPr lang="en-US" sz="1000" b="1">
              <a:solidFill>
                <a:srgbClr val="000000"/>
              </a:solidFill>
              <a:latin typeface="Arial"/>
              <a:ea typeface="Tahoma"/>
              <a:cs typeface="Arial"/>
            </a:endParaRPr>
          </a:p>
          <a:p>
            <a:pPr algn="ctr"/>
            <a:r>
              <a:rPr lang="en-US" sz="1000" b="1">
                <a:solidFill>
                  <a:srgbClr val="000000"/>
                </a:solidFill>
                <a:latin typeface="Arial"/>
                <a:ea typeface="Tahoma"/>
                <a:cs typeface="Arial"/>
              </a:rPr>
              <a:t>(Casework Support)</a:t>
            </a:r>
            <a:endParaRPr lang="en-US">
              <a:ea typeface="Tahoma"/>
              <a:cs typeface="Tahoma"/>
            </a:endParaRPr>
          </a:p>
        </p:txBody>
      </p:sp>
      <p:sp>
        <p:nvSpPr>
          <p:cNvPr id="26" name="Rectangle 25">
            <a:extLst>
              <a:ext uri="{FF2B5EF4-FFF2-40B4-BE49-F238E27FC236}">
                <a16:creationId xmlns:a16="http://schemas.microsoft.com/office/drawing/2014/main" id="{E4CCA389-FF4C-4D07-A108-A874BE758847}"/>
              </a:ext>
            </a:extLst>
          </p:cNvPr>
          <p:cNvSpPr/>
          <p:nvPr/>
        </p:nvSpPr>
        <p:spPr>
          <a:xfrm>
            <a:off x="-11506" y="6103137"/>
            <a:ext cx="9160285" cy="75315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i="1">
                <a:solidFill>
                  <a:srgbClr val="000000"/>
                </a:solidFill>
                <a:latin typeface="Arial"/>
                <a:ea typeface="Tahoma"/>
                <a:cs typeface="Arial"/>
              </a:rPr>
              <a:t>Sustainment/ </a:t>
            </a:r>
            <a:endParaRPr lang="en-US" i="1">
              <a:solidFill>
                <a:srgbClr val="FFFFFF"/>
              </a:solidFill>
              <a:latin typeface="Tahoma"/>
              <a:ea typeface="Tahoma"/>
              <a:cs typeface="Tahoma"/>
            </a:endParaRPr>
          </a:p>
          <a:p>
            <a:r>
              <a:rPr lang="en-US" sz="1000" b="1" i="1">
                <a:solidFill>
                  <a:srgbClr val="000000"/>
                </a:solidFill>
                <a:latin typeface="Arial"/>
                <a:ea typeface="Tahoma"/>
                <a:cs typeface="Arial"/>
              </a:rPr>
              <a:t>Post-Service</a:t>
            </a:r>
            <a:endParaRPr lang="en-US" i="1">
              <a:ea typeface="Tahoma"/>
              <a:cs typeface="Tahoma"/>
            </a:endParaRPr>
          </a:p>
        </p:txBody>
      </p:sp>
      <p:sp>
        <p:nvSpPr>
          <p:cNvPr id="27" name="Rectangle 26">
            <a:extLst>
              <a:ext uri="{FF2B5EF4-FFF2-40B4-BE49-F238E27FC236}">
                <a16:creationId xmlns:a16="http://schemas.microsoft.com/office/drawing/2014/main" id="{3A6E4B64-FB87-45B5-9F6D-453FFE46AA3C}"/>
              </a:ext>
            </a:extLst>
          </p:cNvPr>
          <p:cNvSpPr/>
          <p:nvPr/>
        </p:nvSpPr>
        <p:spPr>
          <a:xfrm>
            <a:off x="1606138" y="6192071"/>
            <a:ext cx="1035168" cy="59271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SHPS </a:t>
            </a:r>
            <a:endParaRPr lang="en-US">
              <a:solidFill>
                <a:srgbClr val="FFFFFF"/>
              </a:solidFill>
              <a:latin typeface="Tahoma"/>
              <a:ea typeface="Tahoma"/>
              <a:cs typeface="Tahoma"/>
            </a:endParaRPr>
          </a:p>
          <a:p>
            <a:pPr algn="ctr"/>
            <a:r>
              <a:rPr lang="en-US" sz="1000" b="1">
                <a:solidFill>
                  <a:srgbClr val="000000"/>
                </a:solidFill>
                <a:latin typeface="Arial"/>
                <a:ea typeface="Tahoma"/>
                <a:cs typeface="Arial"/>
              </a:rPr>
              <a:t>(Lead Caseworker)</a:t>
            </a:r>
            <a:endParaRPr lang="en-US">
              <a:ea typeface="Tahoma"/>
              <a:cs typeface="Tahoma"/>
            </a:endParaRPr>
          </a:p>
        </p:txBody>
      </p:sp>
      <p:cxnSp>
        <p:nvCxnSpPr>
          <p:cNvPr id="28" name="Straight Arrow Connector 27">
            <a:extLst>
              <a:ext uri="{FF2B5EF4-FFF2-40B4-BE49-F238E27FC236}">
                <a16:creationId xmlns:a16="http://schemas.microsoft.com/office/drawing/2014/main" id="{64E726D9-7D56-4102-9158-A83D7EA5FF8D}"/>
              </a:ext>
            </a:extLst>
          </p:cNvPr>
          <p:cNvCxnSpPr>
            <a:cxnSpLocks/>
          </p:cNvCxnSpPr>
          <p:nvPr/>
        </p:nvCxnSpPr>
        <p:spPr>
          <a:xfrm flipH="1">
            <a:off x="2216132" y="5196722"/>
            <a:ext cx="10710" cy="9179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E150D6C-3B2A-43E7-A1BA-82500286E6B5}"/>
              </a:ext>
            </a:extLst>
          </p:cNvPr>
          <p:cNvSpPr/>
          <p:nvPr/>
        </p:nvSpPr>
        <p:spPr>
          <a:xfrm>
            <a:off x="2885723" y="6220826"/>
            <a:ext cx="1207696" cy="5927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rgbClr val="000000"/>
                </a:solidFill>
                <a:latin typeface="Arial"/>
                <a:ea typeface="Tahoma"/>
                <a:cs typeface="Arial"/>
              </a:rPr>
              <a:t> Tenancy Sustainment (PRS/Social)</a:t>
            </a:r>
            <a:endParaRPr lang="en-US" dirty="0"/>
          </a:p>
        </p:txBody>
      </p:sp>
      <p:cxnSp>
        <p:nvCxnSpPr>
          <p:cNvPr id="30" name="Straight Arrow Connector 29">
            <a:extLst>
              <a:ext uri="{FF2B5EF4-FFF2-40B4-BE49-F238E27FC236}">
                <a16:creationId xmlns:a16="http://schemas.microsoft.com/office/drawing/2014/main" id="{9831366F-073C-4135-974B-EFC183393E91}"/>
              </a:ext>
            </a:extLst>
          </p:cNvPr>
          <p:cNvCxnSpPr>
            <a:cxnSpLocks/>
          </p:cNvCxnSpPr>
          <p:nvPr/>
        </p:nvCxnSpPr>
        <p:spPr>
          <a:xfrm flipH="1">
            <a:off x="3271424" y="5297363"/>
            <a:ext cx="10710" cy="9179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D7BC3FC-BD04-4AC2-802E-731739EE3120}"/>
              </a:ext>
            </a:extLst>
          </p:cNvPr>
          <p:cNvCxnSpPr>
            <a:cxnSpLocks/>
          </p:cNvCxnSpPr>
          <p:nvPr/>
        </p:nvCxnSpPr>
        <p:spPr>
          <a:xfrm>
            <a:off x="2634689" y="2893739"/>
            <a:ext cx="4178064" cy="14609"/>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46943B5-EE16-451E-9505-D4700ACDFA45}"/>
              </a:ext>
            </a:extLst>
          </p:cNvPr>
          <p:cNvCxnSpPr>
            <a:cxnSpLocks/>
          </p:cNvCxnSpPr>
          <p:nvPr/>
        </p:nvCxnSpPr>
        <p:spPr>
          <a:xfrm flipV="1">
            <a:off x="3252915" y="1528122"/>
            <a:ext cx="3545461" cy="14145"/>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DAF6A08-47F0-4872-A1D1-408FF8A0D918}"/>
              </a:ext>
            </a:extLst>
          </p:cNvPr>
          <p:cNvSpPr/>
          <p:nvPr/>
        </p:nvSpPr>
        <p:spPr>
          <a:xfrm>
            <a:off x="4237195" y="4998749"/>
            <a:ext cx="948904" cy="10384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 Inquiries + Decisions</a:t>
            </a:r>
            <a:endParaRPr lang="en-US"/>
          </a:p>
        </p:txBody>
      </p:sp>
      <p:cxnSp>
        <p:nvCxnSpPr>
          <p:cNvPr id="34" name="Straight Arrow Connector 33">
            <a:extLst>
              <a:ext uri="{FF2B5EF4-FFF2-40B4-BE49-F238E27FC236}">
                <a16:creationId xmlns:a16="http://schemas.microsoft.com/office/drawing/2014/main" id="{0939C8AA-A8C5-4FDC-BB0D-B250E4727B97}"/>
              </a:ext>
            </a:extLst>
          </p:cNvPr>
          <p:cNvCxnSpPr>
            <a:cxnSpLocks/>
          </p:cNvCxnSpPr>
          <p:nvPr/>
        </p:nvCxnSpPr>
        <p:spPr>
          <a:xfrm>
            <a:off x="2254918" y="5213724"/>
            <a:ext cx="1967900" cy="4981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DC0AEB4-0898-460A-8457-A6D9D40C30B2}"/>
              </a:ext>
            </a:extLst>
          </p:cNvPr>
          <p:cNvCxnSpPr>
            <a:cxnSpLocks/>
          </p:cNvCxnSpPr>
          <p:nvPr/>
        </p:nvCxnSpPr>
        <p:spPr>
          <a:xfrm flipH="1">
            <a:off x="4111652" y="6034870"/>
            <a:ext cx="1305434" cy="5040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F60A3AD-0B72-4C39-8431-04E5862EA104}"/>
              </a:ext>
            </a:extLst>
          </p:cNvPr>
          <p:cNvSpPr/>
          <p:nvPr/>
        </p:nvSpPr>
        <p:spPr>
          <a:xfrm>
            <a:off x="5445162" y="4394900"/>
            <a:ext cx="1225667" cy="16422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rgbClr val="000000"/>
                </a:solidFill>
                <a:latin typeface="Arial"/>
                <a:ea typeface="Tahoma"/>
                <a:cs typeface="Arial"/>
              </a:rPr>
              <a:t>HST/ RC/ H&amp;C/ Specialist Support</a:t>
            </a:r>
            <a:endParaRPr lang="en-US" sz="1000" dirty="0">
              <a:ea typeface="+mn-lt"/>
              <a:cs typeface="+mn-lt"/>
            </a:endParaRPr>
          </a:p>
          <a:p>
            <a:pPr algn="ctr"/>
            <a:r>
              <a:rPr lang="en-US" sz="1000" b="1" dirty="0">
                <a:solidFill>
                  <a:srgbClr val="000000"/>
                </a:solidFill>
                <a:latin typeface="Arial"/>
                <a:ea typeface="Tahoma"/>
                <a:cs typeface="Arial"/>
              </a:rPr>
              <a:t> (TA Caseworker – Relief Stage)</a:t>
            </a:r>
            <a:endParaRPr lang="en-US" sz="1000" dirty="0">
              <a:ea typeface="+mn-lt"/>
              <a:cs typeface="+mn-lt"/>
            </a:endParaRPr>
          </a:p>
          <a:p>
            <a:pPr algn="ctr"/>
            <a:r>
              <a:rPr lang="en-US" sz="1000" b="1" dirty="0">
                <a:solidFill>
                  <a:srgbClr val="000000"/>
                </a:solidFill>
                <a:latin typeface="Arial"/>
                <a:ea typeface="Tahoma"/>
                <a:cs typeface="Arial"/>
              </a:rPr>
              <a:t>(Lead Caseworker – Main Duty)</a:t>
            </a:r>
            <a:endParaRPr lang="en-US" dirty="0"/>
          </a:p>
        </p:txBody>
      </p:sp>
      <p:sp>
        <p:nvSpPr>
          <p:cNvPr id="36" name="Rectangle 35">
            <a:extLst>
              <a:ext uri="{FF2B5EF4-FFF2-40B4-BE49-F238E27FC236}">
                <a16:creationId xmlns:a16="http://schemas.microsoft.com/office/drawing/2014/main" id="{44BAAAC6-21C9-4953-8EA8-0B20A215A086}"/>
              </a:ext>
            </a:extLst>
          </p:cNvPr>
          <p:cNvSpPr/>
          <p:nvPr/>
        </p:nvSpPr>
        <p:spPr>
          <a:xfrm>
            <a:off x="5449999" y="3760375"/>
            <a:ext cx="1236451" cy="492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TA Booking (</a:t>
            </a:r>
            <a:r>
              <a:rPr lang="en-US" sz="1000" b="1" err="1">
                <a:solidFill>
                  <a:srgbClr val="000000"/>
                </a:solidFill>
                <a:latin typeface="Arial"/>
                <a:ea typeface="Tahoma"/>
                <a:cs typeface="Arial"/>
              </a:rPr>
              <a:t>Accomm</a:t>
            </a:r>
            <a:r>
              <a:rPr lang="en-US" sz="1000" b="1">
                <a:solidFill>
                  <a:srgbClr val="000000"/>
                </a:solidFill>
                <a:latin typeface="Arial"/>
                <a:ea typeface="Tahoma"/>
                <a:cs typeface="Arial"/>
              </a:rPr>
              <a:t>. Gateway)</a:t>
            </a:r>
            <a:endParaRPr lang="en-US"/>
          </a:p>
        </p:txBody>
      </p:sp>
      <p:sp>
        <p:nvSpPr>
          <p:cNvPr id="37" name="Rectangle 36">
            <a:extLst>
              <a:ext uri="{FF2B5EF4-FFF2-40B4-BE49-F238E27FC236}">
                <a16:creationId xmlns:a16="http://schemas.microsoft.com/office/drawing/2014/main" id="{55120AC9-EC89-4C52-9472-4CFFEC3F073F}"/>
              </a:ext>
            </a:extLst>
          </p:cNvPr>
          <p:cNvSpPr/>
          <p:nvPr/>
        </p:nvSpPr>
        <p:spPr>
          <a:xfrm>
            <a:off x="2885723" y="2583354"/>
            <a:ext cx="1078300" cy="2677063"/>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Homelessness Caseworkers</a:t>
            </a:r>
            <a:endParaRPr lang="en-US">
              <a:solidFill>
                <a:srgbClr val="FFFFFF"/>
              </a:solidFill>
              <a:latin typeface="Tahoma"/>
              <a:ea typeface="Tahoma"/>
              <a:cs typeface="Tahoma"/>
            </a:endParaRPr>
          </a:p>
          <a:p>
            <a:pPr algn="ctr"/>
            <a:endParaRPr lang="en-US" sz="1000" b="1">
              <a:solidFill>
                <a:srgbClr val="000000"/>
              </a:solidFill>
              <a:latin typeface="Arial"/>
              <a:ea typeface="Tahoma"/>
              <a:cs typeface="Arial"/>
            </a:endParaRPr>
          </a:p>
          <a:p>
            <a:pPr algn="ctr"/>
            <a:r>
              <a:rPr lang="en-US" sz="1000" b="1">
                <a:solidFill>
                  <a:srgbClr val="000000"/>
                </a:solidFill>
                <a:latin typeface="Arial"/>
                <a:ea typeface="Tahoma"/>
                <a:cs typeface="Arial"/>
              </a:rPr>
              <a:t> (Lead Caseworker)</a:t>
            </a:r>
            <a:endParaRPr lang="en-US">
              <a:ea typeface="Tahoma"/>
              <a:cs typeface="Tahoma"/>
            </a:endParaRPr>
          </a:p>
        </p:txBody>
      </p:sp>
      <p:cxnSp>
        <p:nvCxnSpPr>
          <p:cNvPr id="41" name="Straight Arrow Connector 40">
            <a:extLst>
              <a:ext uri="{FF2B5EF4-FFF2-40B4-BE49-F238E27FC236}">
                <a16:creationId xmlns:a16="http://schemas.microsoft.com/office/drawing/2014/main" id="{5197B9A2-E002-447B-8731-3EDCDC6A3ECD}"/>
              </a:ext>
            </a:extLst>
          </p:cNvPr>
          <p:cNvCxnSpPr>
            <a:cxnSpLocks/>
          </p:cNvCxnSpPr>
          <p:nvPr/>
        </p:nvCxnSpPr>
        <p:spPr>
          <a:xfrm>
            <a:off x="3296093" y="5273749"/>
            <a:ext cx="914608" cy="3457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7746BD1-3E2E-4DF8-BCDD-23C3B1CD6C7E}"/>
              </a:ext>
            </a:extLst>
          </p:cNvPr>
          <p:cNvCxnSpPr>
            <a:cxnSpLocks/>
          </p:cNvCxnSpPr>
          <p:nvPr/>
        </p:nvCxnSpPr>
        <p:spPr>
          <a:xfrm flipH="1">
            <a:off x="5229500" y="5462822"/>
            <a:ext cx="187586" cy="1752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5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23" y="243305"/>
            <a:ext cx="6443026" cy="270459"/>
          </a:xfrm>
        </p:spPr>
        <p:txBody>
          <a:bodyPr/>
          <a:lstStyle/>
          <a:p>
            <a:r>
              <a:rPr lang="en-GB" sz="1850" b="1">
                <a:ea typeface="Tahoma"/>
                <a:cs typeface="Tahoma"/>
              </a:rPr>
              <a:t>Core Service Option 2</a:t>
            </a:r>
            <a:endParaRPr lang="en-US"/>
          </a:p>
        </p:txBody>
      </p:sp>
      <p:sp>
        <p:nvSpPr>
          <p:cNvPr id="5" name="TextBox 4">
            <a:extLst>
              <a:ext uri="{FF2B5EF4-FFF2-40B4-BE49-F238E27FC236}">
                <a16:creationId xmlns:a16="http://schemas.microsoft.com/office/drawing/2014/main" id="{A810631F-0212-482C-9724-1F33690A773B}"/>
              </a:ext>
            </a:extLst>
          </p:cNvPr>
          <p:cNvSpPr txBox="1"/>
          <p:nvPr/>
        </p:nvSpPr>
        <p:spPr>
          <a:xfrm>
            <a:off x="4022543" y="1337407"/>
            <a:ext cx="31176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ea typeface="ＭＳ Ｐゴシック"/>
                <a:cs typeface="Arial"/>
              </a:rPr>
              <a:t>Key Assumptions</a:t>
            </a:r>
          </a:p>
        </p:txBody>
      </p:sp>
      <p:sp>
        <p:nvSpPr>
          <p:cNvPr id="6" name="TextBox 5">
            <a:extLst>
              <a:ext uri="{FF2B5EF4-FFF2-40B4-BE49-F238E27FC236}">
                <a16:creationId xmlns:a16="http://schemas.microsoft.com/office/drawing/2014/main" id="{6DF4FD3C-CEB6-446C-8582-74B566BA5429}"/>
              </a:ext>
            </a:extLst>
          </p:cNvPr>
          <p:cNvSpPr txBox="1"/>
          <p:nvPr/>
        </p:nvSpPr>
        <p:spPr>
          <a:xfrm>
            <a:off x="4022542" y="3958669"/>
            <a:ext cx="31176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ea typeface="ＭＳ Ｐゴシック"/>
                <a:cs typeface="Arial"/>
              </a:rPr>
              <a:t>Key Risks</a:t>
            </a:r>
          </a:p>
        </p:txBody>
      </p:sp>
      <p:sp>
        <p:nvSpPr>
          <p:cNvPr id="7" name="TextBox 6">
            <a:extLst>
              <a:ext uri="{FF2B5EF4-FFF2-40B4-BE49-F238E27FC236}">
                <a16:creationId xmlns:a16="http://schemas.microsoft.com/office/drawing/2014/main" id="{5038A559-D865-423D-9A1C-83B1307EB701}"/>
              </a:ext>
            </a:extLst>
          </p:cNvPr>
          <p:cNvSpPr txBox="1"/>
          <p:nvPr/>
        </p:nvSpPr>
        <p:spPr>
          <a:xfrm>
            <a:off x="3923415" y="1748335"/>
            <a:ext cx="4769270" cy="2123658"/>
          </a:xfrm>
          <a:prstGeom prst="rect">
            <a:avLst/>
          </a:prstGeom>
          <a:solidFill>
            <a:schemeClr val="bg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285750" indent="-285750">
              <a:buFont typeface="Arial"/>
              <a:buChar char="•"/>
              <a:defRPr sz="1200">
                <a:latin typeface="Arial"/>
                <a:ea typeface="ＭＳ Ｐゴシック"/>
                <a:cs typeface="Arial"/>
              </a:defRPr>
            </a:lvl1pPr>
          </a:lstStyle>
          <a:p>
            <a:r>
              <a:rPr lang="en-US" dirty="0"/>
              <a:t>Inquiries + Decisions team will not be lead caseworkers. They will support relevant inquiries and decisions to notify and discharge the main housing duty – “the investigative element” particularly around priority need, intentionality, local connection etc.</a:t>
            </a:r>
          </a:p>
          <a:p>
            <a:r>
              <a:rPr lang="en-US" dirty="0"/>
              <a:t>Caseloads will be manageable</a:t>
            </a:r>
          </a:p>
          <a:p>
            <a:r>
              <a:rPr lang="en-US" dirty="0"/>
              <a:t>The additional workload for this team (i.e. inquiries and decisions to be made) and the subsequent work it removes from the lead caseworkers to support clients (and develop empathic relationships) results in added value to the service and quicker decisions for customers</a:t>
            </a:r>
          </a:p>
        </p:txBody>
      </p:sp>
      <p:sp>
        <p:nvSpPr>
          <p:cNvPr id="8" name="TextBox 7">
            <a:extLst>
              <a:ext uri="{FF2B5EF4-FFF2-40B4-BE49-F238E27FC236}">
                <a16:creationId xmlns:a16="http://schemas.microsoft.com/office/drawing/2014/main" id="{6BE7E942-232F-4073-A9B0-CF53C3E6E890}"/>
              </a:ext>
            </a:extLst>
          </p:cNvPr>
          <p:cNvSpPr txBox="1"/>
          <p:nvPr/>
        </p:nvSpPr>
        <p:spPr>
          <a:xfrm>
            <a:off x="3923416" y="4391253"/>
            <a:ext cx="4769270" cy="2308324"/>
          </a:xfrm>
          <a:prstGeom prst="rect">
            <a:avLst/>
          </a:prstGeom>
          <a:solidFill>
            <a:schemeClr val="bg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285750" indent="-285750">
              <a:buFont typeface="Arial"/>
              <a:buChar char="•"/>
              <a:defRPr sz="1200">
                <a:latin typeface="Arial"/>
                <a:ea typeface="ＭＳ Ｐゴシック"/>
                <a:cs typeface="Arial"/>
              </a:defRPr>
            </a:lvl1pPr>
          </a:lstStyle>
          <a:p>
            <a:r>
              <a:rPr lang="en-US" dirty="0"/>
              <a:t>Additional team that will have contact with the client and make the process more complicated. Roles and accountabilities will need to be clear</a:t>
            </a:r>
          </a:p>
          <a:p>
            <a:r>
              <a:rPr lang="en-US" dirty="0"/>
              <a:t>Continues to place high emphasis on decision making/ investigation?</a:t>
            </a:r>
          </a:p>
          <a:p>
            <a:r>
              <a:rPr lang="en-US" dirty="0"/>
              <a:t>Less flexibility with more specialism – e.g. sickness and leave within the I&amp;D team</a:t>
            </a:r>
          </a:p>
          <a:p>
            <a:r>
              <a:rPr lang="en-US" sz="1200" dirty="0">
                <a:latin typeface="Arial"/>
                <a:ea typeface="ＭＳ Ｐゴシック"/>
                <a:cs typeface="Arial"/>
              </a:rPr>
              <a:t>Potentially less value if it is later in the process and haven’t had the time to </a:t>
            </a:r>
            <a:r>
              <a:rPr lang="en-US" sz="1200" dirty="0" err="1">
                <a:latin typeface="Arial"/>
                <a:ea typeface="ＭＳ Ｐゴシック"/>
                <a:cs typeface="Arial"/>
              </a:rPr>
              <a:t>familiarise</a:t>
            </a:r>
            <a:r>
              <a:rPr lang="en-US" sz="1200" dirty="0">
                <a:latin typeface="Arial"/>
                <a:ea typeface="ＭＳ Ｐゴシック"/>
                <a:cs typeface="Arial"/>
              </a:rPr>
              <a:t> and understand client’s situation</a:t>
            </a:r>
          </a:p>
          <a:p>
            <a:r>
              <a:rPr lang="en-US" sz="1200" dirty="0"/>
              <a:t>If the homelessness caseworkers/ SHPS are picking up the H/TWH and eligibility decisions for prevention/ relief duties, is there a need for the team</a:t>
            </a:r>
            <a:endParaRPr lang="en-US" sz="1200" dirty="0">
              <a:latin typeface="Arial"/>
              <a:ea typeface="ＭＳ Ｐゴシック"/>
              <a:cs typeface="Arial"/>
            </a:endParaRPr>
          </a:p>
        </p:txBody>
      </p:sp>
    </p:spTree>
    <p:extLst>
      <p:ext uri="{BB962C8B-B14F-4D97-AF65-F5344CB8AC3E}">
        <p14:creationId xmlns:p14="http://schemas.microsoft.com/office/powerpoint/2010/main" val="4179961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04F43693-8437-4988-8F05-4949D7AA099E}"/>
              </a:ext>
            </a:extLst>
          </p:cNvPr>
          <p:cNvSpPr/>
          <p:nvPr/>
        </p:nvSpPr>
        <p:spPr>
          <a:xfrm>
            <a:off x="4000245" y="1225073"/>
            <a:ext cx="4988940" cy="2738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dirty="0">
                <a:solidFill>
                  <a:srgbClr val="000000"/>
                </a:solidFill>
                <a:latin typeface="Arial"/>
                <a:ea typeface="Tahoma"/>
                <a:cs typeface="Arial"/>
              </a:rPr>
              <a:t>Prevention Hub</a:t>
            </a:r>
          </a:p>
        </p:txBody>
      </p:sp>
      <p:sp>
        <p:nvSpPr>
          <p:cNvPr id="2" name="Title 1"/>
          <p:cNvSpPr>
            <a:spLocks noGrp="1"/>
          </p:cNvSpPr>
          <p:nvPr>
            <p:ph type="ctrTitle"/>
          </p:nvPr>
        </p:nvSpPr>
        <p:spPr>
          <a:xfrm>
            <a:off x="104116" y="223591"/>
            <a:ext cx="6443026" cy="270459"/>
          </a:xfrm>
        </p:spPr>
        <p:txBody>
          <a:bodyPr/>
          <a:lstStyle/>
          <a:p>
            <a:r>
              <a:rPr lang="en-GB" sz="1850" b="1" dirty="0">
                <a:ea typeface="Tahoma"/>
                <a:cs typeface="Tahoma"/>
              </a:rPr>
              <a:t>Core Service Options: Prevention Hub</a:t>
            </a:r>
            <a:endParaRPr lang="en-US" dirty="0"/>
          </a:p>
        </p:txBody>
      </p:sp>
      <p:sp>
        <p:nvSpPr>
          <p:cNvPr id="69" name="Rectangle 68">
            <a:extLst>
              <a:ext uri="{FF2B5EF4-FFF2-40B4-BE49-F238E27FC236}">
                <a16:creationId xmlns:a16="http://schemas.microsoft.com/office/drawing/2014/main" id="{D7F0C36A-7A53-4A1E-816C-0EB39C10F4FA}"/>
              </a:ext>
            </a:extLst>
          </p:cNvPr>
          <p:cNvSpPr/>
          <p:nvPr/>
        </p:nvSpPr>
        <p:spPr>
          <a:xfrm>
            <a:off x="118359" y="930211"/>
            <a:ext cx="1725282" cy="531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Current State</a:t>
            </a:r>
          </a:p>
        </p:txBody>
      </p:sp>
      <p:sp>
        <p:nvSpPr>
          <p:cNvPr id="70" name="Rectangle 69">
            <a:extLst>
              <a:ext uri="{FF2B5EF4-FFF2-40B4-BE49-F238E27FC236}">
                <a16:creationId xmlns:a16="http://schemas.microsoft.com/office/drawing/2014/main" id="{264F0C0A-D61F-4C22-86D1-9D2ED2D733D4}"/>
              </a:ext>
            </a:extLst>
          </p:cNvPr>
          <p:cNvSpPr/>
          <p:nvPr/>
        </p:nvSpPr>
        <p:spPr>
          <a:xfrm>
            <a:off x="4574872" y="930210"/>
            <a:ext cx="1725282" cy="531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Example</a:t>
            </a:r>
            <a:r>
              <a:rPr lang="en-US" sz="1000" b="1" u="sng" dirty="0">
                <a:solidFill>
                  <a:srgbClr val="000000"/>
                </a:solidFill>
                <a:latin typeface="Arial"/>
                <a:ea typeface="Tahoma"/>
                <a:cs typeface="Arial"/>
              </a:rPr>
              <a:t> Future State</a:t>
            </a:r>
          </a:p>
        </p:txBody>
      </p:sp>
      <p:sp>
        <p:nvSpPr>
          <p:cNvPr id="72" name="Rectangle 71">
            <a:extLst>
              <a:ext uri="{FF2B5EF4-FFF2-40B4-BE49-F238E27FC236}">
                <a16:creationId xmlns:a16="http://schemas.microsoft.com/office/drawing/2014/main" id="{708A06CE-4DEF-49E7-95E4-CC5844340466}"/>
              </a:ext>
            </a:extLst>
          </p:cNvPr>
          <p:cNvSpPr/>
          <p:nvPr/>
        </p:nvSpPr>
        <p:spPr>
          <a:xfrm>
            <a:off x="4155913" y="1583907"/>
            <a:ext cx="4727096" cy="6969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dirty="0">
                <a:solidFill>
                  <a:srgbClr val="000000"/>
                </a:solidFill>
                <a:latin typeface="Arial"/>
                <a:ea typeface="Tahoma"/>
                <a:cs typeface="Arial"/>
              </a:rPr>
              <a:t>Client</a:t>
            </a:r>
            <a:endParaRPr lang="en-US" dirty="0"/>
          </a:p>
        </p:txBody>
      </p:sp>
      <p:sp>
        <p:nvSpPr>
          <p:cNvPr id="73" name="Rectangle 72">
            <a:extLst>
              <a:ext uri="{FF2B5EF4-FFF2-40B4-BE49-F238E27FC236}">
                <a16:creationId xmlns:a16="http://schemas.microsoft.com/office/drawing/2014/main" id="{10F37653-46BE-4284-BB2A-9598570C77E6}"/>
              </a:ext>
            </a:extLst>
          </p:cNvPr>
          <p:cNvSpPr/>
          <p:nvPr/>
        </p:nvSpPr>
        <p:spPr>
          <a:xfrm>
            <a:off x="4155911" y="2358860"/>
            <a:ext cx="4727096" cy="6969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dirty="0">
                <a:solidFill>
                  <a:srgbClr val="000000"/>
                </a:solidFill>
                <a:latin typeface="Arial"/>
                <a:ea typeface="Tahoma"/>
                <a:cs typeface="Arial"/>
              </a:rPr>
              <a:t>Support Need</a:t>
            </a:r>
          </a:p>
        </p:txBody>
      </p:sp>
      <p:sp>
        <p:nvSpPr>
          <p:cNvPr id="74" name="Rectangle 73">
            <a:extLst>
              <a:ext uri="{FF2B5EF4-FFF2-40B4-BE49-F238E27FC236}">
                <a16:creationId xmlns:a16="http://schemas.microsoft.com/office/drawing/2014/main" id="{2FABEAFA-AFED-4FE8-80EB-FE8DCA2C5FD1}"/>
              </a:ext>
            </a:extLst>
          </p:cNvPr>
          <p:cNvSpPr/>
          <p:nvPr/>
        </p:nvSpPr>
        <p:spPr>
          <a:xfrm>
            <a:off x="4155911" y="3151038"/>
            <a:ext cx="4727096" cy="6969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dirty="0">
                <a:solidFill>
                  <a:srgbClr val="000000"/>
                </a:solidFill>
                <a:latin typeface="Arial"/>
                <a:ea typeface="Tahoma"/>
                <a:cs typeface="Arial"/>
              </a:rPr>
              <a:t>Intervention</a:t>
            </a:r>
          </a:p>
        </p:txBody>
      </p:sp>
      <p:sp>
        <p:nvSpPr>
          <p:cNvPr id="75" name="Rectangle 74">
            <a:extLst>
              <a:ext uri="{FF2B5EF4-FFF2-40B4-BE49-F238E27FC236}">
                <a16:creationId xmlns:a16="http://schemas.microsoft.com/office/drawing/2014/main" id="{C6A24BCA-D342-472A-BD97-F3533C0BC24B}"/>
              </a:ext>
            </a:extLst>
          </p:cNvPr>
          <p:cNvSpPr/>
          <p:nvPr/>
        </p:nvSpPr>
        <p:spPr>
          <a:xfrm>
            <a:off x="7683372" y="4644427"/>
            <a:ext cx="1305811" cy="2351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chemeClr val="bg1">
                    <a:lumMod val="50000"/>
                  </a:schemeClr>
                </a:solidFill>
                <a:latin typeface="Arial"/>
                <a:ea typeface="Tahoma"/>
                <a:cs typeface="Arial"/>
              </a:rPr>
              <a:t>Drug + Alcohol</a:t>
            </a:r>
          </a:p>
        </p:txBody>
      </p:sp>
      <p:sp>
        <p:nvSpPr>
          <p:cNvPr id="76" name="Rectangle 75">
            <a:extLst>
              <a:ext uri="{FF2B5EF4-FFF2-40B4-BE49-F238E27FC236}">
                <a16:creationId xmlns:a16="http://schemas.microsoft.com/office/drawing/2014/main" id="{177C8723-8BA1-4777-AB66-BCAF4A589897}"/>
              </a:ext>
            </a:extLst>
          </p:cNvPr>
          <p:cNvSpPr/>
          <p:nvPr/>
        </p:nvSpPr>
        <p:spPr>
          <a:xfrm>
            <a:off x="5189621" y="2746846"/>
            <a:ext cx="1538375" cy="24604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rgbClr val="000000"/>
                </a:solidFill>
                <a:latin typeface="Arial"/>
                <a:ea typeface="Tahoma"/>
                <a:cs typeface="Arial"/>
              </a:rPr>
              <a:t>Employment</a:t>
            </a:r>
          </a:p>
        </p:txBody>
      </p:sp>
      <p:sp>
        <p:nvSpPr>
          <p:cNvPr id="77" name="Rectangle 76">
            <a:extLst>
              <a:ext uri="{FF2B5EF4-FFF2-40B4-BE49-F238E27FC236}">
                <a16:creationId xmlns:a16="http://schemas.microsoft.com/office/drawing/2014/main" id="{9295B68B-FB18-44DB-8F9C-D407A5B3D51C}"/>
              </a:ext>
            </a:extLst>
          </p:cNvPr>
          <p:cNvSpPr/>
          <p:nvPr/>
        </p:nvSpPr>
        <p:spPr>
          <a:xfrm>
            <a:off x="7679072" y="4361954"/>
            <a:ext cx="1310111" cy="235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chemeClr val="bg1">
                    <a:lumMod val="50000"/>
                  </a:schemeClr>
                </a:solidFill>
                <a:latin typeface="Arial"/>
                <a:ea typeface="Tahoma"/>
                <a:cs typeface="Arial"/>
              </a:rPr>
              <a:t>Mental Health</a:t>
            </a:r>
          </a:p>
        </p:txBody>
      </p:sp>
      <p:sp>
        <p:nvSpPr>
          <p:cNvPr id="78" name="Rectangle 77">
            <a:extLst>
              <a:ext uri="{FF2B5EF4-FFF2-40B4-BE49-F238E27FC236}">
                <a16:creationId xmlns:a16="http://schemas.microsoft.com/office/drawing/2014/main" id="{67CE3D53-7D37-4D13-AB67-E5B1D45F9E24}"/>
              </a:ext>
            </a:extLst>
          </p:cNvPr>
          <p:cNvSpPr/>
          <p:nvPr/>
        </p:nvSpPr>
        <p:spPr>
          <a:xfrm>
            <a:off x="7182198" y="2746846"/>
            <a:ext cx="1593853" cy="24604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FF0000"/>
                </a:solidFill>
                <a:latin typeface="Arial"/>
                <a:ea typeface="Tahoma"/>
                <a:cs typeface="Arial"/>
              </a:rPr>
              <a:t>Debt + Welfare</a:t>
            </a:r>
          </a:p>
        </p:txBody>
      </p:sp>
      <p:sp>
        <p:nvSpPr>
          <p:cNvPr id="80" name="Rectangle 79">
            <a:extLst>
              <a:ext uri="{FF2B5EF4-FFF2-40B4-BE49-F238E27FC236}">
                <a16:creationId xmlns:a16="http://schemas.microsoft.com/office/drawing/2014/main" id="{6737DA3F-5484-44C1-A37A-AF67AD270E83}"/>
              </a:ext>
            </a:extLst>
          </p:cNvPr>
          <p:cNvSpPr/>
          <p:nvPr/>
        </p:nvSpPr>
        <p:spPr>
          <a:xfrm>
            <a:off x="6417134" y="4658868"/>
            <a:ext cx="1217043" cy="2251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chemeClr val="bg1">
                    <a:lumMod val="50000"/>
                  </a:schemeClr>
                </a:solidFill>
                <a:latin typeface="Arial"/>
                <a:ea typeface="Tahoma"/>
                <a:cs typeface="Arial"/>
              </a:rPr>
              <a:t>Single (under 35)</a:t>
            </a:r>
            <a:endParaRPr lang="en-US">
              <a:solidFill>
                <a:schemeClr val="bg1">
                  <a:lumMod val="50000"/>
                </a:schemeClr>
              </a:solidFill>
            </a:endParaRPr>
          </a:p>
        </p:txBody>
      </p:sp>
      <p:sp>
        <p:nvSpPr>
          <p:cNvPr id="82" name="Rectangle 81">
            <a:extLst>
              <a:ext uri="{FF2B5EF4-FFF2-40B4-BE49-F238E27FC236}">
                <a16:creationId xmlns:a16="http://schemas.microsoft.com/office/drawing/2014/main" id="{F2347A23-3933-41EF-A0CD-3E00B8C8EA80}"/>
              </a:ext>
            </a:extLst>
          </p:cNvPr>
          <p:cNvSpPr/>
          <p:nvPr/>
        </p:nvSpPr>
        <p:spPr>
          <a:xfrm>
            <a:off x="5993980" y="1656005"/>
            <a:ext cx="2716396" cy="21877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dirty="0">
                <a:solidFill>
                  <a:srgbClr val="000000"/>
                </a:solidFill>
                <a:latin typeface="Arial"/>
                <a:ea typeface="Tahoma"/>
                <a:cs typeface="Arial"/>
              </a:rPr>
              <a:t>Rough Sleeping/ SA Pathway (complex needs/ MD)</a:t>
            </a:r>
          </a:p>
        </p:txBody>
      </p:sp>
      <p:sp>
        <p:nvSpPr>
          <p:cNvPr id="83" name="Rectangle 82">
            <a:extLst>
              <a:ext uri="{FF2B5EF4-FFF2-40B4-BE49-F238E27FC236}">
                <a16:creationId xmlns:a16="http://schemas.microsoft.com/office/drawing/2014/main" id="{C776C2CE-9F50-4791-993D-178E9649370F}"/>
              </a:ext>
            </a:extLst>
          </p:cNvPr>
          <p:cNvSpPr/>
          <p:nvPr/>
        </p:nvSpPr>
        <p:spPr>
          <a:xfrm>
            <a:off x="4295552" y="3542159"/>
            <a:ext cx="1915794" cy="25821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FF0000"/>
                </a:solidFill>
                <a:latin typeface="Arial"/>
                <a:ea typeface="Tahoma"/>
                <a:cs typeface="Arial"/>
              </a:rPr>
              <a:t>Negotiation/ Mediation – F+F</a:t>
            </a:r>
          </a:p>
        </p:txBody>
      </p:sp>
      <p:sp>
        <p:nvSpPr>
          <p:cNvPr id="88" name="Rectangle 87">
            <a:extLst>
              <a:ext uri="{FF2B5EF4-FFF2-40B4-BE49-F238E27FC236}">
                <a16:creationId xmlns:a16="http://schemas.microsoft.com/office/drawing/2014/main" id="{6F046892-3CE9-40DC-AA6A-14A19D48066F}"/>
              </a:ext>
            </a:extLst>
          </p:cNvPr>
          <p:cNvSpPr/>
          <p:nvPr/>
        </p:nvSpPr>
        <p:spPr>
          <a:xfrm>
            <a:off x="6374215" y="3530259"/>
            <a:ext cx="2403869" cy="27011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FF0000"/>
                </a:solidFill>
                <a:latin typeface="Arial"/>
                <a:ea typeface="Tahoma"/>
                <a:cs typeface="Arial"/>
              </a:rPr>
              <a:t>Negotiation/ Mediation – Landlord</a:t>
            </a:r>
          </a:p>
        </p:txBody>
      </p:sp>
      <p:sp>
        <p:nvSpPr>
          <p:cNvPr id="89" name="Rectangle 88">
            <a:extLst>
              <a:ext uri="{FF2B5EF4-FFF2-40B4-BE49-F238E27FC236}">
                <a16:creationId xmlns:a16="http://schemas.microsoft.com/office/drawing/2014/main" id="{7D7364D0-24E2-4BE3-96F0-6498FA5FF0EE}"/>
              </a:ext>
            </a:extLst>
          </p:cNvPr>
          <p:cNvSpPr/>
          <p:nvPr/>
        </p:nvSpPr>
        <p:spPr>
          <a:xfrm>
            <a:off x="6846494" y="3199579"/>
            <a:ext cx="1931589" cy="28303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b="1" dirty="0">
                <a:solidFill>
                  <a:srgbClr val="000000"/>
                </a:solidFill>
                <a:latin typeface="Arial"/>
                <a:ea typeface="Tahoma"/>
                <a:cs typeface="Arial"/>
              </a:rPr>
              <a:t>Tenancy Sustainment/ Floating Support</a:t>
            </a:r>
          </a:p>
        </p:txBody>
      </p:sp>
      <p:sp>
        <p:nvSpPr>
          <p:cNvPr id="90" name="Rectangle 89">
            <a:extLst>
              <a:ext uri="{FF2B5EF4-FFF2-40B4-BE49-F238E27FC236}">
                <a16:creationId xmlns:a16="http://schemas.microsoft.com/office/drawing/2014/main" id="{47B8869A-7843-4B46-B3C6-DA73FA63F5F2}"/>
              </a:ext>
            </a:extLst>
          </p:cNvPr>
          <p:cNvSpPr/>
          <p:nvPr/>
        </p:nvSpPr>
        <p:spPr>
          <a:xfrm>
            <a:off x="5189621" y="3198025"/>
            <a:ext cx="1595885" cy="25821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solidFill>
                  <a:srgbClr val="000000"/>
                </a:solidFill>
                <a:latin typeface="Arial"/>
                <a:ea typeface="Tahoma"/>
                <a:cs typeface="Arial"/>
              </a:rPr>
              <a:t>DHP/ </a:t>
            </a:r>
            <a:r>
              <a:rPr lang="en-US" sz="800" b="1">
                <a:solidFill>
                  <a:srgbClr val="000000"/>
                </a:solidFill>
                <a:latin typeface="Arial"/>
                <a:ea typeface="Tahoma"/>
                <a:cs typeface="Arial"/>
              </a:rPr>
              <a:t>Crisis Support</a:t>
            </a:r>
            <a:endParaRPr lang="en-US" sz="800" b="1" dirty="0">
              <a:solidFill>
                <a:srgbClr val="000000"/>
              </a:solidFill>
              <a:latin typeface="Arial"/>
              <a:ea typeface="Tahoma"/>
              <a:cs typeface="Arial"/>
            </a:endParaRPr>
          </a:p>
        </p:txBody>
      </p:sp>
      <p:sp>
        <p:nvSpPr>
          <p:cNvPr id="92" name="Rectangle 91">
            <a:extLst>
              <a:ext uri="{FF2B5EF4-FFF2-40B4-BE49-F238E27FC236}">
                <a16:creationId xmlns:a16="http://schemas.microsoft.com/office/drawing/2014/main" id="{A58CA9B0-F3D7-4EEB-9D68-1578E8895DD3}"/>
              </a:ext>
            </a:extLst>
          </p:cNvPr>
          <p:cNvSpPr/>
          <p:nvPr/>
        </p:nvSpPr>
        <p:spPr>
          <a:xfrm>
            <a:off x="3535116" y="4094310"/>
            <a:ext cx="2765038" cy="2351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rgbClr val="000000"/>
                </a:solidFill>
                <a:latin typeface="Arial"/>
                <a:ea typeface="Tahoma"/>
                <a:cs typeface="Arial"/>
              </a:rPr>
              <a:t>Internal council team</a:t>
            </a:r>
            <a:endParaRPr lang="en-US" dirty="0"/>
          </a:p>
        </p:txBody>
      </p:sp>
      <p:sp>
        <p:nvSpPr>
          <p:cNvPr id="93" name="Rectangle 92">
            <a:extLst>
              <a:ext uri="{FF2B5EF4-FFF2-40B4-BE49-F238E27FC236}">
                <a16:creationId xmlns:a16="http://schemas.microsoft.com/office/drawing/2014/main" id="{8312FE2E-D986-4D95-A6D9-064E95FB5A7C}"/>
              </a:ext>
            </a:extLst>
          </p:cNvPr>
          <p:cNvSpPr/>
          <p:nvPr/>
        </p:nvSpPr>
        <p:spPr>
          <a:xfrm>
            <a:off x="3535116" y="4393690"/>
            <a:ext cx="2765038" cy="2351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000000"/>
                </a:solidFill>
                <a:latin typeface="Arial"/>
                <a:ea typeface="Tahoma"/>
                <a:cs typeface="Arial"/>
              </a:rPr>
              <a:t>Specialist roles or teams (Housing Needs)</a:t>
            </a:r>
          </a:p>
        </p:txBody>
      </p:sp>
      <p:sp>
        <p:nvSpPr>
          <p:cNvPr id="3" name="Rectangle 2">
            <a:extLst>
              <a:ext uri="{FF2B5EF4-FFF2-40B4-BE49-F238E27FC236}">
                <a16:creationId xmlns:a16="http://schemas.microsoft.com/office/drawing/2014/main" id="{E9D53645-9ED3-4EF0-A821-1D29F771EB7D}"/>
              </a:ext>
            </a:extLst>
          </p:cNvPr>
          <p:cNvSpPr/>
          <p:nvPr/>
        </p:nvSpPr>
        <p:spPr>
          <a:xfrm>
            <a:off x="276044" y="5042138"/>
            <a:ext cx="2084334" cy="15815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 name="Rectangle 31">
            <a:extLst>
              <a:ext uri="{FF2B5EF4-FFF2-40B4-BE49-F238E27FC236}">
                <a16:creationId xmlns:a16="http://schemas.microsoft.com/office/drawing/2014/main" id="{A819A909-EE31-4D9A-AA02-6AC91BBA0606}"/>
              </a:ext>
            </a:extLst>
          </p:cNvPr>
          <p:cNvSpPr/>
          <p:nvPr/>
        </p:nvSpPr>
        <p:spPr>
          <a:xfrm>
            <a:off x="3554082" y="5042137"/>
            <a:ext cx="4988940" cy="15815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000000"/>
                </a:solidFill>
                <a:latin typeface="Arial"/>
                <a:ea typeface="Tahoma"/>
                <a:cs typeface="Arial"/>
              </a:rPr>
              <a:t>Range of support services for lead caseworkers and Triage+ to draw on. Mixture of in-house specialist roles/ teams and other agencies/ internal teams. Resourced appropriately to cover nature of demands on the service (cohorts, reasons for approach etc.) and support needs of households.</a:t>
            </a:r>
          </a:p>
        </p:txBody>
      </p:sp>
      <p:sp>
        <p:nvSpPr>
          <p:cNvPr id="35" name="Rectangle 34">
            <a:extLst>
              <a:ext uri="{FF2B5EF4-FFF2-40B4-BE49-F238E27FC236}">
                <a16:creationId xmlns:a16="http://schemas.microsoft.com/office/drawing/2014/main" id="{30AC6CD8-38A3-4DD1-AF17-413CEBFD3CFD}"/>
              </a:ext>
            </a:extLst>
          </p:cNvPr>
          <p:cNvSpPr/>
          <p:nvPr/>
        </p:nvSpPr>
        <p:spPr>
          <a:xfrm>
            <a:off x="7182198" y="2446968"/>
            <a:ext cx="1593853" cy="24604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solidFill>
                  <a:srgbClr val="000000"/>
                </a:solidFill>
                <a:latin typeface="Arial"/>
                <a:ea typeface="Tahoma"/>
                <a:cs typeface="Arial"/>
              </a:rPr>
              <a:t>Domestic Abuse</a:t>
            </a:r>
          </a:p>
        </p:txBody>
      </p:sp>
      <p:sp>
        <p:nvSpPr>
          <p:cNvPr id="36" name="Rectangle 35">
            <a:extLst>
              <a:ext uri="{FF2B5EF4-FFF2-40B4-BE49-F238E27FC236}">
                <a16:creationId xmlns:a16="http://schemas.microsoft.com/office/drawing/2014/main" id="{125BA93E-C4E2-4EA0-8067-46F4049E5068}"/>
              </a:ext>
            </a:extLst>
          </p:cNvPr>
          <p:cNvSpPr/>
          <p:nvPr/>
        </p:nvSpPr>
        <p:spPr>
          <a:xfrm>
            <a:off x="6435994" y="4258502"/>
            <a:ext cx="1198183" cy="3505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dirty="0">
                <a:solidFill>
                  <a:schemeClr val="bg1">
                    <a:lumMod val="50000"/>
                  </a:schemeClr>
                </a:solidFill>
                <a:latin typeface="Arial"/>
                <a:ea typeface="Tahoma"/>
                <a:cs typeface="Arial"/>
              </a:rPr>
              <a:t>Offending History</a:t>
            </a:r>
          </a:p>
        </p:txBody>
      </p:sp>
      <p:sp>
        <p:nvSpPr>
          <p:cNvPr id="37" name="Rectangle 36">
            <a:extLst>
              <a:ext uri="{FF2B5EF4-FFF2-40B4-BE49-F238E27FC236}">
                <a16:creationId xmlns:a16="http://schemas.microsoft.com/office/drawing/2014/main" id="{4E4CE88D-2AF6-4612-AD28-7D8F652A65E3}"/>
              </a:ext>
            </a:extLst>
          </p:cNvPr>
          <p:cNvSpPr/>
          <p:nvPr/>
        </p:nvSpPr>
        <p:spPr>
          <a:xfrm>
            <a:off x="6493507" y="915456"/>
            <a:ext cx="1472246" cy="214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FF0000"/>
                </a:solidFill>
                <a:latin typeface="Arial"/>
                <a:ea typeface="Tahoma"/>
                <a:cs typeface="Arial"/>
              </a:rPr>
              <a:t>New/ Change</a:t>
            </a:r>
          </a:p>
        </p:txBody>
      </p:sp>
      <p:sp>
        <p:nvSpPr>
          <p:cNvPr id="38" name="Rectangle 37">
            <a:extLst>
              <a:ext uri="{FF2B5EF4-FFF2-40B4-BE49-F238E27FC236}">
                <a16:creationId xmlns:a16="http://schemas.microsoft.com/office/drawing/2014/main" id="{1B88F6AE-48EC-41D3-AB43-382FEEDB8B03}"/>
              </a:ext>
            </a:extLst>
          </p:cNvPr>
          <p:cNvSpPr/>
          <p:nvPr/>
        </p:nvSpPr>
        <p:spPr>
          <a:xfrm>
            <a:off x="3535116" y="4691331"/>
            <a:ext cx="2765038" cy="23518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Commissioned</a:t>
            </a:r>
            <a:endParaRPr lang="en-US" sz="1000" b="1" dirty="0">
              <a:solidFill>
                <a:srgbClr val="000000"/>
              </a:solidFill>
              <a:latin typeface="Arial"/>
              <a:ea typeface="Tahoma"/>
              <a:cs typeface="Arial"/>
            </a:endParaRPr>
          </a:p>
        </p:txBody>
      </p:sp>
      <p:sp>
        <p:nvSpPr>
          <p:cNvPr id="39" name="Rectangle 38">
            <a:extLst>
              <a:ext uri="{FF2B5EF4-FFF2-40B4-BE49-F238E27FC236}">
                <a16:creationId xmlns:a16="http://schemas.microsoft.com/office/drawing/2014/main" id="{207A9973-D287-47AB-91A7-F18EF9C6EA57}"/>
              </a:ext>
            </a:extLst>
          </p:cNvPr>
          <p:cNvSpPr/>
          <p:nvPr/>
        </p:nvSpPr>
        <p:spPr>
          <a:xfrm>
            <a:off x="2759076" y="1363541"/>
            <a:ext cx="1078300" cy="12211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000000"/>
                </a:solidFill>
                <a:latin typeface="Arial"/>
                <a:ea typeface="Tahoma"/>
                <a:cs typeface="Arial"/>
              </a:rPr>
              <a:t>HC/ SHPS</a:t>
            </a:r>
            <a:endParaRPr lang="en-US" dirty="0">
              <a:solidFill>
                <a:srgbClr val="FFFFFF"/>
              </a:solidFill>
              <a:latin typeface="Tahoma"/>
              <a:ea typeface="Tahoma"/>
              <a:cs typeface="Tahoma"/>
            </a:endParaRPr>
          </a:p>
        </p:txBody>
      </p:sp>
      <p:sp>
        <p:nvSpPr>
          <p:cNvPr id="40" name="Rectangle 39">
            <a:extLst>
              <a:ext uri="{FF2B5EF4-FFF2-40B4-BE49-F238E27FC236}">
                <a16:creationId xmlns:a16="http://schemas.microsoft.com/office/drawing/2014/main" id="{3354272C-D2D7-458F-9598-FAB1A53D637D}"/>
              </a:ext>
            </a:extLst>
          </p:cNvPr>
          <p:cNvSpPr/>
          <p:nvPr/>
        </p:nvSpPr>
        <p:spPr>
          <a:xfrm>
            <a:off x="2759076" y="2668787"/>
            <a:ext cx="1078300" cy="12393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000000"/>
                </a:solidFill>
                <a:latin typeface="Arial"/>
                <a:ea typeface="Tahoma"/>
                <a:cs typeface="Arial"/>
              </a:rPr>
              <a:t>Landlord Support + Procurement</a:t>
            </a:r>
          </a:p>
        </p:txBody>
      </p:sp>
      <p:sp>
        <p:nvSpPr>
          <p:cNvPr id="87" name="Rectangle 86">
            <a:extLst>
              <a:ext uri="{FF2B5EF4-FFF2-40B4-BE49-F238E27FC236}">
                <a16:creationId xmlns:a16="http://schemas.microsoft.com/office/drawing/2014/main" id="{A21C0284-359B-4BF0-A6C9-A1760F3E74A0}"/>
              </a:ext>
            </a:extLst>
          </p:cNvPr>
          <p:cNvSpPr/>
          <p:nvPr/>
        </p:nvSpPr>
        <p:spPr>
          <a:xfrm>
            <a:off x="2797159" y="3270457"/>
            <a:ext cx="962060" cy="218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000000"/>
                </a:solidFill>
                <a:latin typeface="Arial"/>
                <a:ea typeface="Tahoma"/>
                <a:cs typeface="Arial"/>
              </a:rPr>
              <a:t>PRS Access</a:t>
            </a:r>
            <a:endParaRPr lang="en-US" dirty="0"/>
          </a:p>
        </p:txBody>
      </p:sp>
      <p:sp>
        <p:nvSpPr>
          <p:cNvPr id="42" name="Rectangle 41">
            <a:extLst>
              <a:ext uri="{FF2B5EF4-FFF2-40B4-BE49-F238E27FC236}">
                <a16:creationId xmlns:a16="http://schemas.microsoft.com/office/drawing/2014/main" id="{68C12697-DDB6-4444-BDA3-B963BC37B654}"/>
              </a:ext>
            </a:extLst>
          </p:cNvPr>
          <p:cNvSpPr/>
          <p:nvPr/>
        </p:nvSpPr>
        <p:spPr>
          <a:xfrm>
            <a:off x="2817196" y="1662921"/>
            <a:ext cx="962060" cy="3395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900" b="1" dirty="0">
                <a:solidFill>
                  <a:srgbClr val="000000"/>
                </a:solidFill>
                <a:latin typeface="Arial"/>
                <a:ea typeface="Tahoma"/>
                <a:cs typeface="Arial"/>
              </a:rPr>
              <a:t>Prevention Fund</a:t>
            </a:r>
            <a:endParaRPr lang="en-US" sz="2000" dirty="0"/>
          </a:p>
        </p:txBody>
      </p:sp>
      <p:sp>
        <p:nvSpPr>
          <p:cNvPr id="43" name="Rectangle 42">
            <a:extLst>
              <a:ext uri="{FF2B5EF4-FFF2-40B4-BE49-F238E27FC236}">
                <a16:creationId xmlns:a16="http://schemas.microsoft.com/office/drawing/2014/main" id="{E17BB2D8-E251-4F4C-9228-52558AFDDA1A}"/>
              </a:ext>
            </a:extLst>
          </p:cNvPr>
          <p:cNvSpPr/>
          <p:nvPr/>
        </p:nvSpPr>
        <p:spPr>
          <a:xfrm>
            <a:off x="2823122" y="2064928"/>
            <a:ext cx="962060" cy="4466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rgbClr val="000000"/>
                </a:solidFill>
                <a:latin typeface="Arial"/>
                <a:ea typeface="Tahoma"/>
                <a:cs typeface="Arial"/>
              </a:rPr>
              <a:t>Informal Negotiation &amp; Mediation</a:t>
            </a:r>
            <a:endParaRPr lang="en-US" sz="2000" dirty="0"/>
          </a:p>
        </p:txBody>
      </p:sp>
      <p:sp>
        <p:nvSpPr>
          <p:cNvPr id="44" name="Rectangle 43">
            <a:extLst>
              <a:ext uri="{FF2B5EF4-FFF2-40B4-BE49-F238E27FC236}">
                <a16:creationId xmlns:a16="http://schemas.microsoft.com/office/drawing/2014/main" id="{4D4B173D-F6B7-4B51-95CB-84FEBED734BC}"/>
              </a:ext>
            </a:extLst>
          </p:cNvPr>
          <p:cNvSpPr/>
          <p:nvPr/>
        </p:nvSpPr>
        <p:spPr>
          <a:xfrm>
            <a:off x="5707281" y="1969970"/>
            <a:ext cx="1383769" cy="26658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solidFill>
                  <a:srgbClr val="000000"/>
                </a:solidFill>
                <a:latin typeface="Arial"/>
                <a:ea typeface="Tahoma"/>
                <a:cs typeface="Arial"/>
              </a:rPr>
              <a:t>YPs (16-25) Floating Support</a:t>
            </a:r>
          </a:p>
        </p:txBody>
      </p:sp>
      <p:sp>
        <p:nvSpPr>
          <p:cNvPr id="45" name="Rectangle 44">
            <a:extLst>
              <a:ext uri="{FF2B5EF4-FFF2-40B4-BE49-F238E27FC236}">
                <a16:creationId xmlns:a16="http://schemas.microsoft.com/office/drawing/2014/main" id="{7185AD42-286D-43A9-8538-46F394AE8770}"/>
              </a:ext>
            </a:extLst>
          </p:cNvPr>
          <p:cNvSpPr/>
          <p:nvPr/>
        </p:nvSpPr>
        <p:spPr>
          <a:xfrm>
            <a:off x="7172002" y="1973438"/>
            <a:ext cx="1538375" cy="24604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solidFill>
                  <a:srgbClr val="000000"/>
                </a:solidFill>
                <a:latin typeface="Arial"/>
                <a:ea typeface="Tahoma"/>
                <a:cs typeface="Arial"/>
              </a:rPr>
              <a:t>Independent Futures, Leaving Care Service</a:t>
            </a:r>
          </a:p>
        </p:txBody>
      </p:sp>
      <p:sp>
        <p:nvSpPr>
          <p:cNvPr id="46" name="Rectangle 45">
            <a:extLst>
              <a:ext uri="{FF2B5EF4-FFF2-40B4-BE49-F238E27FC236}">
                <a16:creationId xmlns:a16="http://schemas.microsoft.com/office/drawing/2014/main" id="{AB58B838-1BD4-4933-9D24-72A2F3DE9FE3}"/>
              </a:ext>
            </a:extLst>
          </p:cNvPr>
          <p:cNvSpPr/>
          <p:nvPr/>
        </p:nvSpPr>
        <p:spPr>
          <a:xfrm>
            <a:off x="2759076" y="567136"/>
            <a:ext cx="1078300" cy="7538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000000"/>
                </a:solidFill>
                <a:latin typeface="Arial"/>
                <a:ea typeface="Tahoma"/>
                <a:cs typeface="Arial"/>
              </a:rPr>
              <a:t>Triage+</a:t>
            </a:r>
            <a:endParaRPr lang="en-US" dirty="0">
              <a:solidFill>
                <a:srgbClr val="FFFFFF"/>
              </a:solidFill>
              <a:latin typeface="Tahoma"/>
              <a:ea typeface="Tahoma"/>
              <a:cs typeface="Tahoma"/>
            </a:endParaRPr>
          </a:p>
        </p:txBody>
      </p:sp>
      <p:sp>
        <p:nvSpPr>
          <p:cNvPr id="49" name="Rectangle 48">
            <a:extLst>
              <a:ext uri="{FF2B5EF4-FFF2-40B4-BE49-F238E27FC236}">
                <a16:creationId xmlns:a16="http://schemas.microsoft.com/office/drawing/2014/main" id="{1E16EC98-BB3D-478B-B19D-2B0538AE96DB}"/>
              </a:ext>
            </a:extLst>
          </p:cNvPr>
          <p:cNvSpPr/>
          <p:nvPr/>
        </p:nvSpPr>
        <p:spPr>
          <a:xfrm>
            <a:off x="2817196" y="843205"/>
            <a:ext cx="962060" cy="4466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rgbClr val="000000"/>
                </a:solidFill>
                <a:latin typeface="Arial"/>
                <a:ea typeface="Tahoma"/>
                <a:cs typeface="Arial"/>
              </a:rPr>
              <a:t>Informal Negotiation &amp; Mediation</a:t>
            </a:r>
            <a:endParaRPr lang="en-US" sz="2000" dirty="0"/>
          </a:p>
        </p:txBody>
      </p:sp>
      <p:sp>
        <p:nvSpPr>
          <p:cNvPr id="50" name="Rectangle 49">
            <a:extLst>
              <a:ext uri="{FF2B5EF4-FFF2-40B4-BE49-F238E27FC236}">
                <a16:creationId xmlns:a16="http://schemas.microsoft.com/office/drawing/2014/main" id="{BDEB6144-525D-43D2-A13C-AD0B6DDC9577}"/>
              </a:ext>
            </a:extLst>
          </p:cNvPr>
          <p:cNvSpPr/>
          <p:nvPr/>
        </p:nvSpPr>
        <p:spPr>
          <a:xfrm>
            <a:off x="4233382" y="1962691"/>
            <a:ext cx="1383769" cy="26658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solidFill>
                  <a:srgbClr val="000000"/>
                </a:solidFill>
                <a:latin typeface="Arial"/>
                <a:ea typeface="Tahoma"/>
                <a:cs typeface="Arial"/>
              </a:rPr>
              <a:t>Complex Needs Floating Support</a:t>
            </a:r>
          </a:p>
        </p:txBody>
      </p:sp>
    </p:spTree>
    <p:extLst>
      <p:ext uri="{BB962C8B-B14F-4D97-AF65-F5344CB8AC3E}">
        <p14:creationId xmlns:p14="http://schemas.microsoft.com/office/powerpoint/2010/main" val="3686025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23" y="243305"/>
            <a:ext cx="6443026" cy="270459"/>
          </a:xfrm>
        </p:spPr>
        <p:txBody>
          <a:bodyPr/>
          <a:lstStyle/>
          <a:p>
            <a:r>
              <a:rPr lang="en-GB" sz="1850" b="1" dirty="0">
                <a:ea typeface="Tahoma"/>
                <a:cs typeface="Tahoma"/>
              </a:rPr>
              <a:t>Core Service Options: Prevention Hub</a:t>
            </a:r>
            <a:endParaRPr lang="en-US" dirty="0"/>
          </a:p>
        </p:txBody>
      </p:sp>
      <p:sp>
        <p:nvSpPr>
          <p:cNvPr id="5" name="TextBox 4">
            <a:extLst>
              <a:ext uri="{FF2B5EF4-FFF2-40B4-BE49-F238E27FC236}">
                <a16:creationId xmlns:a16="http://schemas.microsoft.com/office/drawing/2014/main" id="{097A87F9-8E5C-40AE-8161-974606EA08C6}"/>
              </a:ext>
            </a:extLst>
          </p:cNvPr>
          <p:cNvSpPr txBox="1"/>
          <p:nvPr/>
        </p:nvSpPr>
        <p:spPr>
          <a:xfrm>
            <a:off x="4022543" y="1337407"/>
            <a:ext cx="31176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ea typeface="ＭＳ Ｐゴシック"/>
                <a:cs typeface="Arial"/>
              </a:rPr>
              <a:t>Key Assumptions</a:t>
            </a:r>
          </a:p>
        </p:txBody>
      </p:sp>
      <p:sp>
        <p:nvSpPr>
          <p:cNvPr id="6" name="TextBox 5">
            <a:extLst>
              <a:ext uri="{FF2B5EF4-FFF2-40B4-BE49-F238E27FC236}">
                <a16:creationId xmlns:a16="http://schemas.microsoft.com/office/drawing/2014/main" id="{EFD747AB-6602-450E-A645-CACC451A6CD9}"/>
              </a:ext>
            </a:extLst>
          </p:cNvPr>
          <p:cNvSpPr txBox="1"/>
          <p:nvPr/>
        </p:nvSpPr>
        <p:spPr>
          <a:xfrm>
            <a:off x="4022543" y="4023572"/>
            <a:ext cx="31176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ea typeface="ＭＳ Ｐゴシック"/>
                <a:cs typeface="Arial"/>
              </a:rPr>
              <a:t>Key Risks</a:t>
            </a:r>
          </a:p>
        </p:txBody>
      </p:sp>
      <p:sp>
        <p:nvSpPr>
          <p:cNvPr id="7" name="TextBox 6">
            <a:extLst>
              <a:ext uri="{FF2B5EF4-FFF2-40B4-BE49-F238E27FC236}">
                <a16:creationId xmlns:a16="http://schemas.microsoft.com/office/drawing/2014/main" id="{B7DA1410-1047-4C05-8674-F9B9A8576C8E}"/>
              </a:ext>
            </a:extLst>
          </p:cNvPr>
          <p:cNvSpPr txBox="1"/>
          <p:nvPr/>
        </p:nvSpPr>
        <p:spPr>
          <a:xfrm>
            <a:off x="3923415" y="1748335"/>
            <a:ext cx="4769270" cy="2308324"/>
          </a:xfrm>
          <a:prstGeom prst="rect">
            <a:avLst/>
          </a:prstGeom>
          <a:solidFill>
            <a:schemeClr val="bg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285750" indent="-285750">
              <a:buFont typeface="Arial"/>
              <a:buChar char="•"/>
              <a:defRPr sz="1200">
                <a:latin typeface="Arial"/>
                <a:ea typeface="ＭＳ Ｐゴシック"/>
                <a:cs typeface="Arial"/>
              </a:defRPr>
            </a:lvl1pPr>
          </a:lstStyle>
          <a:p>
            <a:r>
              <a:rPr lang="en-US" dirty="0"/>
              <a:t>SHPS/HC caseworkers will have base training in mediation &amp; negotiation, with access to prevention funds and other forms of financial support</a:t>
            </a:r>
          </a:p>
          <a:p>
            <a:r>
              <a:rPr lang="en-US" dirty="0"/>
              <a:t>Landlord Support + Procurement service will be the main gateway to find, access and match PRS properties</a:t>
            </a:r>
          </a:p>
          <a:p>
            <a:r>
              <a:rPr lang="en-US"/>
              <a:t>Employment</a:t>
            </a:r>
            <a:r>
              <a:rPr lang="en-US" dirty="0"/>
              <a:t>, </a:t>
            </a:r>
            <a:r>
              <a:rPr lang="en-US"/>
              <a:t>crisis support </a:t>
            </a:r>
            <a:r>
              <a:rPr lang="en-US" dirty="0"/>
              <a:t>and </a:t>
            </a:r>
            <a:r>
              <a:rPr lang="en-US"/>
              <a:t>domestic abuse services used are</a:t>
            </a:r>
            <a:r>
              <a:rPr lang="en-US" dirty="0"/>
              <a:t> currently fit for purpose in supporting the Housing Needs service</a:t>
            </a:r>
          </a:p>
          <a:p>
            <a:r>
              <a:rPr lang="en-US" dirty="0"/>
              <a:t>Referrals need to be quick and easy</a:t>
            </a:r>
          </a:p>
          <a:p>
            <a:r>
              <a:rPr lang="en-US" dirty="0"/>
              <a:t>Should be focused on things that can’t be provided by homelessness caseworker role to sufficient skill/ capacity</a:t>
            </a:r>
          </a:p>
          <a:p>
            <a:endParaRPr lang="en-US" dirty="0"/>
          </a:p>
        </p:txBody>
      </p:sp>
      <p:sp>
        <p:nvSpPr>
          <p:cNvPr id="8" name="TextBox 7">
            <a:extLst>
              <a:ext uri="{FF2B5EF4-FFF2-40B4-BE49-F238E27FC236}">
                <a16:creationId xmlns:a16="http://schemas.microsoft.com/office/drawing/2014/main" id="{050544DF-B3B1-4C4A-B05F-4C8F4B1F3CDF}"/>
              </a:ext>
            </a:extLst>
          </p:cNvPr>
          <p:cNvSpPr txBox="1"/>
          <p:nvPr/>
        </p:nvSpPr>
        <p:spPr>
          <a:xfrm>
            <a:off x="3917530" y="4527750"/>
            <a:ext cx="4769270" cy="830997"/>
          </a:xfrm>
          <a:prstGeom prst="rect">
            <a:avLst/>
          </a:prstGeom>
          <a:solidFill>
            <a:schemeClr val="bg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285750" indent="-285750">
              <a:buFont typeface="Arial"/>
              <a:buChar char="•"/>
              <a:defRPr sz="1200">
                <a:latin typeface="Arial"/>
                <a:ea typeface="ＭＳ Ｐゴシック"/>
                <a:cs typeface="Arial"/>
              </a:defRPr>
            </a:lvl1pPr>
          </a:lstStyle>
          <a:p>
            <a:r>
              <a:rPr lang="en-US" dirty="0"/>
              <a:t>Maintaining flexibility of the services and how they are delivered (in-house, partner, commissioned etc.) to respond appropriately to changing needs and demands of service users</a:t>
            </a:r>
          </a:p>
          <a:p>
            <a:r>
              <a:rPr lang="en-US" dirty="0"/>
              <a:t>Unnecessary duplication</a:t>
            </a:r>
          </a:p>
        </p:txBody>
      </p:sp>
    </p:spTree>
    <p:extLst>
      <p:ext uri="{BB962C8B-B14F-4D97-AF65-F5344CB8AC3E}">
        <p14:creationId xmlns:p14="http://schemas.microsoft.com/office/powerpoint/2010/main" val="260858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16" y="223591"/>
            <a:ext cx="6802459" cy="270459"/>
          </a:xfrm>
        </p:spPr>
        <p:txBody>
          <a:bodyPr/>
          <a:lstStyle/>
          <a:p>
            <a:r>
              <a:rPr lang="en-GB" sz="1850" b="1" dirty="0">
                <a:ea typeface="Tahoma"/>
                <a:cs typeface="Tahoma"/>
              </a:rPr>
              <a:t>Core Service Options: Closer integration with Children's</a:t>
            </a:r>
          </a:p>
        </p:txBody>
      </p:sp>
      <p:cxnSp>
        <p:nvCxnSpPr>
          <p:cNvPr id="53" name="Straight Arrow Connector 52">
            <a:extLst>
              <a:ext uri="{FF2B5EF4-FFF2-40B4-BE49-F238E27FC236}">
                <a16:creationId xmlns:a16="http://schemas.microsoft.com/office/drawing/2014/main" id="{41EF99AD-31CF-4F8E-AAE3-770A32CA65D8}"/>
              </a:ext>
            </a:extLst>
          </p:cNvPr>
          <p:cNvCxnSpPr>
            <a:cxnSpLocks/>
          </p:cNvCxnSpPr>
          <p:nvPr/>
        </p:nvCxnSpPr>
        <p:spPr>
          <a:xfrm flipH="1">
            <a:off x="563374" y="1935863"/>
            <a:ext cx="11792" cy="40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98144079-A595-464E-B4DB-A1D0178D8326}"/>
              </a:ext>
            </a:extLst>
          </p:cNvPr>
          <p:cNvSpPr/>
          <p:nvPr/>
        </p:nvSpPr>
        <p:spPr>
          <a:xfrm>
            <a:off x="71" y="2939415"/>
            <a:ext cx="2238602" cy="393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i="1" dirty="0">
                <a:solidFill>
                  <a:srgbClr val="000000"/>
                </a:solidFill>
                <a:latin typeface="Arial"/>
                <a:ea typeface="Tahoma"/>
                <a:cs typeface="Arial"/>
              </a:rPr>
              <a:t>Joint assessment protocol (16/17 year </a:t>
            </a:r>
            <a:r>
              <a:rPr lang="en-US" sz="1000" i="1" dirty="0" err="1">
                <a:solidFill>
                  <a:srgbClr val="000000"/>
                </a:solidFill>
                <a:latin typeface="Arial"/>
                <a:ea typeface="Tahoma"/>
                <a:cs typeface="Arial"/>
              </a:rPr>
              <a:t>olds</a:t>
            </a:r>
            <a:r>
              <a:rPr lang="en-US" sz="1000" i="1" dirty="0">
                <a:solidFill>
                  <a:srgbClr val="000000"/>
                </a:solidFill>
                <a:latin typeface="Arial"/>
                <a:ea typeface="Tahoma"/>
                <a:cs typeface="Arial"/>
              </a:rPr>
              <a:t>)</a:t>
            </a:r>
          </a:p>
        </p:txBody>
      </p:sp>
      <p:sp>
        <p:nvSpPr>
          <p:cNvPr id="4" name="Rectangle 3">
            <a:extLst>
              <a:ext uri="{FF2B5EF4-FFF2-40B4-BE49-F238E27FC236}">
                <a16:creationId xmlns:a16="http://schemas.microsoft.com/office/drawing/2014/main" id="{7600C28E-7AF6-4DDF-857A-494CE228481F}"/>
              </a:ext>
            </a:extLst>
          </p:cNvPr>
          <p:cNvSpPr/>
          <p:nvPr/>
        </p:nvSpPr>
        <p:spPr>
          <a:xfrm>
            <a:off x="103514" y="1634701"/>
            <a:ext cx="1725282" cy="301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Current State</a:t>
            </a:r>
          </a:p>
        </p:txBody>
      </p:sp>
      <p:sp>
        <p:nvSpPr>
          <p:cNvPr id="14" name="Rectangle 13">
            <a:extLst>
              <a:ext uri="{FF2B5EF4-FFF2-40B4-BE49-F238E27FC236}">
                <a16:creationId xmlns:a16="http://schemas.microsoft.com/office/drawing/2014/main" id="{36C3BDF0-4D8F-4BCE-923B-53FE8D7C5E4E}"/>
              </a:ext>
            </a:extLst>
          </p:cNvPr>
          <p:cNvSpPr/>
          <p:nvPr/>
        </p:nvSpPr>
        <p:spPr>
          <a:xfrm>
            <a:off x="2777702" y="1634700"/>
            <a:ext cx="1897810" cy="531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Option: Housing Navigators</a:t>
            </a:r>
            <a:endParaRPr lang="en-US"/>
          </a:p>
        </p:txBody>
      </p:sp>
      <p:sp>
        <p:nvSpPr>
          <p:cNvPr id="15" name="Rectangle 14">
            <a:extLst>
              <a:ext uri="{FF2B5EF4-FFF2-40B4-BE49-F238E27FC236}">
                <a16:creationId xmlns:a16="http://schemas.microsoft.com/office/drawing/2014/main" id="{7D81BD18-5D63-4453-B649-4AACB14975F4}"/>
              </a:ext>
            </a:extLst>
          </p:cNvPr>
          <p:cNvSpPr/>
          <p:nvPr/>
        </p:nvSpPr>
        <p:spPr>
          <a:xfrm>
            <a:off x="4718645" y="1634699"/>
            <a:ext cx="2027206" cy="531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Option: Integrated Front Door (or other services)</a:t>
            </a:r>
            <a:endParaRPr lang="en-US"/>
          </a:p>
        </p:txBody>
      </p:sp>
      <p:sp>
        <p:nvSpPr>
          <p:cNvPr id="16" name="Rectangle 15">
            <a:extLst>
              <a:ext uri="{FF2B5EF4-FFF2-40B4-BE49-F238E27FC236}">
                <a16:creationId xmlns:a16="http://schemas.microsoft.com/office/drawing/2014/main" id="{D1FF312C-663F-4D28-BCD3-5C0DC367D022}"/>
              </a:ext>
            </a:extLst>
          </p:cNvPr>
          <p:cNvSpPr/>
          <p:nvPr/>
        </p:nvSpPr>
        <p:spPr>
          <a:xfrm>
            <a:off x="6731475" y="1634698"/>
            <a:ext cx="2027206" cy="531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Option: Multi-Agency Hub</a:t>
            </a:r>
            <a:endParaRPr lang="en-US">
              <a:ea typeface="Tahoma"/>
              <a:cs typeface="Tahoma"/>
            </a:endParaRPr>
          </a:p>
        </p:txBody>
      </p:sp>
      <p:sp>
        <p:nvSpPr>
          <p:cNvPr id="17" name="Rectangle 16">
            <a:extLst>
              <a:ext uri="{FF2B5EF4-FFF2-40B4-BE49-F238E27FC236}">
                <a16:creationId xmlns:a16="http://schemas.microsoft.com/office/drawing/2014/main" id="{316C0656-4FFA-4744-AC47-08E53D452144}"/>
              </a:ext>
            </a:extLst>
          </p:cNvPr>
          <p:cNvSpPr/>
          <p:nvPr/>
        </p:nvSpPr>
        <p:spPr>
          <a:xfrm>
            <a:off x="46007" y="2367948"/>
            <a:ext cx="992038" cy="40256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Triage</a:t>
            </a:r>
            <a:endParaRPr lang="en-US"/>
          </a:p>
        </p:txBody>
      </p:sp>
      <p:sp>
        <p:nvSpPr>
          <p:cNvPr id="18" name="Rectangle 17">
            <a:extLst>
              <a:ext uri="{FF2B5EF4-FFF2-40B4-BE49-F238E27FC236}">
                <a16:creationId xmlns:a16="http://schemas.microsoft.com/office/drawing/2014/main" id="{5FF0E3F4-BD02-4B39-9C5E-3E854B8E821D}"/>
              </a:ext>
            </a:extLst>
          </p:cNvPr>
          <p:cNvSpPr/>
          <p:nvPr/>
        </p:nvSpPr>
        <p:spPr>
          <a:xfrm>
            <a:off x="1124309" y="2367947"/>
            <a:ext cx="992038" cy="40256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CSCT (inc. MASH)</a:t>
            </a:r>
          </a:p>
        </p:txBody>
      </p:sp>
      <p:cxnSp>
        <p:nvCxnSpPr>
          <p:cNvPr id="19" name="Straight Arrow Connector 18">
            <a:extLst>
              <a:ext uri="{FF2B5EF4-FFF2-40B4-BE49-F238E27FC236}">
                <a16:creationId xmlns:a16="http://schemas.microsoft.com/office/drawing/2014/main" id="{543758D1-CB1D-4894-8701-02C3FD935DA7}"/>
              </a:ext>
            </a:extLst>
          </p:cNvPr>
          <p:cNvCxnSpPr>
            <a:cxnSpLocks/>
          </p:cNvCxnSpPr>
          <p:nvPr/>
        </p:nvCxnSpPr>
        <p:spPr>
          <a:xfrm flipH="1">
            <a:off x="1641675" y="1964617"/>
            <a:ext cx="11792" cy="40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60B7395-BA95-41FB-AE1F-22753AA022FA}"/>
              </a:ext>
            </a:extLst>
          </p:cNvPr>
          <p:cNvSpPr/>
          <p:nvPr/>
        </p:nvSpPr>
        <p:spPr>
          <a:xfrm>
            <a:off x="2863460" y="2137913"/>
            <a:ext cx="1667772" cy="51758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Early Help</a:t>
            </a:r>
            <a:endParaRPr lang="en-US" sz="1000" b="1" err="1">
              <a:solidFill>
                <a:srgbClr val="000000"/>
              </a:solidFill>
              <a:latin typeface="Arial"/>
              <a:ea typeface="Tahoma"/>
              <a:cs typeface="Arial"/>
            </a:endParaRPr>
          </a:p>
        </p:txBody>
      </p:sp>
      <p:sp>
        <p:nvSpPr>
          <p:cNvPr id="21" name="Rectangle 20">
            <a:extLst>
              <a:ext uri="{FF2B5EF4-FFF2-40B4-BE49-F238E27FC236}">
                <a16:creationId xmlns:a16="http://schemas.microsoft.com/office/drawing/2014/main" id="{F242B9A6-BFD0-401F-845C-E61350B51857}"/>
              </a:ext>
            </a:extLst>
          </p:cNvPr>
          <p:cNvSpPr/>
          <p:nvPr/>
        </p:nvSpPr>
        <p:spPr>
          <a:xfrm>
            <a:off x="2863459" y="4154624"/>
            <a:ext cx="1667772" cy="7044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Independent Futures (Leaving Care Service)</a:t>
            </a:r>
          </a:p>
        </p:txBody>
      </p:sp>
      <p:sp>
        <p:nvSpPr>
          <p:cNvPr id="22" name="Rectangle 21">
            <a:extLst>
              <a:ext uri="{FF2B5EF4-FFF2-40B4-BE49-F238E27FC236}">
                <a16:creationId xmlns:a16="http://schemas.microsoft.com/office/drawing/2014/main" id="{F42A1037-6F93-4C07-9B60-EE1F9F82DF87}"/>
              </a:ext>
            </a:extLst>
          </p:cNvPr>
          <p:cNvSpPr/>
          <p:nvPr/>
        </p:nvSpPr>
        <p:spPr>
          <a:xfrm>
            <a:off x="2863459" y="2741761"/>
            <a:ext cx="1710904" cy="72274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000000"/>
                </a:solidFill>
                <a:latin typeface="Arial"/>
                <a:ea typeface="Tahoma"/>
                <a:cs typeface="Arial"/>
              </a:rPr>
              <a:t>Targeted Youth Support/ YOS</a:t>
            </a:r>
          </a:p>
        </p:txBody>
      </p:sp>
      <p:sp>
        <p:nvSpPr>
          <p:cNvPr id="23" name="Rectangle 22">
            <a:extLst>
              <a:ext uri="{FF2B5EF4-FFF2-40B4-BE49-F238E27FC236}">
                <a16:creationId xmlns:a16="http://schemas.microsoft.com/office/drawing/2014/main" id="{BDF1C8C0-A38D-4FA6-85AF-E0F751B0E867}"/>
              </a:ext>
            </a:extLst>
          </p:cNvPr>
          <p:cNvSpPr/>
          <p:nvPr/>
        </p:nvSpPr>
        <p:spPr>
          <a:xfrm>
            <a:off x="2863458" y="3550774"/>
            <a:ext cx="1667772" cy="51758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MASH</a:t>
            </a:r>
          </a:p>
        </p:txBody>
      </p:sp>
      <p:sp>
        <p:nvSpPr>
          <p:cNvPr id="24" name="Rectangle 23">
            <a:extLst>
              <a:ext uri="{FF2B5EF4-FFF2-40B4-BE49-F238E27FC236}">
                <a16:creationId xmlns:a16="http://schemas.microsoft.com/office/drawing/2014/main" id="{B5284B3E-25FA-4D4A-8B46-68388B7BF348}"/>
              </a:ext>
            </a:extLst>
          </p:cNvPr>
          <p:cNvSpPr/>
          <p:nvPr/>
        </p:nvSpPr>
        <p:spPr>
          <a:xfrm>
            <a:off x="2993365" y="2367948"/>
            <a:ext cx="1394604" cy="2156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900" b="1">
                <a:solidFill>
                  <a:srgbClr val="000000"/>
                </a:solidFill>
                <a:latin typeface="Arial"/>
                <a:ea typeface="Tahoma"/>
                <a:cs typeface="Arial"/>
              </a:rPr>
              <a:t>Housing Navigator(s)</a:t>
            </a:r>
            <a:endParaRPr lang="en-US" sz="2000"/>
          </a:p>
        </p:txBody>
      </p:sp>
      <p:sp>
        <p:nvSpPr>
          <p:cNvPr id="25" name="Rectangle 24">
            <a:extLst>
              <a:ext uri="{FF2B5EF4-FFF2-40B4-BE49-F238E27FC236}">
                <a16:creationId xmlns:a16="http://schemas.microsoft.com/office/drawing/2014/main" id="{7A2E1661-6E5C-4C73-BCF6-7E6EB3F24802}"/>
              </a:ext>
            </a:extLst>
          </p:cNvPr>
          <p:cNvSpPr/>
          <p:nvPr/>
        </p:nvSpPr>
        <p:spPr>
          <a:xfrm>
            <a:off x="3007741" y="3152069"/>
            <a:ext cx="1394604" cy="2156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900" b="1" dirty="0">
                <a:solidFill>
                  <a:srgbClr val="000000"/>
                </a:solidFill>
                <a:latin typeface="Arial"/>
                <a:ea typeface="Tahoma"/>
                <a:cs typeface="Arial"/>
              </a:rPr>
              <a:t>Housing Navigator</a:t>
            </a:r>
            <a:endParaRPr lang="en-US" sz="2000" dirty="0"/>
          </a:p>
        </p:txBody>
      </p:sp>
      <p:sp>
        <p:nvSpPr>
          <p:cNvPr id="26" name="Rectangle 25">
            <a:extLst>
              <a:ext uri="{FF2B5EF4-FFF2-40B4-BE49-F238E27FC236}">
                <a16:creationId xmlns:a16="http://schemas.microsoft.com/office/drawing/2014/main" id="{26287C6B-B49B-4850-9068-221B4448B091}"/>
              </a:ext>
            </a:extLst>
          </p:cNvPr>
          <p:cNvSpPr/>
          <p:nvPr/>
        </p:nvSpPr>
        <p:spPr>
          <a:xfrm>
            <a:off x="2993364" y="3798332"/>
            <a:ext cx="1394604" cy="2156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900" b="1">
                <a:solidFill>
                  <a:srgbClr val="000000"/>
                </a:solidFill>
                <a:latin typeface="Arial"/>
                <a:ea typeface="Tahoma"/>
                <a:cs typeface="Arial"/>
              </a:rPr>
              <a:t>Housing Navigator</a:t>
            </a:r>
            <a:endParaRPr lang="en-US" sz="2000"/>
          </a:p>
        </p:txBody>
      </p:sp>
      <p:sp>
        <p:nvSpPr>
          <p:cNvPr id="27" name="Rectangle 26">
            <a:extLst>
              <a:ext uri="{FF2B5EF4-FFF2-40B4-BE49-F238E27FC236}">
                <a16:creationId xmlns:a16="http://schemas.microsoft.com/office/drawing/2014/main" id="{EFB4B71B-6F86-4511-9D1F-04BB1DD56AB6}"/>
              </a:ext>
            </a:extLst>
          </p:cNvPr>
          <p:cNvSpPr/>
          <p:nvPr/>
        </p:nvSpPr>
        <p:spPr>
          <a:xfrm>
            <a:off x="3007741" y="4560331"/>
            <a:ext cx="1394604" cy="2156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900" b="1">
                <a:solidFill>
                  <a:srgbClr val="000000"/>
                </a:solidFill>
                <a:latin typeface="Arial"/>
                <a:ea typeface="Tahoma"/>
                <a:cs typeface="Arial"/>
              </a:rPr>
              <a:t>Housing Navigator</a:t>
            </a:r>
            <a:endParaRPr lang="en-US" sz="2000"/>
          </a:p>
        </p:txBody>
      </p:sp>
      <p:sp>
        <p:nvSpPr>
          <p:cNvPr id="28" name="Rectangle 27">
            <a:extLst>
              <a:ext uri="{FF2B5EF4-FFF2-40B4-BE49-F238E27FC236}">
                <a16:creationId xmlns:a16="http://schemas.microsoft.com/office/drawing/2014/main" id="{5F8EC6E1-E907-4086-B464-130136E8ACBE}"/>
              </a:ext>
            </a:extLst>
          </p:cNvPr>
          <p:cNvSpPr/>
          <p:nvPr/>
        </p:nvSpPr>
        <p:spPr>
          <a:xfrm>
            <a:off x="4675516" y="2137911"/>
            <a:ext cx="2070339" cy="14377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Housing + Children's Services Contact Team</a:t>
            </a:r>
            <a:endParaRPr lang="en-US"/>
          </a:p>
        </p:txBody>
      </p:sp>
      <p:sp>
        <p:nvSpPr>
          <p:cNvPr id="29" name="Rectangle 28">
            <a:extLst>
              <a:ext uri="{FF2B5EF4-FFF2-40B4-BE49-F238E27FC236}">
                <a16:creationId xmlns:a16="http://schemas.microsoft.com/office/drawing/2014/main" id="{F19597CD-B9CF-479D-B4AC-E8E1737B19A8}"/>
              </a:ext>
            </a:extLst>
          </p:cNvPr>
          <p:cNvSpPr/>
          <p:nvPr/>
        </p:nvSpPr>
        <p:spPr>
          <a:xfrm>
            <a:off x="4615203" y="2738131"/>
            <a:ext cx="2238602" cy="393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i="1" dirty="0">
                <a:solidFill>
                  <a:srgbClr val="000000"/>
                </a:solidFill>
                <a:ea typeface="+mn-lt"/>
                <a:cs typeface="+mn-lt"/>
              </a:rPr>
              <a:t>Single point of contact for all services for children, young people, and families who may need extra help and support; inc. those in housing need</a:t>
            </a:r>
            <a:endParaRPr lang="en-US" i="1" dirty="0">
              <a:solidFill>
                <a:srgbClr val="000000"/>
              </a:solidFill>
            </a:endParaRPr>
          </a:p>
        </p:txBody>
      </p:sp>
      <p:sp>
        <p:nvSpPr>
          <p:cNvPr id="30" name="Rectangle 29">
            <a:extLst>
              <a:ext uri="{FF2B5EF4-FFF2-40B4-BE49-F238E27FC236}">
                <a16:creationId xmlns:a16="http://schemas.microsoft.com/office/drawing/2014/main" id="{8006F2DE-557D-41C3-95A2-53F23B822569}"/>
              </a:ext>
            </a:extLst>
          </p:cNvPr>
          <p:cNvSpPr/>
          <p:nvPr/>
        </p:nvSpPr>
        <p:spPr>
          <a:xfrm>
            <a:off x="6800561" y="2163036"/>
            <a:ext cx="1893546" cy="393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i="1">
                <a:solidFill>
                  <a:srgbClr val="000000"/>
                </a:solidFill>
                <a:ea typeface="Tahoma"/>
                <a:cs typeface="Tahoma"/>
              </a:rPr>
              <a:t>e.g. for young people (examples in Bristol, Greenwich, Birmingham etc.). See also dedicated pathways and models of partnership working</a:t>
            </a:r>
          </a:p>
        </p:txBody>
      </p:sp>
      <p:sp>
        <p:nvSpPr>
          <p:cNvPr id="3" name="Rectangle 2">
            <a:extLst>
              <a:ext uri="{FF2B5EF4-FFF2-40B4-BE49-F238E27FC236}">
                <a16:creationId xmlns:a16="http://schemas.microsoft.com/office/drawing/2014/main" id="{019FB955-6DD1-4EEE-B260-A79F4966289D}"/>
              </a:ext>
            </a:extLst>
          </p:cNvPr>
          <p:cNvSpPr/>
          <p:nvPr/>
        </p:nvSpPr>
        <p:spPr>
          <a:xfrm>
            <a:off x="103515" y="4910397"/>
            <a:ext cx="2417047" cy="18570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000" dirty="0">
              <a:solidFill>
                <a:srgbClr val="000000"/>
              </a:solidFill>
              <a:latin typeface="Arial"/>
              <a:ea typeface="Tahoma"/>
              <a:cs typeface="Arial"/>
            </a:endParaRPr>
          </a:p>
        </p:txBody>
      </p:sp>
      <p:sp>
        <p:nvSpPr>
          <p:cNvPr id="32" name="Rectangle 31">
            <a:extLst>
              <a:ext uri="{FF2B5EF4-FFF2-40B4-BE49-F238E27FC236}">
                <a16:creationId xmlns:a16="http://schemas.microsoft.com/office/drawing/2014/main" id="{2E9089C0-3E3C-45A9-982F-5CA303773F4E}"/>
              </a:ext>
            </a:extLst>
          </p:cNvPr>
          <p:cNvSpPr/>
          <p:nvPr/>
        </p:nvSpPr>
        <p:spPr>
          <a:xfrm>
            <a:off x="2777704" y="5185910"/>
            <a:ext cx="1955319" cy="15815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000000"/>
                </a:solidFill>
                <a:latin typeface="Arial"/>
                <a:ea typeface="Tahoma"/>
                <a:cs typeface="Arial"/>
              </a:rPr>
              <a:t>Housing navigators located in key teams within Children's services. Role will vary depending on team but generally represent service by providing in-depth specialist housing help, navigating options, help accessing accommodation, upskilling CSC colleagues etc.</a:t>
            </a:r>
          </a:p>
        </p:txBody>
      </p:sp>
      <p:sp>
        <p:nvSpPr>
          <p:cNvPr id="33" name="Rectangle 32">
            <a:extLst>
              <a:ext uri="{FF2B5EF4-FFF2-40B4-BE49-F238E27FC236}">
                <a16:creationId xmlns:a16="http://schemas.microsoft.com/office/drawing/2014/main" id="{0E2663D8-EFF0-4CA5-93C3-808C1A72D9B2}"/>
              </a:ext>
            </a:extLst>
          </p:cNvPr>
          <p:cNvSpPr/>
          <p:nvPr/>
        </p:nvSpPr>
        <p:spPr>
          <a:xfrm>
            <a:off x="4833666" y="5185909"/>
            <a:ext cx="1955319" cy="15815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000000"/>
                </a:solidFill>
                <a:latin typeface="Arial"/>
                <a:ea typeface="Tahoma"/>
                <a:cs typeface="Arial"/>
              </a:rPr>
              <a:t>Two departments work together to provide assessment, homelessness prevention and access to suitable accommodation. Children's services would need to take the lead on some elements and vice versa for others</a:t>
            </a:r>
          </a:p>
        </p:txBody>
      </p:sp>
      <p:sp>
        <p:nvSpPr>
          <p:cNvPr id="34" name="Rectangle 33">
            <a:extLst>
              <a:ext uri="{FF2B5EF4-FFF2-40B4-BE49-F238E27FC236}">
                <a16:creationId xmlns:a16="http://schemas.microsoft.com/office/drawing/2014/main" id="{5681E933-A51C-4C42-A43C-8A6769087F8A}"/>
              </a:ext>
            </a:extLst>
          </p:cNvPr>
          <p:cNvSpPr/>
          <p:nvPr/>
        </p:nvSpPr>
        <p:spPr>
          <a:xfrm>
            <a:off x="6860873" y="4841997"/>
            <a:ext cx="1955319" cy="19254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000000"/>
                </a:solidFill>
                <a:latin typeface="Arial"/>
                <a:ea typeface="Tahoma"/>
                <a:cs typeface="Arial"/>
              </a:rPr>
              <a:t>Provides housing options and support services for 16-17 year </a:t>
            </a:r>
            <a:r>
              <a:rPr lang="en-US" sz="1000" err="1">
                <a:solidFill>
                  <a:srgbClr val="000000"/>
                </a:solidFill>
                <a:latin typeface="Arial"/>
                <a:ea typeface="Tahoma"/>
                <a:cs typeface="Arial"/>
              </a:rPr>
              <a:t>olds</a:t>
            </a:r>
            <a:r>
              <a:rPr lang="en-US" sz="1000">
                <a:solidFill>
                  <a:srgbClr val="000000"/>
                </a:solidFill>
                <a:latin typeface="Arial"/>
                <a:ea typeface="Tahoma"/>
                <a:cs typeface="Arial"/>
              </a:rPr>
              <a:t>, young people aged 18- 24 years and care leavers aged 18-24 who are at risk of homelessness, as part of an integrated youth service. Fully integrated one stop service led by Children’s Services, in partnership with housing, health, and third sector providers</a:t>
            </a:r>
          </a:p>
        </p:txBody>
      </p:sp>
      <p:sp>
        <p:nvSpPr>
          <p:cNvPr id="31" name="Rectangle 30">
            <a:extLst>
              <a:ext uri="{FF2B5EF4-FFF2-40B4-BE49-F238E27FC236}">
                <a16:creationId xmlns:a16="http://schemas.microsoft.com/office/drawing/2014/main" id="{05B87FAE-5D6B-4E58-802C-FA72DEA11444}"/>
              </a:ext>
            </a:extLst>
          </p:cNvPr>
          <p:cNvSpPr/>
          <p:nvPr/>
        </p:nvSpPr>
        <p:spPr>
          <a:xfrm>
            <a:off x="79147" y="3423687"/>
            <a:ext cx="901391" cy="73513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000000"/>
                </a:solidFill>
                <a:latin typeface="Arial"/>
                <a:ea typeface="Tahoma"/>
                <a:cs typeface="Arial"/>
              </a:rPr>
              <a:t>Housing Needs</a:t>
            </a:r>
            <a:endParaRPr lang="en-US" dirty="0"/>
          </a:p>
        </p:txBody>
      </p:sp>
      <p:sp>
        <p:nvSpPr>
          <p:cNvPr id="35" name="Rectangle 34">
            <a:extLst>
              <a:ext uri="{FF2B5EF4-FFF2-40B4-BE49-F238E27FC236}">
                <a16:creationId xmlns:a16="http://schemas.microsoft.com/office/drawing/2014/main" id="{374383F3-AA76-4CD3-BE1F-5C82DA327746}"/>
              </a:ext>
            </a:extLst>
          </p:cNvPr>
          <p:cNvSpPr/>
          <p:nvPr/>
        </p:nvSpPr>
        <p:spPr>
          <a:xfrm>
            <a:off x="1109304" y="3439059"/>
            <a:ext cx="992038" cy="72274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Children’s Services</a:t>
            </a:r>
            <a:endParaRPr lang="en-US" sz="1000" b="1" dirty="0">
              <a:solidFill>
                <a:srgbClr val="000000"/>
              </a:solidFill>
              <a:latin typeface="Arial"/>
              <a:ea typeface="Tahoma"/>
              <a:cs typeface="Arial"/>
            </a:endParaRPr>
          </a:p>
        </p:txBody>
      </p:sp>
      <p:cxnSp>
        <p:nvCxnSpPr>
          <p:cNvPr id="36" name="Straight Arrow Connector 35">
            <a:extLst>
              <a:ext uri="{FF2B5EF4-FFF2-40B4-BE49-F238E27FC236}">
                <a16:creationId xmlns:a16="http://schemas.microsoft.com/office/drawing/2014/main" id="{F3FBC699-13FE-4BA5-9B12-EF6708CDEDB2}"/>
              </a:ext>
            </a:extLst>
          </p:cNvPr>
          <p:cNvCxnSpPr>
            <a:cxnSpLocks/>
          </p:cNvCxnSpPr>
          <p:nvPr/>
        </p:nvCxnSpPr>
        <p:spPr>
          <a:xfrm flipH="1" flipV="1">
            <a:off x="829626" y="3981072"/>
            <a:ext cx="422697" cy="4235"/>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7" name="Rectangle 36">
            <a:extLst>
              <a:ext uri="{FF2B5EF4-FFF2-40B4-BE49-F238E27FC236}">
                <a16:creationId xmlns:a16="http://schemas.microsoft.com/office/drawing/2014/main" id="{49D272D5-8784-40EB-A10D-9D3C1CCBB86D}"/>
              </a:ext>
            </a:extLst>
          </p:cNvPr>
          <p:cNvSpPr/>
          <p:nvPr/>
        </p:nvSpPr>
        <p:spPr>
          <a:xfrm>
            <a:off x="79147" y="4294216"/>
            <a:ext cx="901391" cy="43968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solidFill>
                  <a:srgbClr val="000000"/>
                </a:solidFill>
                <a:latin typeface="Arial"/>
                <a:ea typeface="Tahoma"/>
                <a:cs typeface="Arial"/>
              </a:rPr>
              <a:t>YPs (16-25) Floating Support (SHP)</a:t>
            </a:r>
          </a:p>
        </p:txBody>
      </p:sp>
      <p:sp>
        <p:nvSpPr>
          <p:cNvPr id="38" name="Rectangle 37">
            <a:extLst>
              <a:ext uri="{FF2B5EF4-FFF2-40B4-BE49-F238E27FC236}">
                <a16:creationId xmlns:a16="http://schemas.microsoft.com/office/drawing/2014/main" id="{FB62E380-9AAC-4011-BD46-C76432B314F6}"/>
              </a:ext>
            </a:extLst>
          </p:cNvPr>
          <p:cNvSpPr/>
          <p:nvPr/>
        </p:nvSpPr>
        <p:spPr>
          <a:xfrm>
            <a:off x="1109304" y="4307479"/>
            <a:ext cx="1007043" cy="43968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solidFill>
                  <a:srgbClr val="000000"/>
                </a:solidFill>
                <a:latin typeface="Arial"/>
                <a:ea typeface="Tahoma"/>
                <a:cs typeface="Arial"/>
              </a:rPr>
              <a:t>Supported Accommodation</a:t>
            </a:r>
          </a:p>
        </p:txBody>
      </p:sp>
    </p:spTree>
    <p:extLst>
      <p:ext uri="{BB962C8B-B14F-4D97-AF65-F5344CB8AC3E}">
        <p14:creationId xmlns:p14="http://schemas.microsoft.com/office/powerpoint/2010/main" val="4241758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23" y="243305"/>
            <a:ext cx="6879670" cy="540917"/>
          </a:xfrm>
        </p:spPr>
        <p:txBody>
          <a:bodyPr/>
          <a:lstStyle/>
          <a:p>
            <a:r>
              <a:rPr lang="en-GB" sz="1850" b="1" dirty="0">
                <a:ea typeface="Tahoma"/>
                <a:cs typeface="Tahoma"/>
              </a:rPr>
              <a:t>Core Service Options: Closer integration with Children's</a:t>
            </a:r>
            <a:endParaRPr lang="en-US" dirty="0"/>
          </a:p>
        </p:txBody>
      </p:sp>
      <p:sp>
        <p:nvSpPr>
          <p:cNvPr id="5" name="TextBox 4">
            <a:extLst>
              <a:ext uri="{FF2B5EF4-FFF2-40B4-BE49-F238E27FC236}">
                <a16:creationId xmlns:a16="http://schemas.microsoft.com/office/drawing/2014/main" id="{21948870-313C-4928-9285-620728D5FB01}"/>
              </a:ext>
            </a:extLst>
          </p:cNvPr>
          <p:cNvSpPr txBox="1"/>
          <p:nvPr/>
        </p:nvSpPr>
        <p:spPr>
          <a:xfrm>
            <a:off x="4022543" y="1337407"/>
            <a:ext cx="31176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ea typeface="ＭＳ Ｐゴシック"/>
                <a:cs typeface="Arial"/>
              </a:rPr>
              <a:t>Key Assumptions</a:t>
            </a:r>
          </a:p>
        </p:txBody>
      </p:sp>
      <p:sp>
        <p:nvSpPr>
          <p:cNvPr id="6" name="TextBox 5">
            <a:extLst>
              <a:ext uri="{FF2B5EF4-FFF2-40B4-BE49-F238E27FC236}">
                <a16:creationId xmlns:a16="http://schemas.microsoft.com/office/drawing/2014/main" id="{9F1881AE-AB80-4CB3-ACD6-435B15DE2F72}"/>
              </a:ext>
            </a:extLst>
          </p:cNvPr>
          <p:cNvSpPr txBox="1"/>
          <p:nvPr/>
        </p:nvSpPr>
        <p:spPr>
          <a:xfrm>
            <a:off x="4145832" y="4979989"/>
            <a:ext cx="31176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ea typeface="ＭＳ Ｐゴシック"/>
                <a:cs typeface="Arial"/>
              </a:rPr>
              <a:t>Key Risks</a:t>
            </a:r>
          </a:p>
        </p:txBody>
      </p:sp>
      <p:sp>
        <p:nvSpPr>
          <p:cNvPr id="7" name="TextBox 6">
            <a:extLst>
              <a:ext uri="{FF2B5EF4-FFF2-40B4-BE49-F238E27FC236}">
                <a16:creationId xmlns:a16="http://schemas.microsoft.com/office/drawing/2014/main" id="{0108C57E-6625-4E58-8C3F-C5E8119DFDEF}"/>
              </a:ext>
            </a:extLst>
          </p:cNvPr>
          <p:cNvSpPr txBox="1"/>
          <p:nvPr/>
        </p:nvSpPr>
        <p:spPr>
          <a:xfrm>
            <a:off x="3923415" y="1748335"/>
            <a:ext cx="4769270" cy="1809726"/>
          </a:xfrm>
          <a:prstGeom prst="rect">
            <a:avLst/>
          </a:prstGeom>
          <a:solidFill>
            <a:schemeClr val="bg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285750" indent="-285750">
              <a:buFont typeface="Arial"/>
              <a:buChar char="•"/>
              <a:defRPr sz="1200">
                <a:latin typeface="Arial"/>
                <a:ea typeface="ＭＳ Ｐゴシック"/>
                <a:cs typeface="Arial"/>
              </a:defRPr>
            </a:lvl1pPr>
          </a:lstStyle>
          <a:p>
            <a:r>
              <a:rPr lang="en-GB" dirty="0"/>
              <a:t>Home visiting, combined with the use of informal negotiation </a:t>
            </a:r>
            <a:r>
              <a:rPr lang="en-GB"/>
              <a:t>and mediation skills is highly effective when used consistently</a:t>
            </a:r>
          </a:p>
          <a:p>
            <a:r>
              <a:rPr lang="en-GB" sz="1200"/>
              <a:t>Mediation should be accessible, prior to crisis to help reduce tensions within the family.</a:t>
            </a:r>
          </a:p>
          <a:p>
            <a:r>
              <a:rPr lang="en-GB" sz="1200"/>
              <a:t>Local authorities should consistently offer services such as family mediation and/or counselling with options for these to be held in formal or informal settings.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1" dirty="0"/>
          </a:p>
          <a:p>
            <a:endParaRPr lang="en-US" dirty="0">
              <a:latin typeface="Calibri"/>
              <a:cs typeface="Calibri"/>
            </a:endParaRPr>
          </a:p>
        </p:txBody>
      </p:sp>
      <p:sp>
        <p:nvSpPr>
          <p:cNvPr id="8" name="TextBox 7">
            <a:extLst>
              <a:ext uri="{FF2B5EF4-FFF2-40B4-BE49-F238E27FC236}">
                <a16:creationId xmlns:a16="http://schemas.microsoft.com/office/drawing/2014/main" id="{93643955-B1F6-478B-B08D-24A0396423D0}"/>
              </a:ext>
            </a:extLst>
          </p:cNvPr>
          <p:cNvSpPr txBox="1"/>
          <p:nvPr/>
        </p:nvSpPr>
        <p:spPr>
          <a:xfrm>
            <a:off x="3466214" y="5371734"/>
            <a:ext cx="5226471" cy="276999"/>
          </a:xfrm>
          <a:prstGeom prst="rect">
            <a:avLst/>
          </a:prstGeom>
          <a:solidFill>
            <a:schemeClr val="bg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285750" indent="-285750">
              <a:buFont typeface="Arial"/>
              <a:buChar char="•"/>
              <a:defRPr sz="1200">
                <a:latin typeface="Arial"/>
                <a:ea typeface="ＭＳ Ｐゴシック"/>
                <a:cs typeface="Arial"/>
              </a:defRPr>
            </a:lvl1pPr>
          </a:lstStyle>
          <a:p>
            <a:endParaRPr lang="en-US" dirty="0"/>
          </a:p>
        </p:txBody>
      </p:sp>
    </p:spTree>
    <p:extLst>
      <p:ext uri="{BB962C8B-B14F-4D97-AF65-F5344CB8AC3E}">
        <p14:creationId xmlns:p14="http://schemas.microsoft.com/office/powerpoint/2010/main" val="1761115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120" y="202019"/>
            <a:ext cx="7282793" cy="292031"/>
          </a:xfrm>
        </p:spPr>
        <p:txBody>
          <a:bodyPr/>
          <a:lstStyle/>
          <a:p>
            <a:r>
              <a:rPr lang="en-GB" sz="1850" b="1" dirty="0">
                <a:ea typeface="Tahoma"/>
                <a:cs typeface="Tahoma"/>
              </a:rPr>
              <a:t>Core Service Options: Dedicated pathways (DA/ YP/ CN)</a:t>
            </a:r>
            <a:endParaRPr lang="en-US" dirty="0"/>
          </a:p>
        </p:txBody>
      </p:sp>
      <p:cxnSp>
        <p:nvCxnSpPr>
          <p:cNvPr id="53" name="Straight Arrow Connector 52">
            <a:extLst>
              <a:ext uri="{FF2B5EF4-FFF2-40B4-BE49-F238E27FC236}">
                <a16:creationId xmlns:a16="http://schemas.microsoft.com/office/drawing/2014/main" id="{41EF99AD-31CF-4F8E-AAE3-770A32CA65D8}"/>
              </a:ext>
            </a:extLst>
          </p:cNvPr>
          <p:cNvCxnSpPr>
            <a:cxnSpLocks/>
          </p:cNvCxnSpPr>
          <p:nvPr/>
        </p:nvCxnSpPr>
        <p:spPr>
          <a:xfrm flipH="1">
            <a:off x="2603623" y="1537305"/>
            <a:ext cx="11792" cy="40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307C97BA-B09B-43DF-9DC8-F75554A009D4}"/>
              </a:ext>
            </a:extLst>
          </p:cNvPr>
          <p:cNvSpPr/>
          <p:nvPr/>
        </p:nvSpPr>
        <p:spPr>
          <a:xfrm>
            <a:off x="2101522" y="1321456"/>
            <a:ext cx="1019709" cy="155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a:solidFill>
                  <a:srgbClr val="000000"/>
                </a:solidFill>
                <a:latin typeface="Arial"/>
                <a:ea typeface="Tahoma"/>
                <a:cs typeface="Arial"/>
              </a:rPr>
              <a:t>DA</a:t>
            </a:r>
            <a:endParaRPr lang="en-US"/>
          </a:p>
        </p:txBody>
      </p:sp>
      <p:sp>
        <p:nvSpPr>
          <p:cNvPr id="4" name="Rectangle 3">
            <a:extLst>
              <a:ext uri="{FF2B5EF4-FFF2-40B4-BE49-F238E27FC236}">
                <a16:creationId xmlns:a16="http://schemas.microsoft.com/office/drawing/2014/main" id="{44DFC982-FA9C-4E15-9C69-34E499E553A7}"/>
              </a:ext>
            </a:extLst>
          </p:cNvPr>
          <p:cNvSpPr/>
          <p:nvPr/>
        </p:nvSpPr>
        <p:spPr>
          <a:xfrm>
            <a:off x="103514" y="901456"/>
            <a:ext cx="1725282" cy="301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Current State</a:t>
            </a:r>
          </a:p>
        </p:txBody>
      </p:sp>
      <p:sp>
        <p:nvSpPr>
          <p:cNvPr id="14" name="Rectangle 13">
            <a:extLst>
              <a:ext uri="{FF2B5EF4-FFF2-40B4-BE49-F238E27FC236}">
                <a16:creationId xmlns:a16="http://schemas.microsoft.com/office/drawing/2014/main" id="{008BDBF9-46A8-4B16-A972-D986D9DF8C68}"/>
              </a:ext>
            </a:extLst>
          </p:cNvPr>
          <p:cNvSpPr/>
          <p:nvPr/>
        </p:nvSpPr>
        <p:spPr>
          <a:xfrm>
            <a:off x="2360759" y="901455"/>
            <a:ext cx="1725282" cy="301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Option: Same route with 'generic' support</a:t>
            </a:r>
          </a:p>
        </p:txBody>
      </p:sp>
      <p:sp>
        <p:nvSpPr>
          <p:cNvPr id="15" name="Rectangle 14">
            <a:extLst>
              <a:ext uri="{FF2B5EF4-FFF2-40B4-BE49-F238E27FC236}">
                <a16:creationId xmlns:a16="http://schemas.microsoft.com/office/drawing/2014/main" id="{A1CEC893-167A-4BAE-9C0F-E1A041EBAE45}"/>
              </a:ext>
            </a:extLst>
          </p:cNvPr>
          <p:cNvSpPr/>
          <p:nvPr/>
        </p:nvSpPr>
        <p:spPr>
          <a:xfrm>
            <a:off x="5164727" y="941913"/>
            <a:ext cx="1725282" cy="301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Option: Same route with 'specialist' support for client group</a:t>
            </a:r>
          </a:p>
        </p:txBody>
      </p:sp>
      <p:sp>
        <p:nvSpPr>
          <p:cNvPr id="16" name="Rectangle 15">
            <a:extLst>
              <a:ext uri="{FF2B5EF4-FFF2-40B4-BE49-F238E27FC236}">
                <a16:creationId xmlns:a16="http://schemas.microsoft.com/office/drawing/2014/main" id="{B7BE8AD8-D939-458C-BC50-C3BA1AF66621}"/>
              </a:ext>
            </a:extLst>
          </p:cNvPr>
          <p:cNvSpPr/>
          <p:nvPr/>
        </p:nvSpPr>
        <p:spPr>
          <a:xfrm>
            <a:off x="7283032" y="911567"/>
            <a:ext cx="1725282" cy="301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Option: Unique and dedicated route</a:t>
            </a:r>
          </a:p>
        </p:txBody>
      </p:sp>
      <p:sp>
        <p:nvSpPr>
          <p:cNvPr id="5" name="TextBox 4">
            <a:extLst>
              <a:ext uri="{FF2B5EF4-FFF2-40B4-BE49-F238E27FC236}">
                <a16:creationId xmlns:a16="http://schemas.microsoft.com/office/drawing/2014/main" id="{384FF9D4-975C-4BD8-B41B-8B19E2C62285}"/>
              </a:ext>
            </a:extLst>
          </p:cNvPr>
          <p:cNvSpPr txBox="1"/>
          <p:nvPr/>
        </p:nvSpPr>
        <p:spPr>
          <a:xfrm>
            <a:off x="-5751" y="6420928"/>
            <a:ext cx="5072332"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u="sng">
                <a:latin typeface="Arial"/>
                <a:ea typeface="ＭＳ Ｐゴシック"/>
                <a:cs typeface="Arial"/>
              </a:rPr>
              <a:t>Source:</a:t>
            </a:r>
            <a:r>
              <a:rPr lang="en-US" sz="1000">
                <a:latin typeface="Arial"/>
                <a:ea typeface="ＭＳ Ｐゴシック"/>
                <a:cs typeface="Arial"/>
              </a:rPr>
              <a:t> </a:t>
            </a:r>
            <a:r>
              <a:rPr lang="en-US" sz="1000">
                <a:latin typeface="Arial"/>
                <a:ea typeface="ＭＳ Ｐゴシック"/>
                <a:cs typeface="Arial"/>
                <a:hlinkClick r:id="rId3"/>
              </a:rPr>
              <a:t>https://stbasils.org.uk/news/refreshed-positive-pathway-documents-launched/</a:t>
            </a:r>
            <a:endParaRPr lang="en-US"/>
          </a:p>
          <a:p>
            <a:endParaRPr lang="en-US" sz="1000">
              <a:latin typeface="Arial"/>
              <a:ea typeface="ＭＳ Ｐゴシック"/>
              <a:cs typeface="Arial"/>
            </a:endParaRPr>
          </a:p>
        </p:txBody>
      </p:sp>
      <p:sp>
        <p:nvSpPr>
          <p:cNvPr id="21" name="Rectangle 20">
            <a:extLst>
              <a:ext uri="{FF2B5EF4-FFF2-40B4-BE49-F238E27FC236}">
                <a16:creationId xmlns:a16="http://schemas.microsoft.com/office/drawing/2014/main" id="{AAB1EA7E-6891-4392-AC14-DD70FF55FC52}"/>
              </a:ext>
            </a:extLst>
          </p:cNvPr>
          <p:cNvSpPr/>
          <p:nvPr/>
        </p:nvSpPr>
        <p:spPr>
          <a:xfrm>
            <a:off x="2687172" y="4634413"/>
            <a:ext cx="1236452" cy="66078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rgbClr val="000000"/>
                </a:solidFill>
                <a:latin typeface="Arial"/>
                <a:ea typeface="Tahoma"/>
                <a:cs typeface="Arial"/>
              </a:rPr>
              <a:t>4. Commissioned Accommodation + Support</a:t>
            </a:r>
          </a:p>
        </p:txBody>
      </p:sp>
      <p:sp>
        <p:nvSpPr>
          <p:cNvPr id="24" name="Rectangle 23">
            <a:extLst>
              <a:ext uri="{FF2B5EF4-FFF2-40B4-BE49-F238E27FC236}">
                <a16:creationId xmlns:a16="http://schemas.microsoft.com/office/drawing/2014/main" id="{D0593E6C-FD7A-417F-92AB-D5153F6235EB}"/>
              </a:ext>
            </a:extLst>
          </p:cNvPr>
          <p:cNvSpPr/>
          <p:nvPr/>
        </p:nvSpPr>
        <p:spPr>
          <a:xfrm>
            <a:off x="2169595" y="1938918"/>
            <a:ext cx="2084714" cy="46911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Triage+</a:t>
            </a:r>
            <a:endParaRPr lang="en-US"/>
          </a:p>
        </p:txBody>
      </p:sp>
      <p:sp>
        <p:nvSpPr>
          <p:cNvPr id="26" name="Rectangle 25">
            <a:extLst>
              <a:ext uri="{FF2B5EF4-FFF2-40B4-BE49-F238E27FC236}">
                <a16:creationId xmlns:a16="http://schemas.microsoft.com/office/drawing/2014/main" id="{8BC30F24-05D8-43FB-B109-1E77ACE42F1C}"/>
              </a:ext>
            </a:extLst>
          </p:cNvPr>
          <p:cNvSpPr/>
          <p:nvPr/>
        </p:nvSpPr>
        <p:spPr>
          <a:xfrm>
            <a:off x="1953935" y="2638064"/>
            <a:ext cx="1193318" cy="53196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SHPS</a:t>
            </a:r>
            <a:endParaRPr lang="en-US"/>
          </a:p>
        </p:txBody>
      </p:sp>
      <p:sp>
        <p:nvSpPr>
          <p:cNvPr id="27" name="Rectangle 26">
            <a:extLst>
              <a:ext uri="{FF2B5EF4-FFF2-40B4-BE49-F238E27FC236}">
                <a16:creationId xmlns:a16="http://schemas.microsoft.com/office/drawing/2014/main" id="{E628EF64-7E3A-406C-83C4-52BA1C7EF72F}"/>
              </a:ext>
            </a:extLst>
          </p:cNvPr>
          <p:cNvSpPr/>
          <p:nvPr/>
        </p:nvSpPr>
        <p:spPr>
          <a:xfrm>
            <a:off x="3334160" y="2638063"/>
            <a:ext cx="1193318" cy="5319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Homelessness Caseworkers</a:t>
            </a:r>
            <a:endParaRPr lang="en-US"/>
          </a:p>
        </p:txBody>
      </p:sp>
      <p:sp>
        <p:nvSpPr>
          <p:cNvPr id="6" name="Rectangle 5">
            <a:extLst>
              <a:ext uri="{FF2B5EF4-FFF2-40B4-BE49-F238E27FC236}">
                <a16:creationId xmlns:a16="http://schemas.microsoft.com/office/drawing/2014/main" id="{226C4A56-D774-455E-BC6A-474AA7E23111}"/>
              </a:ext>
            </a:extLst>
          </p:cNvPr>
          <p:cNvSpPr/>
          <p:nvPr/>
        </p:nvSpPr>
        <p:spPr>
          <a:xfrm>
            <a:off x="2499762" y="3414441"/>
            <a:ext cx="1523998" cy="53240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Prevention Hub</a:t>
            </a:r>
            <a:endParaRPr lang="en-US" b="1">
              <a:ea typeface="Tahoma"/>
              <a:cs typeface="Tahoma"/>
            </a:endParaRPr>
          </a:p>
        </p:txBody>
      </p:sp>
      <p:sp>
        <p:nvSpPr>
          <p:cNvPr id="30" name="Rectangle 29">
            <a:extLst>
              <a:ext uri="{FF2B5EF4-FFF2-40B4-BE49-F238E27FC236}">
                <a16:creationId xmlns:a16="http://schemas.microsoft.com/office/drawing/2014/main" id="{56D2F421-F398-4401-B6D3-81201DA1E029}"/>
              </a:ext>
            </a:extLst>
          </p:cNvPr>
          <p:cNvSpPr/>
          <p:nvPr/>
        </p:nvSpPr>
        <p:spPr>
          <a:xfrm>
            <a:off x="2701556" y="4044946"/>
            <a:ext cx="1222073" cy="5894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Supported Housing Referrals</a:t>
            </a:r>
            <a:endParaRPr lang="en-US"/>
          </a:p>
        </p:txBody>
      </p:sp>
      <p:sp>
        <p:nvSpPr>
          <p:cNvPr id="18" name="Rectangle 17">
            <a:extLst>
              <a:ext uri="{FF2B5EF4-FFF2-40B4-BE49-F238E27FC236}">
                <a16:creationId xmlns:a16="http://schemas.microsoft.com/office/drawing/2014/main" id="{6DFF20D2-14BE-4D27-89FF-2F3A41D418E6}"/>
              </a:ext>
            </a:extLst>
          </p:cNvPr>
          <p:cNvSpPr/>
          <p:nvPr/>
        </p:nvSpPr>
        <p:spPr>
          <a:xfrm>
            <a:off x="2207951" y="2151331"/>
            <a:ext cx="1047575" cy="20764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1. Universal Prev.</a:t>
            </a:r>
            <a:endParaRPr lang="en-US" sz="800"/>
          </a:p>
        </p:txBody>
      </p:sp>
      <p:sp>
        <p:nvSpPr>
          <p:cNvPr id="19" name="Rectangle 18">
            <a:extLst>
              <a:ext uri="{FF2B5EF4-FFF2-40B4-BE49-F238E27FC236}">
                <a16:creationId xmlns:a16="http://schemas.microsoft.com/office/drawing/2014/main" id="{1E24D6A5-7594-440B-BFBF-9579B4C069EF}"/>
              </a:ext>
            </a:extLst>
          </p:cNvPr>
          <p:cNvSpPr/>
          <p:nvPr/>
        </p:nvSpPr>
        <p:spPr>
          <a:xfrm>
            <a:off x="3386702" y="2155274"/>
            <a:ext cx="814929" cy="2177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2. Early Help</a:t>
            </a:r>
            <a:endParaRPr lang="en-US" sz="800"/>
          </a:p>
        </p:txBody>
      </p:sp>
      <p:sp>
        <p:nvSpPr>
          <p:cNvPr id="20" name="Rectangle 19">
            <a:extLst>
              <a:ext uri="{FF2B5EF4-FFF2-40B4-BE49-F238E27FC236}">
                <a16:creationId xmlns:a16="http://schemas.microsoft.com/office/drawing/2014/main" id="{5E2CAA84-C11C-4C74-86B3-98FA159A3CA7}"/>
              </a:ext>
            </a:extLst>
          </p:cNvPr>
          <p:cNvSpPr/>
          <p:nvPr/>
        </p:nvSpPr>
        <p:spPr>
          <a:xfrm>
            <a:off x="2354967" y="3030575"/>
            <a:ext cx="1725282" cy="39563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rgbClr val="000000"/>
                </a:solidFill>
                <a:latin typeface="Arial"/>
                <a:ea typeface="Tahoma"/>
                <a:cs typeface="Arial"/>
              </a:rPr>
              <a:t>3. Crisis Prevention + Relief</a:t>
            </a:r>
            <a:endParaRPr lang="en-US" sz="800"/>
          </a:p>
        </p:txBody>
      </p:sp>
      <p:cxnSp>
        <p:nvCxnSpPr>
          <p:cNvPr id="32" name="Straight Arrow Connector 31">
            <a:extLst>
              <a:ext uri="{FF2B5EF4-FFF2-40B4-BE49-F238E27FC236}">
                <a16:creationId xmlns:a16="http://schemas.microsoft.com/office/drawing/2014/main" id="{621A37EF-A18A-4F12-993E-4E448878EEE7}"/>
              </a:ext>
            </a:extLst>
          </p:cNvPr>
          <p:cNvCxnSpPr>
            <a:cxnSpLocks/>
          </p:cNvCxnSpPr>
          <p:nvPr/>
        </p:nvCxnSpPr>
        <p:spPr>
          <a:xfrm flipH="1">
            <a:off x="3220640" y="1537304"/>
            <a:ext cx="11792" cy="40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69166D8-48DB-45A3-8375-93C07E59778D}"/>
              </a:ext>
            </a:extLst>
          </p:cNvPr>
          <p:cNvCxnSpPr>
            <a:cxnSpLocks/>
          </p:cNvCxnSpPr>
          <p:nvPr/>
        </p:nvCxnSpPr>
        <p:spPr>
          <a:xfrm flipH="1">
            <a:off x="3756737" y="1537303"/>
            <a:ext cx="11792" cy="40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18E5314-A38A-43CE-A49F-412C53FD1AE1}"/>
              </a:ext>
            </a:extLst>
          </p:cNvPr>
          <p:cNvSpPr/>
          <p:nvPr/>
        </p:nvSpPr>
        <p:spPr>
          <a:xfrm>
            <a:off x="104021" y="601121"/>
            <a:ext cx="1725282" cy="20764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St. Basils Positive Pathway</a:t>
            </a:r>
          </a:p>
        </p:txBody>
      </p:sp>
      <p:sp>
        <p:nvSpPr>
          <p:cNvPr id="35" name="Rectangle 34">
            <a:extLst>
              <a:ext uri="{FF2B5EF4-FFF2-40B4-BE49-F238E27FC236}">
                <a16:creationId xmlns:a16="http://schemas.microsoft.com/office/drawing/2014/main" id="{AF56FCE5-22BC-409A-B417-38118A010963}"/>
              </a:ext>
            </a:extLst>
          </p:cNvPr>
          <p:cNvSpPr/>
          <p:nvPr/>
        </p:nvSpPr>
        <p:spPr>
          <a:xfrm>
            <a:off x="2708424" y="1321455"/>
            <a:ext cx="1019709" cy="155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a:solidFill>
                  <a:srgbClr val="000000"/>
                </a:solidFill>
                <a:latin typeface="Arial"/>
                <a:ea typeface="Tahoma"/>
                <a:cs typeface="Arial"/>
              </a:rPr>
              <a:t>YP</a:t>
            </a:r>
            <a:endParaRPr lang="en-US"/>
          </a:p>
        </p:txBody>
      </p:sp>
      <p:sp>
        <p:nvSpPr>
          <p:cNvPr id="36" name="Rectangle 35">
            <a:extLst>
              <a:ext uri="{FF2B5EF4-FFF2-40B4-BE49-F238E27FC236}">
                <a16:creationId xmlns:a16="http://schemas.microsoft.com/office/drawing/2014/main" id="{8D0BDF0E-203F-4675-A78B-9335858A5496}"/>
              </a:ext>
            </a:extLst>
          </p:cNvPr>
          <p:cNvSpPr/>
          <p:nvPr/>
        </p:nvSpPr>
        <p:spPr>
          <a:xfrm>
            <a:off x="3274866" y="1321454"/>
            <a:ext cx="1019709" cy="155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a:solidFill>
                  <a:srgbClr val="000000"/>
                </a:solidFill>
                <a:latin typeface="Arial"/>
                <a:ea typeface="Tahoma"/>
                <a:cs typeface="Arial"/>
              </a:rPr>
              <a:t>CN</a:t>
            </a:r>
            <a:endParaRPr lang="en-US"/>
          </a:p>
        </p:txBody>
      </p:sp>
      <p:cxnSp>
        <p:nvCxnSpPr>
          <p:cNvPr id="95" name="Straight Arrow Connector 94">
            <a:extLst>
              <a:ext uri="{FF2B5EF4-FFF2-40B4-BE49-F238E27FC236}">
                <a16:creationId xmlns:a16="http://schemas.microsoft.com/office/drawing/2014/main" id="{144C24C0-DCA1-4F58-811C-401AA7C7D90A}"/>
              </a:ext>
            </a:extLst>
          </p:cNvPr>
          <p:cNvCxnSpPr>
            <a:cxnSpLocks/>
          </p:cNvCxnSpPr>
          <p:nvPr/>
        </p:nvCxnSpPr>
        <p:spPr>
          <a:xfrm flipH="1">
            <a:off x="5479094" y="1824852"/>
            <a:ext cx="11792" cy="40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60892CD9-CE5F-4047-A6DF-1F62414401D4}"/>
              </a:ext>
            </a:extLst>
          </p:cNvPr>
          <p:cNvSpPr/>
          <p:nvPr/>
        </p:nvSpPr>
        <p:spPr>
          <a:xfrm>
            <a:off x="4976993" y="1609003"/>
            <a:ext cx="1019709" cy="155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a:solidFill>
                  <a:srgbClr val="000000"/>
                </a:solidFill>
                <a:latin typeface="Arial"/>
                <a:ea typeface="Tahoma"/>
                <a:cs typeface="Arial"/>
              </a:rPr>
              <a:t>DA</a:t>
            </a:r>
            <a:endParaRPr lang="en-US"/>
          </a:p>
        </p:txBody>
      </p:sp>
      <p:sp>
        <p:nvSpPr>
          <p:cNvPr id="98" name="Rectangle 97">
            <a:extLst>
              <a:ext uri="{FF2B5EF4-FFF2-40B4-BE49-F238E27FC236}">
                <a16:creationId xmlns:a16="http://schemas.microsoft.com/office/drawing/2014/main" id="{C3FF29E8-C72F-4DF2-ABB5-35F4B52195A0}"/>
              </a:ext>
            </a:extLst>
          </p:cNvPr>
          <p:cNvSpPr/>
          <p:nvPr/>
        </p:nvSpPr>
        <p:spPr>
          <a:xfrm>
            <a:off x="5562643" y="4921960"/>
            <a:ext cx="1236452" cy="66078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rgbClr val="000000"/>
                </a:solidFill>
                <a:latin typeface="Arial"/>
                <a:ea typeface="Tahoma"/>
                <a:cs typeface="Arial"/>
              </a:rPr>
              <a:t>4. Commissioned Accommodation + Support</a:t>
            </a:r>
          </a:p>
        </p:txBody>
      </p:sp>
      <p:sp>
        <p:nvSpPr>
          <p:cNvPr id="99" name="Rectangle 98">
            <a:extLst>
              <a:ext uri="{FF2B5EF4-FFF2-40B4-BE49-F238E27FC236}">
                <a16:creationId xmlns:a16="http://schemas.microsoft.com/office/drawing/2014/main" id="{6C8599B7-17D7-41EA-9998-E58D7998EBDD}"/>
              </a:ext>
            </a:extLst>
          </p:cNvPr>
          <p:cNvSpPr/>
          <p:nvPr/>
        </p:nvSpPr>
        <p:spPr>
          <a:xfrm>
            <a:off x="5045066" y="2226465"/>
            <a:ext cx="2084714" cy="46911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Triage+</a:t>
            </a:r>
            <a:endParaRPr lang="en-US"/>
          </a:p>
        </p:txBody>
      </p:sp>
      <p:sp>
        <p:nvSpPr>
          <p:cNvPr id="100" name="Rectangle 99">
            <a:extLst>
              <a:ext uri="{FF2B5EF4-FFF2-40B4-BE49-F238E27FC236}">
                <a16:creationId xmlns:a16="http://schemas.microsoft.com/office/drawing/2014/main" id="{8BD83CC0-05E1-4F1E-B94A-58C1D89375EA}"/>
              </a:ext>
            </a:extLst>
          </p:cNvPr>
          <p:cNvSpPr/>
          <p:nvPr/>
        </p:nvSpPr>
        <p:spPr>
          <a:xfrm>
            <a:off x="4829406" y="2925611"/>
            <a:ext cx="1193318" cy="53196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SHPS</a:t>
            </a:r>
            <a:endParaRPr lang="en-US"/>
          </a:p>
        </p:txBody>
      </p:sp>
      <p:sp>
        <p:nvSpPr>
          <p:cNvPr id="101" name="Rectangle 100">
            <a:extLst>
              <a:ext uri="{FF2B5EF4-FFF2-40B4-BE49-F238E27FC236}">
                <a16:creationId xmlns:a16="http://schemas.microsoft.com/office/drawing/2014/main" id="{471485D3-6C5C-47BA-94FC-213EFE752334}"/>
              </a:ext>
            </a:extLst>
          </p:cNvPr>
          <p:cNvSpPr/>
          <p:nvPr/>
        </p:nvSpPr>
        <p:spPr>
          <a:xfrm>
            <a:off x="6209631" y="2925610"/>
            <a:ext cx="1193318" cy="5319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Homelessness Caseworkers</a:t>
            </a:r>
            <a:endParaRPr lang="en-US"/>
          </a:p>
        </p:txBody>
      </p:sp>
      <p:sp>
        <p:nvSpPr>
          <p:cNvPr id="102" name="Rectangle 101">
            <a:extLst>
              <a:ext uri="{FF2B5EF4-FFF2-40B4-BE49-F238E27FC236}">
                <a16:creationId xmlns:a16="http://schemas.microsoft.com/office/drawing/2014/main" id="{693E7704-904B-48CA-A8D5-A4E0A1E55ED6}"/>
              </a:ext>
            </a:extLst>
          </p:cNvPr>
          <p:cNvSpPr/>
          <p:nvPr/>
        </p:nvSpPr>
        <p:spPr>
          <a:xfrm>
            <a:off x="5375233" y="3701988"/>
            <a:ext cx="1523998" cy="53240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Prevention Hub</a:t>
            </a:r>
            <a:endParaRPr lang="en-US" b="1">
              <a:ea typeface="Tahoma"/>
              <a:cs typeface="Tahoma"/>
            </a:endParaRPr>
          </a:p>
        </p:txBody>
      </p:sp>
      <p:sp>
        <p:nvSpPr>
          <p:cNvPr id="103" name="Rectangle 102">
            <a:extLst>
              <a:ext uri="{FF2B5EF4-FFF2-40B4-BE49-F238E27FC236}">
                <a16:creationId xmlns:a16="http://schemas.microsoft.com/office/drawing/2014/main" id="{D1B75120-4DDC-4B75-AD9B-054C33BCE9D4}"/>
              </a:ext>
            </a:extLst>
          </p:cNvPr>
          <p:cNvSpPr/>
          <p:nvPr/>
        </p:nvSpPr>
        <p:spPr>
          <a:xfrm>
            <a:off x="5577027" y="4332493"/>
            <a:ext cx="1222073" cy="5894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Supported Housing Referrals</a:t>
            </a:r>
            <a:endParaRPr lang="en-US"/>
          </a:p>
        </p:txBody>
      </p:sp>
      <p:sp>
        <p:nvSpPr>
          <p:cNvPr id="104" name="Rectangle 103">
            <a:extLst>
              <a:ext uri="{FF2B5EF4-FFF2-40B4-BE49-F238E27FC236}">
                <a16:creationId xmlns:a16="http://schemas.microsoft.com/office/drawing/2014/main" id="{0BC440C0-88D3-4E4C-860F-FBF122881168}"/>
              </a:ext>
            </a:extLst>
          </p:cNvPr>
          <p:cNvSpPr/>
          <p:nvPr/>
        </p:nvSpPr>
        <p:spPr>
          <a:xfrm>
            <a:off x="5083422" y="2438878"/>
            <a:ext cx="1047575" cy="20764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1. Universal Prev.</a:t>
            </a:r>
            <a:endParaRPr lang="en-US" sz="800"/>
          </a:p>
        </p:txBody>
      </p:sp>
      <p:sp>
        <p:nvSpPr>
          <p:cNvPr id="105" name="Rectangle 104">
            <a:extLst>
              <a:ext uri="{FF2B5EF4-FFF2-40B4-BE49-F238E27FC236}">
                <a16:creationId xmlns:a16="http://schemas.microsoft.com/office/drawing/2014/main" id="{407CCE20-E9DA-47E0-AC5B-F3F10A493712}"/>
              </a:ext>
            </a:extLst>
          </p:cNvPr>
          <p:cNvSpPr/>
          <p:nvPr/>
        </p:nvSpPr>
        <p:spPr>
          <a:xfrm>
            <a:off x="6262173" y="2442821"/>
            <a:ext cx="814929" cy="2177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2. Early Help</a:t>
            </a:r>
            <a:endParaRPr lang="en-US" sz="800"/>
          </a:p>
        </p:txBody>
      </p:sp>
      <p:sp>
        <p:nvSpPr>
          <p:cNvPr id="106" name="Rectangle 105">
            <a:extLst>
              <a:ext uri="{FF2B5EF4-FFF2-40B4-BE49-F238E27FC236}">
                <a16:creationId xmlns:a16="http://schemas.microsoft.com/office/drawing/2014/main" id="{6F5C73C9-FEB2-4E8B-9EC7-1D118E5413E2}"/>
              </a:ext>
            </a:extLst>
          </p:cNvPr>
          <p:cNvSpPr/>
          <p:nvPr/>
        </p:nvSpPr>
        <p:spPr>
          <a:xfrm>
            <a:off x="5230438" y="3318122"/>
            <a:ext cx="1725282" cy="39563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rgbClr val="000000"/>
                </a:solidFill>
                <a:latin typeface="Arial"/>
                <a:ea typeface="Tahoma"/>
                <a:cs typeface="Arial"/>
              </a:rPr>
              <a:t>3. Crisis Prevention + Relief</a:t>
            </a:r>
            <a:endParaRPr lang="en-US" sz="800"/>
          </a:p>
        </p:txBody>
      </p:sp>
      <p:cxnSp>
        <p:nvCxnSpPr>
          <p:cNvPr id="107" name="Straight Arrow Connector 106">
            <a:extLst>
              <a:ext uri="{FF2B5EF4-FFF2-40B4-BE49-F238E27FC236}">
                <a16:creationId xmlns:a16="http://schemas.microsoft.com/office/drawing/2014/main" id="{58C6CCA1-2A5C-4B92-ACAC-C61D13BBE080}"/>
              </a:ext>
            </a:extLst>
          </p:cNvPr>
          <p:cNvCxnSpPr>
            <a:cxnSpLocks/>
          </p:cNvCxnSpPr>
          <p:nvPr/>
        </p:nvCxnSpPr>
        <p:spPr>
          <a:xfrm flipH="1">
            <a:off x="6096111" y="1824851"/>
            <a:ext cx="11792" cy="40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4ED5C7A2-82C2-4721-8CEB-0A3B7C2B768C}"/>
              </a:ext>
            </a:extLst>
          </p:cNvPr>
          <p:cNvCxnSpPr>
            <a:cxnSpLocks/>
          </p:cNvCxnSpPr>
          <p:nvPr/>
        </p:nvCxnSpPr>
        <p:spPr>
          <a:xfrm flipH="1">
            <a:off x="6632208" y="1824850"/>
            <a:ext cx="11792" cy="40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1ABD086E-134A-45DA-9975-CDD137D34224}"/>
              </a:ext>
            </a:extLst>
          </p:cNvPr>
          <p:cNvSpPr/>
          <p:nvPr/>
        </p:nvSpPr>
        <p:spPr>
          <a:xfrm>
            <a:off x="5583895" y="1609002"/>
            <a:ext cx="1019709" cy="155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a:solidFill>
                  <a:srgbClr val="000000"/>
                </a:solidFill>
                <a:latin typeface="Arial"/>
                <a:ea typeface="Tahoma"/>
                <a:cs typeface="Arial"/>
              </a:rPr>
              <a:t>YP</a:t>
            </a:r>
            <a:endParaRPr lang="en-US"/>
          </a:p>
        </p:txBody>
      </p:sp>
      <p:sp>
        <p:nvSpPr>
          <p:cNvPr id="110" name="Rectangle 109">
            <a:extLst>
              <a:ext uri="{FF2B5EF4-FFF2-40B4-BE49-F238E27FC236}">
                <a16:creationId xmlns:a16="http://schemas.microsoft.com/office/drawing/2014/main" id="{E6AD3A69-D599-4E75-B7CA-ECEC4E0DA9BC}"/>
              </a:ext>
            </a:extLst>
          </p:cNvPr>
          <p:cNvSpPr/>
          <p:nvPr/>
        </p:nvSpPr>
        <p:spPr>
          <a:xfrm>
            <a:off x="6150337" y="1609001"/>
            <a:ext cx="1019709" cy="155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a:solidFill>
                  <a:srgbClr val="000000"/>
                </a:solidFill>
                <a:latin typeface="Arial"/>
                <a:ea typeface="Tahoma"/>
                <a:cs typeface="Arial"/>
              </a:rPr>
              <a:t>CN</a:t>
            </a:r>
            <a:endParaRPr lang="en-US"/>
          </a:p>
        </p:txBody>
      </p:sp>
      <p:sp>
        <p:nvSpPr>
          <p:cNvPr id="44" name="Rectangle 43">
            <a:extLst>
              <a:ext uri="{FF2B5EF4-FFF2-40B4-BE49-F238E27FC236}">
                <a16:creationId xmlns:a16="http://schemas.microsoft.com/office/drawing/2014/main" id="{98144079-A595-464E-B4DB-A1D0178D8326}"/>
              </a:ext>
            </a:extLst>
          </p:cNvPr>
          <p:cNvSpPr/>
          <p:nvPr/>
        </p:nvSpPr>
        <p:spPr>
          <a:xfrm>
            <a:off x="4983162" y="3873434"/>
            <a:ext cx="2252980" cy="423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a:solidFill>
                  <a:srgbClr val="000000"/>
                </a:solidFill>
                <a:latin typeface="Arial"/>
                <a:ea typeface="Tahoma"/>
                <a:cs typeface="Arial"/>
              </a:rPr>
              <a:t>Specialist officers/ services for client group inc. Integration with other teams (e.g. young people, family mediators etc.)</a:t>
            </a:r>
          </a:p>
        </p:txBody>
      </p:sp>
      <p:sp>
        <p:nvSpPr>
          <p:cNvPr id="111" name="Rectangle 110">
            <a:extLst>
              <a:ext uri="{FF2B5EF4-FFF2-40B4-BE49-F238E27FC236}">
                <a16:creationId xmlns:a16="http://schemas.microsoft.com/office/drawing/2014/main" id="{BA515338-8C45-48FF-A4C4-0B0989443F47}"/>
              </a:ext>
            </a:extLst>
          </p:cNvPr>
          <p:cNvSpPr/>
          <p:nvPr/>
        </p:nvSpPr>
        <p:spPr>
          <a:xfrm>
            <a:off x="4922472" y="2649513"/>
            <a:ext cx="2404706" cy="302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a:solidFill>
                  <a:srgbClr val="000000"/>
                </a:solidFill>
                <a:latin typeface="Arial"/>
                <a:ea typeface="Tahoma"/>
                <a:cs typeface="Arial"/>
              </a:rPr>
              <a:t>Specialist officers/ services e.g. family mediators, colocation with VAWG charity</a:t>
            </a:r>
          </a:p>
        </p:txBody>
      </p:sp>
      <p:sp>
        <p:nvSpPr>
          <p:cNvPr id="112" name="Rectangle 111">
            <a:extLst>
              <a:ext uri="{FF2B5EF4-FFF2-40B4-BE49-F238E27FC236}">
                <a16:creationId xmlns:a16="http://schemas.microsoft.com/office/drawing/2014/main" id="{03338987-F6FA-47D2-AC58-ECFA61B4D82B}"/>
              </a:ext>
            </a:extLst>
          </p:cNvPr>
          <p:cNvSpPr/>
          <p:nvPr/>
        </p:nvSpPr>
        <p:spPr>
          <a:xfrm>
            <a:off x="7737377" y="4820809"/>
            <a:ext cx="1236452" cy="66078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rgbClr val="000000"/>
                </a:solidFill>
                <a:latin typeface="Arial"/>
                <a:ea typeface="Tahoma"/>
                <a:cs typeface="Arial"/>
              </a:rPr>
              <a:t>4. Commissioned Accommodation + Support</a:t>
            </a:r>
          </a:p>
        </p:txBody>
      </p:sp>
      <p:sp>
        <p:nvSpPr>
          <p:cNvPr id="113" name="Rectangle 112">
            <a:extLst>
              <a:ext uri="{FF2B5EF4-FFF2-40B4-BE49-F238E27FC236}">
                <a16:creationId xmlns:a16="http://schemas.microsoft.com/office/drawing/2014/main" id="{BD3CB814-92BC-44BD-A9F8-E5F9C7B478E3}"/>
              </a:ext>
            </a:extLst>
          </p:cNvPr>
          <p:cNvSpPr/>
          <p:nvPr/>
        </p:nvSpPr>
        <p:spPr>
          <a:xfrm>
            <a:off x="7751761" y="4231342"/>
            <a:ext cx="1222073" cy="5894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Supported Housing Referrals</a:t>
            </a:r>
            <a:endParaRPr lang="en-US"/>
          </a:p>
        </p:txBody>
      </p:sp>
      <p:sp>
        <p:nvSpPr>
          <p:cNvPr id="114" name="Rectangle 113">
            <a:extLst>
              <a:ext uri="{FF2B5EF4-FFF2-40B4-BE49-F238E27FC236}">
                <a16:creationId xmlns:a16="http://schemas.microsoft.com/office/drawing/2014/main" id="{1EED15F7-746A-456B-BF81-59F0458E56BC}"/>
              </a:ext>
            </a:extLst>
          </p:cNvPr>
          <p:cNvSpPr/>
          <p:nvPr/>
        </p:nvSpPr>
        <p:spPr>
          <a:xfrm>
            <a:off x="7635850" y="2227671"/>
            <a:ext cx="434691" cy="193795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DA Hub</a:t>
            </a:r>
          </a:p>
        </p:txBody>
      </p:sp>
      <p:sp>
        <p:nvSpPr>
          <p:cNvPr id="115" name="Rectangle 114">
            <a:extLst>
              <a:ext uri="{FF2B5EF4-FFF2-40B4-BE49-F238E27FC236}">
                <a16:creationId xmlns:a16="http://schemas.microsoft.com/office/drawing/2014/main" id="{6AF0E683-0D7D-4012-B472-C9EAF098B072}"/>
              </a:ext>
            </a:extLst>
          </p:cNvPr>
          <p:cNvSpPr/>
          <p:nvPr/>
        </p:nvSpPr>
        <p:spPr>
          <a:xfrm>
            <a:off x="8141603" y="2227670"/>
            <a:ext cx="434691" cy="193795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YP Hub</a:t>
            </a:r>
          </a:p>
        </p:txBody>
      </p:sp>
      <p:sp>
        <p:nvSpPr>
          <p:cNvPr id="116" name="Rectangle 115">
            <a:extLst>
              <a:ext uri="{FF2B5EF4-FFF2-40B4-BE49-F238E27FC236}">
                <a16:creationId xmlns:a16="http://schemas.microsoft.com/office/drawing/2014/main" id="{E6B10509-322C-4144-8693-D9ED9B0F46A7}"/>
              </a:ext>
            </a:extLst>
          </p:cNvPr>
          <p:cNvSpPr/>
          <p:nvPr/>
        </p:nvSpPr>
        <p:spPr>
          <a:xfrm>
            <a:off x="8647354" y="2217555"/>
            <a:ext cx="434691" cy="193795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CN Hub</a:t>
            </a:r>
          </a:p>
        </p:txBody>
      </p:sp>
      <p:sp>
        <p:nvSpPr>
          <p:cNvPr id="117" name="Rectangle 116">
            <a:extLst>
              <a:ext uri="{FF2B5EF4-FFF2-40B4-BE49-F238E27FC236}">
                <a16:creationId xmlns:a16="http://schemas.microsoft.com/office/drawing/2014/main" id="{B229ACAC-4B41-402C-8C63-6599D8B6071F}"/>
              </a:ext>
            </a:extLst>
          </p:cNvPr>
          <p:cNvSpPr/>
          <p:nvPr/>
        </p:nvSpPr>
        <p:spPr>
          <a:xfrm>
            <a:off x="7693103" y="2711984"/>
            <a:ext cx="339522" cy="2177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UP</a:t>
            </a:r>
            <a:endParaRPr lang="en-US"/>
          </a:p>
        </p:txBody>
      </p:sp>
      <p:sp>
        <p:nvSpPr>
          <p:cNvPr id="118" name="Rectangle 117">
            <a:extLst>
              <a:ext uri="{FF2B5EF4-FFF2-40B4-BE49-F238E27FC236}">
                <a16:creationId xmlns:a16="http://schemas.microsoft.com/office/drawing/2014/main" id="{CE520EB3-FD1C-4D61-A9BD-DBEF0F6A8103}"/>
              </a:ext>
            </a:extLst>
          </p:cNvPr>
          <p:cNvSpPr/>
          <p:nvPr/>
        </p:nvSpPr>
        <p:spPr>
          <a:xfrm>
            <a:off x="7693102" y="3015435"/>
            <a:ext cx="339522" cy="2177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EH</a:t>
            </a:r>
            <a:endParaRPr lang="en-US"/>
          </a:p>
        </p:txBody>
      </p:sp>
      <p:sp>
        <p:nvSpPr>
          <p:cNvPr id="119" name="Rectangle 118">
            <a:extLst>
              <a:ext uri="{FF2B5EF4-FFF2-40B4-BE49-F238E27FC236}">
                <a16:creationId xmlns:a16="http://schemas.microsoft.com/office/drawing/2014/main" id="{46D73155-1ED1-4F2E-B4AA-E9A4014C97AD}"/>
              </a:ext>
            </a:extLst>
          </p:cNvPr>
          <p:cNvSpPr/>
          <p:nvPr/>
        </p:nvSpPr>
        <p:spPr>
          <a:xfrm>
            <a:off x="7693101" y="3318886"/>
            <a:ext cx="339522" cy="329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CP+R</a:t>
            </a:r>
            <a:endParaRPr lang="en-US"/>
          </a:p>
        </p:txBody>
      </p:sp>
      <p:sp>
        <p:nvSpPr>
          <p:cNvPr id="120" name="Rectangle 119">
            <a:extLst>
              <a:ext uri="{FF2B5EF4-FFF2-40B4-BE49-F238E27FC236}">
                <a16:creationId xmlns:a16="http://schemas.microsoft.com/office/drawing/2014/main" id="{6C20AAC8-9BA5-4A35-AECA-44A4EBE3E6C1}"/>
              </a:ext>
            </a:extLst>
          </p:cNvPr>
          <p:cNvSpPr/>
          <p:nvPr/>
        </p:nvSpPr>
        <p:spPr>
          <a:xfrm>
            <a:off x="8188740" y="2722098"/>
            <a:ext cx="339522" cy="2177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UP</a:t>
            </a:r>
            <a:endParaRPr lang="en-US"/>
          </a:p>
        </p:txBody>
      </p:sp>
      <p:sp>
        <p:nvSpPr>
          <p:cNvPr id="121" name="Rectangle 120">
            <a:extLst>
              <a:ext uri="{FF2B5EF4-FFF2-40B4-BE49-F238E27FC236}">
                <a16:creationId xmlns:a16="http://schemas.microsoft.com/office/drawing/2014/main" id="{592EE9EF-30F5-4372-BC57-EC5CFD35CA4F}"/>
              </a:ext>
            </a:extLst>
          </p:cNvPr>
          <p:cNvSpPr/>
          <p:nvPr/>
        </p:nvSpPr>
        <p:spPr>
          <a:xfrm>
            <a:off x="8188739" y="3025549"/>
            <a:ext cx="339522" cy="2177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EH</a:t>
            </a:r>
            <a:endParaRPr lang="en-US"/>
          </a:p>
        </p:txBody>
      </p:sp>
      <p:sp>
        <p:nvSpPr>
          <p:cNvPr id="122" name="Rectangle 121">
            <a:extLst>
              <a:ext uri="{FF2B5EF4-FFF2-40B4-BE49-F238E27FC236}">
                <a16:creationId xmlns:a16="http://schemas.microsoft.com/office/drawing/2014/main" id="{3340603A-EF55-493A-B0C2-EBAB79F7F433}"/>
              </a:ext>
            </a:extLst>
          </p:cNvPr>
          <p:cNvSpPr/>
          <p:nvPr/>
        </p:nvSpPr>
        <p:spPr>
          <a:xfrm>
            <a:off x="8188738" y="3329000"/>
            <a:ext cx="339522" cy="329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CP+R</a:t>
            </a:r>
            <a:endParaRPr lang="en-US"/>
          </a:p>
        </p:txBody>
      </p:sp>
      <p:sp>
        <p:nvSpPr>
          <p:cNvPr id="123" name="Rectangle 122">
            <a:extLst>
              <a:ext uri="{FF2B5EF4-FFF2-40B4-BE49-F238E27FC236}">
                <a16:creationId xmlns:a16="http://schemas.microsoft.com/office/drawing/2014/main" id="{030463D9-DB25-4337-B5E7-7E4DA3F35BF4}"/>
              </a:ext>
            </a:extLst>
          </p:cNvPr>
          <p:cNvSpPr/>
          <p:nvPr/>
        </p:nvSpPr>
        <p:spPr>
          <a:xfrm>
            <a:off x="8694492" y="2742327"/>
            <a:ext cx="339522" cy="2177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UP</a:t>
            </a:r>
            <a:endParaRPr lang="en-US"/>
          </a:p>
        </p:txBody>
      </p:sp>
      <p:sp>
        <p:nvSpPr>
          <p:cNvPr id="124" name="Rectangle 123">
            <a:extLst>
              <a:ext uri="{FF2B5EF4-FFF2-40B4-BE49-F238E27FC236}">
                <a16:creationId xmlns:a16="http://schemas.microsoft.com/office/drawing/2014/main" id="{C15C56C3-2981-4D15-830A-2C2E5262FACA}"/>
              </a:ext>
            </a:extLst>
          </p:cNvPr>
          <p:cNvSpPr/>
          <p:nvPr/>
        </p:nvSpPr>
        <p:spPr>
          <a:xfrm>
            <a:off x="8694491" y="3045778"/>
            <a:ext cx="339522" cy="2177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EH</a:t>
            </a:r>
            <a:endParaRPr lang="en-US"/>
          </a:p>
        </p:txBody>
      </p:sp>
      <p:sp>
        <p:nvSpPr>
          <p:cNvPr id="125" name="Rectangle 124">
            <a:extLst>
              <a:ext uri="{FF2B5EF4-FFF2-40B4-BE49-F238E27FC236}">
                <a16:creationId xmlns:a16="http://schemas.microsoft.com/office/drawing/2014/main" id="{D566347B-4960-4D5C-B246-27058ECE5A3F}"/>
              </a:ext>
            </a:extLst>
          </p:cNvPr>
          <p:cNvSpPr/>
          <p:nvPr/>
        </p:nvSpPr>
        <p:spPr>
          <a:xfrm>
            <a:off x="8694490" y="3349229"/>
            <a:ext cx="339522" cy="329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CP+R</a:t>
            </a:r>
            <a:endParaRPr lang="en-US"/>
          </a:p>
        </p:txBody>
      </p:sp>
      <p:cxnSp>
        <p:nvCxnSpPr>
          <p:cNvPr id="126" name="Straight Arrow Connector 125">
            <a:extLst>
              <a:ext uri="{FF2B5EF4-FFF2-40B4-BE49-F238E27FC236}">
                <a16:creationId xmlns:a16="http://schemas.microsoft.com/office/drawing/2014/main" id="{C3BE02CF-38CA-4FF0-8BE9-F3C094038FF7}"/>
              </a:ext>
            </a:extLst>
          </p:cNvPr>
          <p:cNvCxnSpPr>
            <a:cxnSpLocks/>
          </p:cNvCxnSpPr>
          <p:nvPr/>
        </p:nvCxnSpPr>
        <p:spPr>
          <a:xfrm flipH="1">
            <a:off x="7765093" y="1764161"/>
            <a:ext cx="11792" cy="40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F0408F1C-B2C5-47E6-82A5-DEC490FE7F69}"/>
              </a:ext>
            </a:extLst>
          </p:cNvPr>
          <p:cNvSpPr/>
          <p:nvPr/>
        </p:nvSpPr>
        <p:spPr>
          <a:xfrm>
            <a:off x="7262992" y="1548312"/>
            <a:ext cx="1019709" cy="155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a:solidFill>
                  <a:srgbClr val="000000"/>
                </a:solidFill>
                <a:latin typeface="Arial"/>
                <a:ea typeface="Tahoma"/>
                <a:cs typeface="Arial"/>
              </a:rPr>
              <a:t>DA</a:t>
            </a:r>
            <a:endParaRPr lang="en-US"/>
          </a:p>
        </p:txBody>
      </p:sp>
      <p:cxnSp>
        <p:nvCxnSpPr>
          <p:cNvPr id="128" name="Straight Arrow Connector 127">
            <a:extLst>
              <a:ext uri="{FF2B5EF4-FFF2-40B4-BE49-F238E27FC236}">
                <a16:creationId xmlns:a16="http://schemas.microsoft.com/office/drawing/2014/main" id="{20097136-3BC8-4F6A-A04B-A908E3430181}"/>
              </a:ext>
            </a:extLst>
          </p:cNvPr>
          <p:cNvCxnSpPr>
            <a:cxnSpLocks/>
          </p:cNvCxnSpPr>
          <p:nvPr/>
        </p:nvCxnSpPr>
        <p:spPr>
          <a:xfrm flipH="1">
            <a:off x="8382110" y="1764160"/>
            <a:ext cx="11792" cy="40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811CBCBE-E712-42E5-97A2-C009FFDC3523}"/>
              </a:ext>
            </a:extLst>
          </p:cNvPr>
          <p:cNvCxnSpPr>
            <a:cxnSpLocks/>
          </p:cNvCxnSpPr>
          <p:nvPr/>
        </p:nvCxnSpPr>
        <p:spPr>
          <a:xfrm flipH="1">
            <a:off x="8918207" y="1764159"/>
            <a:ext cx="11792" cy="40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15A52559-15C6-4326-B97D-66422D32C4D0}"/>
              </a:ext>
            </a:extLst>
          </p:cNvPr>
          <p:cNvSpPr/>
          <p:nvPr/>
        </p:nvSpPr>
        <p:spPr>
          <a:xfrm>
            <a:off x="7869894" y="1548311"/>
            <a:ext cx="1019709" cy="155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a:solidFill>
                  <a:srgbClr val="000000"/>
                </a:solidFill>
                <a:latin typeface="Arial"/>
                <a:ea typeface="Tahoma"/>
                <a:cs typeface="Arial"/>
              </a:rPr>
              <a:t>YP</a:t>
            </a:r>
            <a:endParaRPr lang="en-US"/>
          </a:p>
        </p:txBody>
      </p:sp>
      <p:sp>
        <p:nvSpPr>
          <p:cNvPr id="131" name="Rectangle 130">
            <a:extLst>
              <a:ext uri="{FF2B5EF4-FFF2-40B4-BE49-F238E27FC236}">
                <a16:creationId xmlns:a16="http://schemas.microsoft.com/office/drawing/2014/main" id="{95D0C81E-9CB1-47C6-877F-E1486C8BB0B0}"/>
              </a:ext>
            </a:extLst>
          </p:cNvPr>
          <p:cNvSpPr/>
          <p:nvPr/>
        </p:nvSpPr>
        <p:spPr>
          <a:xfrm>
            <a:off x="8436336" y="1548310"/>
            <a:ext cx="1019709" cy="155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a:solidFill>
                  <a:srgbClr val="000000"/>
                </a:solidFill>
                <a:latin typeface="Arial"/>
                <a:ea typeface="Tahoma"/>
                <a:cs typeface="Arial"/>
              </a:rPr>
              <a:t>CN</a:t>
            </a:r>
            <a:endParaRPr lang="en-US"/>
          </a:p>
        </p:txBody>
      </p:sp>
      <p:sp>
        <p:nvSpPr>
          <p:cNvPr id="3" name="Rectangle 2">
            <a:extLst>
              <a:ext uri="{FF2B5EF4-FFF2-40B4-BE49-F238E27FC236}">
                <a16:creationId xmlns:a16="http://schemas.microsoft.com/office/drawing/2014/main" id="{11F089AF-7EDE-451C-9D04-6390FACEF374}"/>
              </a:ext>
            </a:extLst>
          </p:cNvPr>
          <p:cNvSpPr/>
          <p:nvPr/>
        </p:nvSpPr>
        <p:spPr>
          <a:xfrm>
            <a:off x="175403" y="3850092"/>
            <a:ext cx="1926564" cy="25804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000" dirty="0">
              <a:solidFill>
                <a:srgbClr val="000000"/>
              </a:solidFill>
              <a:latin typeface="Arial"/>
              <a:ea typeface="Tahoma"/>
              <a:cs typeface="Arial"/>
            </a:endParaRPr>
          </a:p>
        </p:txBody>
      </p:sp>
      <p:sp>
        <p:nvSpPr>
          <p:cNvPr id="63" name="Rectangle 62">
            <a:extLst>
              <a:ext uri="{FF2B5EF4-FFF2-40B4-BE49-F238E27FC236}">
                <a16:creationId xmlns:a16="http://schemas.microsoft.com/office/drawing/2014/main" id="{A8642B2B-A0FF-4F9F-8672-74301D774E91}"/>
              </a:ext>
            </a:extLst>
          </p:cNvPr>
          <p:cNvSpPr/>
          <p:nvPr/>
        </p:nvSpPr>
        <p:spPr>
          <a:xfrm>
            <a:off x="2356499" y="5477212"/>
            <a:ext cx="1906334" cy="8445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000000"/>
                </a:solidFill>
                <a:latin typeface="Arial"/>
                <a:ea typeface="Tahoma"/>
                <a:cs typeface="Arial"/>
              </a:rPr>
              <a:t>Generic officers are trained in specific needs of key cohorts (e.g. DASH risk assessment) and customer journey is the same </a:t>
            </a:r>
          </a:p>
        </p:txBody>
      </p:sp>
      <p:sp>
        <p:nvSpPr>
          <p:cNvPr id="64" name="Rectangle 63">
            <a:extLst>
              <a:ext uri="{FF2B5EF4-FFF2-40B4-BE49-F238E27FC236}">
                <a16:creationId xmlns:a16="http://schemas.microsoft.com/office/drawing/2014/main" id="{3BA99BD7-1E9A-4E92-BDE6-B034200CD9F9}"/>
              </a:ext>
            </a:extLst>
          </p:cNvPr>
          <p:cNvSpPr/>
          <p:nvPr/>
        </p:nvSpPr>
        <p:spPr>
          <a:xfrm>
            <a:off x="5170198" y="5775382"/>
            <a:ext cx="1906334" cy="86474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000000"/>
                </a:solidFill>
                <a:latin typeface="Arial"/>
                <a:ea typeface="Tahoma"/>
                <a:cs typeface="Arial"/>
              </a:rPr>
              <a:t>Broad customer journey is the same but specialisms located throughout journey to provide additional support to key cohorts</a:t>
            </a:r>
            <a:endParaRPr lang="en-US"/>
          </a:p>
        </p:txBody>
      </p:sp>
      <p:sp>
        <p:nvSpPr>
          <p:cNvPr id="65" name="Rectangle 64">
            <a:extLst>
              <a:ext uri="{FF2B5EF4-FFF2-40B4-BE49-F238E27FC236}">
                <a16:creationId xmlns:a16="http://schemas.microsoft.com/office/drawing/2014/main" id="{F5A109B9-AA2F-4A59-A48C-58F4B0F3DD56}"/>
              </a:ext>
            </a:extLst>
          </p:cNvPr>
          <p:cNvSpPr/>
          <p:nvPr/>
        </p:nvSpPr>
        <p:spPr>
          <a:xfrm>
            <a:off x="7306571" y="5775381"/>
            <a:ext cx="1754036" cy="7332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000000"/>
                </a:solidFill>
                <a:latin typeface="Arial"/>
                <a:ea typeface="Tahoma"/>
                <a:cs typeface="Arial"/>
              </a:rPr>
              <a:t>e.g. NRPF service. Fully integrated one stop service with multiple agencies co-located</a:t>
            </a:r>
            <a:endParaRPr lang="en-US"/>
          </a:p>
        </p:txBody>
      </p:sp>
      <p:sp>
        <p:nvSpPr>
          <p:cNvPr id="72" name="Rectangle 71">
            <a:extLst>
              <a:ext uri="{FF2B5EF4-FFF2-40B4-BE49-F238E27FC236}">
                <a16:creationId xmlns:a16="http://schemas.microsoft.com/office/drawing/2014/main" id="{62630A10-48F5-40AA-8ADB-7D620B0DCFCD}"/>
              </a:ext>
            </a:extLst>
          </p:cNvPr>
          <p:cNvSpPr/>
          <p:nvPr/>
        </p:nvSpPr>
        <p:spPr>
          <a:xfrm>
            <a:off x="949873" y="1473854"/>
            <a:ext cx="1019709" cy="155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a:solidFill>
                  <a:srgbClr val="000000"/>
                </a:solidFill>
                <a:latin typeface="Arial"/>
                <a:ea typeface="Tahoma"/>
                <a:cs typeface="Arial"/>
              </a:rPr>
              <a:t>CN</a:t>
            </a:r>
            <a:endParaRPr lang="en-US"/>
          </a:p>
        </p:txBody>
      </p:sp>
    </p:spTree>
    <p:extLst>
      <p:ext uri="{BB962C8B-B14F-4D97-AF65-F5344CB8AC3E}">
        <p14:creationId xmlns:p14="http://schemas.microsoft.com/office/powerpoint/2010/main" val="161823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16" y="223591"/>
            <a:ext cx="6443026" cy="270459"/>
          </a:xfrm>
        </p:spPr>
        <p:txBody>
          <a:bodyPr/>
          <a:lstStyle/>
          <a:p>
            <a:r>
              <a:rPr lang="en-GB" sz="1850" b="1" dirty="0">
                <a:ea typeface="Tahoma"/>
                <a:cs typeface="Tahoma"/>
              </a:rPr>
              <a:t>Purpose of this document</a:t>
            </a:r>
          </a:p>
        </p:txBody>
      </p:sp>
      <p:sp>
        <p:nvSpPr>
          <p:cNvPr id="3" name="TextBox 2">
            <a:extLst>
              <a:ext uri="{FF2B5EF4-FFF2-40B4-BE49-F238E27FC236}">
                <a16:creationId xmlns:a16="http://schemas.microsoft.com/office/drawing/2014/main" id="{08306752-F7F8-4666-A688-7CDB613E9EDF}"/>
              </a:ext>
            </a:extLst>
          </p:cNvPr>
          <p:cNvSpPr txBox="1"/>
          <p:nvPr/>
        </p:nvSpPr>
        <p:spPr>
          <a:xfrm>
            <a:off x="238664" y="1115683"/>
            <a:ext cx="8781689"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al"/>
                <a:ea typeface="ＭＳ Ｐゴシック"/>
                <a:cs typeface="Arial"/>
              </a:rPr>
              <a:t>Outline conceptual models for a future Housing Needs structure</a:t>
            </a:r>
            <a:r>
              <a:rPr lang="en-US" sz="1600" b="1">
                <a:latin typeface="Arial"/>
                <a:ea typeface="ＭＳ Ｐゴシック"/>
                <a:cs typeface="Arial"/>
              </a:rPr>
              <a:t>, developed by Crisis Consultancy Service working with a local authority</a:t>
            </a:r>
            <a:r>
              <a:rPr lang="en-US" sz="1600" b="1" dirty="0">
                <a:latin typeface="Arial"/>
                <a:ea typeface="ＭＳ Ｐゴシック"/>
                <a:cs typeface="Arial"/>
              </a:rPr>
              <a:t>.</a:t>
            </a:r>
            <a:r>
              <a:rPr lang="en-US" sz="1600" dirty="0">
                <a:latin typeface="Arial"/>
                <a:ea typeface="ＭＳ Ｐゴシック"/>
                <a:cs typeface="Arial"/>
              </a:rPr>
              <a:t> </a:t>
            </a:r>
            <a:r>
              <a:rPr lang="en-US" sz="1600">
                <a:latin typeface="Arial"/>
                <a:ea typeface="ＭＳ Ｐゴシック"/>
                <a:cs typeface="Arial"/>
              </a:rPr>
              <a:t>Provided</a:t>
            </a:r>
            <a:r>
              <a:rPr lang="en-US" sz="1600" dirty="0">
                <a:latin typeface="Arial"/>
                <a:ea typeface="ＭＳ Ｐゴシック"/>
                <a:cs typeface="Arial"/>
              </a:rPr>
              <a:t> options for discussion, appraisal against agreed principles</a:t>
            </a:r>
            <a:r>
              <a:rPr lang="en-US" sz="1600">
                <a:latin typeface="Arial"/>
                <a:ea typeface="ＭＳ Ｐゴシック"/>
                <a:cs typeface="Arial"/>
              </a:rPr>
              <a:t>, testing</a:t>
            </a:r>
            <a:r>
              <a:rPr lang="en-US" sz="1600" dirty="0">
                <a:latin typeface="Arial"/>
                <a:ea typeface="ＭＳ Ｐゴシック"/>
                <a:cs typeface="Arial"/>
              </a:rPr>
              <a:t> </a:t>
            </a:r>
            <a:r>
              <a:rPr lang="en-US" sz="1600">
                <a:latin typeface="Arial"/>
                <a:ea typeface="ＭＳ Ｐゴシック"/>
                <a:cs typeface="Arial"/>
              </a:rPr>
              <a:t>with officers </a:t>
            </a:r>
            <a:r>
              <a:rPr lang="en-US" sz="1600" dirty="0">
                <a:latin typeface="Arial"/>
                <a:ea typeface="ＭＳ Ｐゴシック"/>
                <a:cs typeface="Arial"/>
              </a:rPr>
              <a:t>and initial decision making &amp; </a:t>
            </a:r>
            <a:r>
              <a:rPr lang="en-US" sz="1600" dirty="0" err="1">
                <a:latin typeface="Arial"/>
                <a:ea typeface="ＭＳ Ｐゴシック"/>
                <a:cs typeface="Arial"/>
              </a:rPr>
              <a:t>prioritisation</a:t>
            </a:r>
            <a:r>
              <a:rPr lang="en-US" sz="1600" dirty="0">
                <a:latin typeface="Arial"/>
                <a:ea typeface="ＭＳ Ｐゴシック"/>
                <a:cs typeface="Arial"/>
              </a:rPr>
              <a:t>. Purpose at this stage </a:t>
            </a:r>
            <a:r>
              <a:rPr lang="en-US" sz="1600">
                <a:latin typeface="Arial"/>
                <a:ea typeface="ＭＳ Ｐゴシック"/>
                <a:cs typeface="Arial"/>
              </a:rPr>
              <a:t>was</a:t>
            </a:r>
            <a:r>
              <a:rPr lang="en-US" sz="1600" dirty="0">
                <a:latin typeface="Arial"/>
                <a:ea typeface="ＭＳ Ｐゴシック"/>
                <a:cs typeface="Arial"/>
              </a:rPr>
              <a:t> not to get to the level of grading, role profiles, budgets etc.</a:t>
            </a:r>
            <a:endParaRPr lang="en-US" dirty="0"/>
          </a:p>
          <a:p>
            <a:pPr marL="285750" indent="-285750">
              <a:buFont typeface="Arial"/>
              <a:buChar char="•"/>
            </a:pPr>
            <a:endParaRPr lang="en-US" sz="1600" dirty="0">
              <a:cs typeface="Arial"/>
            </a:endParaRPr>
          </a:p>
          <a:p>
            <a:r>
              <a:rPr lang="en-US" sz="1600" dirty="0">
                <a:latin typeface="Arial"/>
                <a:ea typeface="ＭＳ Ｐゴシック"/>
                <a:cs typeface="Arial"/>
              </a:rPr>
              <a:t>Options include:</a:t>
            </a:r>
          </a:p>
          <a:p>
            <a:endParaRPr lang="en-US" sz="1600" dirty="0">
              <a:latin typeface="Arial"/>
              <a:ea typeface="ＭＳ Ｐゴシック"/>
              <a:cs typeface="Arial"/>
            </a:endParaRPr>
          </a:p>
          <a:p>
            <a:pPr marL="285750" indent="-285750">
              <a:buFont typeface="Arial"/>
              <a:buChar char="•"/>
            </a:pPr>
            <a:r>
              <a:rPr lang="en-US" sz="1600" dirty="0">
                <a:latin typeface="Arial"/>
                <a:ea typeface="ＭＳ Ｐゴシック"/>
                <a:cs typeface="Arial"/>
              </a:rPr>
              <a:t>Visual functional model with key accountabilities/ capabilities</a:t>
            </a:r>
          </a:p>
          <a:p>
            <a:pPr marL="285750" indent="-285750">
              <a:buFont typeface="Arial"/>
              <a:buChar char="•"/>
            </a:pPr>
            <a:r>
              <a:rPr lang="en-US" sz="1600" dirty="0">
                <a:latin typeface="Arial"/>
                <a:ea typeface="ＭＳ Ｐゴシック"/>
                <a:cs typeface="Arial"/>
              </a:rPr>
              <a:t>Example high-level customer journey</a:t>
            </a:r>
          </a:p>
          <a:p>
            <a:pPr marL="285750" indent="-285750">
              <a:buFont typeface="Arial"/>
              <a:buChar char="•"/>
            </a:pPr>
            <a:r>
              <a:rPr lang="en-US" sz="1600" dirty="0">
                <a:latin typeface="Arial"/>
                <a:ea typeface="ＭＳ Ｐゴシック"/>
                <a:cs typeface="Arial"/>
              </a:rPr>
              <a:t>Supporting narrative with some key risks/ assumptions</a:t>
            </a:r>
          </a:p>
        </p:txBody>
      </p:sp>
    </p:spTree>
    <p:extLst>
      <p:ext uri="{BB962C8B-B14F-4D97-AF65-F5344CB8AC3E}">
        <p14:creationId xmlns:p14="http://schemas.microsoft.com/office/powerpoint/2010/main" val="3549309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23" y="243305"/>
            <a:ext cx="6879670" cy="270459"/>
          </a:xfrm>
        </p:spPr>
        <p:txBody>
          <a:bodyPr/>
          <a:lstStyle/>
          <a:p>
            <a:r>
              <a:rPr lang="en-GB" sz="1850" b="1" dirty="0">
                <a:ea typeface="Tahoma"/>
                <a:cs typeface="Tahoma"/>
              </a:rPr>
              <a:t>Core Service Options: Dedicated pathways (DA/ YP/ CN)</a:t>
            </a:r>
            <a:endParaRPr lang="en-US" dirty="0"/>
          </a:p>
        </p:txBody>
      </p:sp>
      <p:sp>
        <p:nvSpPr>
          <p:cNvPr id="7" name="TextBox 6">
            <a:extLst>
              <a:ext uri="{FF2B5EF4-FFF2-40B4-BE49-F238E27FC236}">
                <a16:creationId xmlns:a16="http://schemas.microsoft.com/office/drawing/2014/main" id="{9FB11BAF-8257-403F-9F16-B1994D4A613E}"/>
              </a:ext>
            </a:extLst>
          </p:cNvPr>
          <p:cNvSpPr txBox="1"/>
          <p:nvPr/>
        </p:nvSpPr>
        <p:spPr>
          <a:xfrm>
            <a:off x="4022543" y="1337407"/>
            <a:ext cx="31176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ea typeface="ＭＳ Ｐゴシック"/>
                <a:cs typeface="Arial"/>
              </a:rPr>
              <a:t>Key Assumptions</a:t>
            </a:r>
          </a:p>
        </p:txBody>
      </p:sp>
      <p:sp>
        <p:nvSpPr>
          <p:cNvPr id="8" name="TextBox 7">
            <a:extLst>
              <a:ext uri="{FF2B5EF4-FFF2-40B4-BE49-F238E27FC236}">
                <a16:creationId xmlns:a16="http://schemas.microsoft.com/office/drawing/2014/main" id="{EEFC1D94-5656-476D-9A42-09D070623CAC}"/>
              </a:ext>
            </a:extLst>
          </p:cNvPr>
          <p:cNvSpPr txBox="1"/>
          <p:nvPr/>
        </p:nvSpPr>
        <p:spPr>
          <a:xfrm>
            <a:off x="4145832" y="4979989"/>
            <a:ext cx="31176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ea typeface="ＭＳ Ｐゴシック"/>
                <a:cs typeface="Arial"/>
              </a:rPr>
              <a:t>Key Risks</a:t>
            </a:r>
          </a:p>
        </p:txBody>
      </p:sp>
      <p:sp>
        <p:nvSpPr>
          <p:cNvPr id="9" name="TextBox 8">
            <a:extLst>
              <a:ext uri="{FF2B5EF4-FFF2-40B4-BE49-F238E27FC236}">
                <a16:creationId xmlns:a16="http://schemas.microsoft.com/office/drawing/2014/main" id="{9888BA6A-F639-44BC-8913-7833F7BBA6A2}"/>
              </a:ext>
            </a:extLst>
          </p:cNvPr>
          <p:cNvSpPr txBox="1"/>
          <p:nvPr/>
        </p:nvSpPr>
        <p:spPr>
          <a:xfrm>
            <a:off x="3923415" y="1748335"/>
            <a:ext cx="4769270" cy="1200329"/>
          </a:xfrm>
          <a:prstGeom prst="rect">
            <a:avLst/>
          </a:prstGeom>
          <a:solidFill>
            <a:schemeClr val="bg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285750" indent="-285750">
              <a:buFont typeface="Arial"/>
              <a:buChar char="•"/>
              <a:defRPr sz="1200">
                <a:latin typeface="Arial"/>
                <a:ea typeface="ＭＳ Ｐゴシック"/>
                <a:cs typeface="Arial"/>
              </a:defRPr>
            </a:lvl1pPr>
          </a:lstStyle>
          <a:p>
            <a:r>
              <a:rPr lang="en-US" dirty="0"/>
              <a:t>Most DA approaches comes through council tenancies and Housing Tenancy Services – dealt with outside of homelessness completely</a:t>
            </a:r>
          </a:p>
          <a:p>
            <a:r>
              <a:rPr lang="en-US" dirty="0"/>
              <a:t>Refuges/ PRS via Solace referrals. Commissioned by VAWG service in Children’s</a:t>
            </a:r>
          </a:p>
          <a:p>
            <a:endParaRPr lang="en-US" dirty="0"/>
          </a:p>
        </p:txBody>
      </p:sp>
      <p:sp>
        <p:nvSpPr>
          <p:cNvPr id="10" name="TextBox 9">
            <a:extLst>
              <a:ext uri="{FF2B5EF4-FFF2-40B4-BE49-F238E27FC236}">
                <a16:creationId xmlns:a16="http://schemas.microsoft.com/office/drawing/2014/main" id="{66C3C418-2B7E-45B1-8E84-78B713A74C85}"/>
              </a:ext>
            </a:extLst>
          </p:cNvPr>
          <p:cNvSpPr txBox="1"/>
          <p:nvPr/>
        </p:nvSpPr>
        <p:spPr>
          <a:xfrm>
            <a:off x="3923415" y="5371734"/>
            <a:ext cx="4769270" cy="307777"/>
          </a:xfrm>
          <a:prstGeom prst="rect">
            <a:avLst/>
          </a:prstGeom>
          <a:solidFill>
            <a:schemeClr val="bg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285750" indent="-285750">
              <a:buFont typeface="Arial"/>
              <a:buChar char="•"/>
              <a:defRPr sz="1200">
                <a:latin typeface="Arial"/>
                <a:ea typeface="ＭＳ Ｐゴシック"/>
                <a:cs typeface="Arial"/>
              </a:defRPr>
            </a:lvl1pPr>
          </a:lstStyle>
          <a:p>
            <a:endParaRPr lang="en-US" dirty="0"/>
          </a:p>
        </p:txBody>
      </p:sp>
    </p:spTree>
    <p:extLst>
      <p:ext uri="{BB962C8B-B14F-4D97-AF65-F5344CB8AC3E}">
        <p14:creationId xmlns:p14="http://schemas.microsoft.com/office/powerpoint/2010/main" val="2602461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16" y="223591"/>
            <a:ext cx="6802459" cy="270459"/>
          </a:xfrm>
        </p:spPr>
        <p:txBody>
          <a:bodyPr/>
          <a:lstStyle/>
          <a:p>
            <a:r>
              <a:rPr lang="en-GB" sz="1850" b="1" dirty="0">
                <a:ea typeface="Tahoma"/>
                <a:cs typeface="Tahoma"/>
              </a:rPr>
              <a:t>Core Service Options: Partnership working</a:t>
            </a:r>
            <a:endParaRPr lang="en-US" dirty="0"/>
          </a:p>
        </p:txBody>
      </p:sp>
      <p:cxnSp>
        <p:nvCxnSpPr>
          <p:cNvPr id="43" name="Straight Arrow Connector 42">
            <a:extLst>
              <a:ext uri="{FF2B5EF4-FFF2-40B4-BE49-F238E27FC236}">
                <a16:creationId xmlns:a16="http://schemas.microsoft.com/office/drawing/2014/main" id="{034ED202-3D29-40C1-867F-F9DB9B0C655C}"/>
              </a:ext>
            </a:extLst>
          </p:cNvPr>
          <p:cNvCxnSpPr>
            <a:cxnSpLocks/>
          </p:cNvCxnSpPr>
          <p:nvPr/>
        </p:nvCxnSpPr>
        <p:spPr>
          <a:xfrm flipV="1">
            <a:off x="7310713" y="2467275"/>
            <a:ext cx="277535" cy="398390"/>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12CD42A-1706-4C60-9772-7EF249DABED4}"/>
              </a:ext>
            </a:extLst>
          </p:cNvPr>
          <p:cNvSpPr/>
          <p:nvPr/>
        </p:nvSpPr>
        <p:spPr>
          <a:xfrm>
            <a:off x="103514" y="1131494"/>
            <a:ext cx="1725282" cy="301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Current State</a:t>
            </a:r>
          </a:p>
        </p:txBody>
      </p:sp>
      <p:sp>
        <p:nvSpPr>
          <p:cNvPr id="28" name="Rectangle 27">
            <a:extLst>
              <a:ext uri="{FF2B5EF4-FFF2-40B4-BE49-F238E27FC236}">
                <a16:creationId xmlns:a16="http://schemas.microsoft.com/office/drawing/2014/main" id="{539F76C7-FF52-41E1-A055-8B0279A20C60}"/>
              </a:ext>
            </a:extLst>
          </p:cNvPr>
          <p:cNvSpPr/>
          <p:nvPr/>
        </p:nvSpPr>
        <p:spPr>
          <a:xfrm>
            <a:off x="2625057" y="1056130"/>
            <a:ext cx="1725282" cy="301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Option: Colocation</a:t>
            </a:r>
          </a:p>
        </p:txBody>
      </p:sp>
      <p:sp>
        <p:nvSpPr>
          <p:cNvPr id="29" name="Rectangle 28">
            <a:extLst>
              <a:ext uri="{FF2B5EF4-FFF2-40B4-BE49-F238E27FC236}">
                <a16:creationId xmlns:a16="http://schemas.microsoft.com/office/drawing/2014/main" id="{7B5759E6-FD1D-4362-B649-AABAF7DED278}"/>
              </a:ext>
            </a:extLst>
          </p:cNvPr>
          <p:cNvSpPr/>
          <p:nvPr/>
        </p:nvSpPr>
        <p:spPr>
          <a:xfrm>
            <a:off x="2727483" y="2121331"/>
            <a:ext cx="1511911" cy="56981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Triage+</a:t>
            </a:r>
            <a:endParaRPr lang="en-US" sz="1000" b="1" err="1">
              <a:solidFill>
                <a:srgbClr val="000000"/>
              </a:solidFill>
              <a:latin typeface="Arial"/>
              <a:cs typeface="Arial"/>
            </a:endParaRPr>
          </a:p>
        </p:txBody>
      </p:sp>
      <p:sp>
        <p:nvSpPr>
          <p:cNvPr id="30" name="Rectangle 29">
            <a:extLst>
              <a:ext uri="{FF2B5EF4-FFF2-40B4-BE49-F238E27FC236}">
                <a16:creationId xmlns:a16="http://schemas.microsoft.com/office/drawing/2014/main" id="{EDAC7AAC-BC68-4849-B119-810DABAF3710}"/>
              </a:ext>
            </a:extLst>
          </p:cNvPr>
          <p:cNvSpPr/>
          <p:nvPr/>
        </p:nvSpPr>
        <p:spPr>
          <a:xfrm>
            <a:off x="2727482" y="1484083"/>
            <a:ext cx="1511911" cy="56981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Partner Locations</a:t>
            </a:r>
            <a:endParaRPr lang="en-US"/>
          </a:p>
        </p:txBody>
      </p:sp>
      <p:sp>
        <p:nvSpPr>
          <p:cNvPr id="31" name="Rectangle 30">
            <a:extLst>
              <a:ext uri="{FF2B5EF4-FFF2-40B4-BE49-F238E27FC236}">
                <a16:creationId xmlns:a16="http://schemas.microsoft.com/office/drawing/2014/main" id="{317DA8FF-9F2E-453F-AFCC-F0D7FFE94FE4}"/>
              </a:ext>
            </a:extLst>
          </p:cNvPr>
          <p:cNvSpPr/>
          <p:nvPr/>
        </p:nvSpPr>
        <p:spPr>
          <a:xfrm>
            <a:off x="2727483" y="2758579"/>
            <a:ext cx="1511911" cy="5698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Prevention Hub</a:t>
            </a:r>
            <a:endParaRPr lang="en-US"/>
          </a:p>
        </p:txBody>
      </p:sp>
      <p:sp>
        <p:nvSpPr>
          <p:cNvPr id="32" name="Rectangle 31">
            <a:extLst>
              <a:ext uri="{FF2B5EF4-FFF2-40B4-BE49-F238E27FC236}">
                <a16:creationId xmlns:a16="http://schemas.microsoft.com/office/drawing/2014/main" id="{7E55F36D-C3F3-4B16-8F50-782DEFCD9375}"/>
              </a:ext>
            </a:extLst>
          </p:cNvPr>
          <p:cNvSpPr/>
          <p:nvPr/>
        </p:nvSpPr>
        <p:spPr>
          <a:xfrm>
            <a:off x="2812340" y="1774548"/>
            <a:ext cx="1355097" cy="19065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rgbClr val="000000"/>
                </a:solidFill>
                <a:latin typeface="Arial"/>
                <a:ea typeface="Tahoma"/>
                <a:cs typeface="Arial"/>
              </a:rPr>
              <a:t>Housing Navigators</a:t>
            </a:r>
            <a:endParaRPr lang="en-US"/>
          </a:p>
        </p:txBody>
      </p:sp>
      <p:sp>
        <p:nvSpPr>
          <p:cNvPr id="33" name="Rectangle 32">
            <a:extLst>
              <a:ext uri="{FF2B5EF4-FFF2-40B4-BE49-F238E27FC236}">
                <a16:creationId xmlns:a16="http://schemas.microsoft.com/office/drawing/2014/main" id="{1B41B2E3-EDD4-4CF4-9DFD-F3A96BEEE31B}"/>
              </a:ext>
            </a:extLst>
          </p:cNvPr>
          <p:cNvSpPr/>
          <p:nvPr/>
        </p:nvSpPr>
        <p:spPr>
          <a:xfrm>
            <a:off x="2903374" y="2411798"/>
            <a:ext cx="1253947" cy="20077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Partners</a:t>
            </a:r>
            <a:endParaRPr lang="en-US"/>
          </a:p>
        </p:txBody>
      </p:sp>
      <p:sp>
        <p:nvSpPr>
          <p:cNvPr id="34" name="Rectangle 33">
            <a:extLst>
              <a:ext uri="{FF2B5EF4-FFF2-40B4-BE49-F238E27FC236}">
                <a16:creationId xmlns:a16="http://schemas.microsoft.com/office/drawing/2014/main" id="{4405B3F7-8F37-4E24-B4B5-852B87333253}"/>
              </a:ext>
            </a:extLst>
          </p:cNvPr>
          <p:cNvSpPr/>
          <p:nvPr/>
        </p:nvSpPr>
        <p:spPr>
          <a:xfrm>
            <a:off x="2862913" y="3038930"/>
            <a:ext cx="1253947" cy="20077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Partners</a:t>
            </a:r>
            <a:endParaRPr lang="en-US"/>
          </a:p>
        </p:txBody>
      </p:sp>
      <p:sp>
        <p:nvSpPr>
          <p:cNvPr id="35" name="Rectangle 34">
            <a:extLst>
              <a:ext uri="{FF2B5EF4-FFF2-40B4-BE49-F238E27FC236}">
                <a16:creationId xmlns:a16="http://schemas.microsoft.com/office/drawing/2014/main" id="{73F94786-BAD7-45E0-88D2-C5DE108BB36A}"/>
              </a:ext>
            </a:extLst>
          </p:cNvPr>
          <p:cNvSpPr/>
          <p:nvPr/>
        </p:nvSpPr>
        <p:spPr>
          <a:xfrm>
            <a:off x="4820363" y="1056130"/>
            <a:ext cx="1725282" cy="301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Option: MA Hubs/ Integrated Service</a:t>
            </a:r>
          </a:p>
        </p:txBody>
      </p:sp>
      <p:sp>
        <p:nvSpPr>
          <p:cNvPr id="36" name="Rectangle 35">
            <a:extLst>
              <a:ext uri="{FF2B5EF4-FFF2-40B4-BE49-F238E27FC236}">
                <a16:creationId xmlns:a16="http://schemas.microsoft.com/office/drawing/2014/main" id="{E43AA9A0-EF24-4DC7-B843-167110E0D90E}"/>
              </a:ext>
            </a:extLst>
          </p:cNvPr>
          <p:cNvSpPr/>
          <p:nvPr/>
        </p:nvSpPr>
        <p:spPr>
          <a:xfrm>
            <a:off x="4922789" y="1473969"/>
            <a:ext cx="1511911" cy="18443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E.g. Youth Hub or Employment + Housing Support Service</a:t>
            </a:r>
          </a:p>
        </p:txBody>
      </p:sp>
      <p:sp>
        <p:nvSpPr>
          <p:cNvPr id="37" name="Rectangle 36">
            <a:extLst>
              <a:ext uri="{FF2B5EF4-FFF2-40B4-BE49-F238E27FC236}">
                <a16:creationId xmlns:a16="http://schemas.microsoft.com/office/drawing/2014/main" id="{A9C4F53A-F60A-4966-85E0-BDCC145C5893}"/>
              </a:ext>
            </a:extLst>
          </p:cNvPr>
          <p:cNvSpPr/>
          <p:nvPr/>
        </p:nvSpPr>
        <p:spPr>
          <a:xfrm>
            <a:off x="5007646" y="2219610"/>
            <a:ext cx="1355097" cy="28169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rgbClr val="000000"/>
                </a:solidFill>
                <a:latin typeface="Arial"/>
                <a:ea typeface="Tahoma"/>
                <a:cs typeface="Arial"/>
              </a:rPr>
              <a:t>Homelessness Caseworkers</a:t>
            </a:r>
            <a:endParaRPr lang="en-US"/>
          </a:p>
        </p:txBody>
      </p:sp>
      <p:sp>
        <p:nvSpPr>
          <p:cNvPr id="38" name="Rectangle 37">
            <a:extLst>
              <a:ext uri="{FF2B5EF4-FFF2-40B4-BE49-F238E27FC236}">
                <a16:creationId xmlns:a16="http://schemas.microsoft.com/office/drawing/2014/main" id="{D06DCDD5-1717-4B43-A262-D88F5559225B}"/>
              </a:ext>
            </a:extLst>
          </p:cNvPr>
          <p:cNvSpPr/>
          <p:nvPr/>
        </p:nvSpPr>
        <p:spPr>
          <a:xfrm>
            <a:off x="5007645" y="2583755"/>
            <a:ext cx="1355097" cy="24123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Other Council Teams</a:t>
            </a:r>
          </a:p>
        </p:txBody>
      </p:sp>
      <p:sp>
        <p:nvSpPr>
          <p:cNvPr id="39" name="Rectangle 38">
            <a:extLst>
              <a:ext uri="{FF2B5EF4-FFF2-40B4-BE49-F238E27FC236}">
                <a16:creationId xmlns:a16="http://schemas.microsoft.com/office/drawing/2014/main" id="{40799F5C-75E2-49AE-A0C4-71300EA80B95}"/>
              </a:ext>
            </a:extLst>
          </p:cNvPr>
          <p:cNvSpPr/>
          <p:nvPr/>
        </p:nvSpPr>
        <p:spPr>
          <a:xfrm>
            <a:off x="5007644" y="2897321"/>
            <a:ext cx="1355097" cy="24123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External Partners</a:t>
            </a:r>
            <a:endParaRPr lang="en-US"/>
          </a:p>
        </p:txBody>
      </p:sp>
      <p:sp>
        <p:nvSpPr>
          <p:cNvPr id="40" name="Rectangle 39">
            <a:extLst>
              <a:ext uri="{FF2B5EF4-FFF2-40B4-BE49-F238E27FC236}">
                <a16:creationId xmlns:a16="http://schemas.microsoft.com/office/drawing/2014/main" id="{0EF1AF39-3EF6-4012-AE10-7B6C32424218}"/>
              </a:ext>
            </a:extLst>
          </p:cNvPr>
          <p:cNvSpPr/>
          <p:nvPr/>
        </p:nvSpPr>
        <p:spPr>
          <a:xfrm>
            <a:off x="6865586" y="1018043"/>
            <a:ext cx="1725282" cy="301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Option: Partner "Open-Access" + MA Casework</a:t>
            </a:r>
          </a:p>
        </p:txBody>
      </p:sp>
      <p:sp>
        <p:nvSpPr>
          <p:cNvPr id="9" name="Oval 8">
            <a:extLst>
              <a:ext uri="{FF2B5EF4-FFF2-40B4-BE49-F238E27FC236}">
                <a16:creationId xmlns:a16="http://schemas.microsoft.com/office/drawing/2014/main" id="{6277E4DA-AD64-474A-A2C9-92AC595EE374}"/>
              </a:ext>
            </a:extLst>
          </p:cNvPr>
          <p:cNvSpPr/>
          <p:nvPr/>
        </p:nvSpPr>
        <p:spPr>
          <a:xfrm>
            <a:off x="7346722" y="1695122"/>
            <a:ext cx="758628" cy="7788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ea typeface="Tahoma"/>
                <a:cs typeface="Tahoma"/>
              </a:rPr>
              <a:t>Household PHP</a:t>
            </a:r>
            <a:endParaRPr lang="en-US" sz="1000"/>
          </a:p>
        </p:txBody>
      </p:sp>
      <p:sp>
        <p:nvSpPr>
          <p:cNvPr id="42" name="Rectangle 41">
            <a:extLst>
              <a:ext uri="{FF2B5EF4-FFF2-40B4-BE49-F238E27FC236}">
                <a16:creationId xmlns:a16="http://schemas.microsoft.com/office/drawing/2014/main" id="{49C30464-6DF3-44A6-BD43-425497E0F6DE}"/>
              </a:ext>
            </a:extLst>
          </p:cNvPr>
          <p:cNvSpPr/>
          <p:nvPr/>
        </p:nvSpPr>
        <p:spPr>
          <a:xfrm>
            <a:off x="7052869" y="1524045"/>
            <a:ext cx="1355097" cy="28169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rgbClr val="000000"/>
                </a:solidFill>
                <a:latin typeface="Arial"/>
                <a:ea typeface="Tahoma"/>
                <a:cs typeface="Arial"/>
              </a:rPr>
              <a:t>Lead Homelessness Caseworker</a:t>
            </a:r>
            <a:endParaRPr lang="en-US"/>
          </a:p>
        </p:txBody>
      </p:sp>
      <p:cxnSp>
        <p:nvCxnSpPr>
          <p:cNvPr id="45" name="Straight Arrow Connector 44">
            <a:extLst>
              <a:ext uri="{FF2B5EF4-FFF2-40B4-BE49-F238E27FC236}">
                <a16:creationId xmlns:a16="http://schemas.microsoft.com/office/drawing/2014/main" id="{3D33A577-1C56-4B1A-A627-0AAC1D2B983E}"/>
              </a:ext>
            </a:extLst>
          </p:cNvPr>
          <p:cNvCxnSpPr>
            <a:cxnSpLocks/>
          </p:cNvCxnSpPr>
          <p:nvPr/>
        </p:nvCxnSpPr>
        <p:spPr>
          <a:xfrm flipH="1" flipV="1">
            <a:off x="7719743" y="2457160"/>
            <a:ext cx="25916" cy="448965"/>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A615683-9F1B-41BE-BAFC-2BF06DB6A070}"/>
              </a:ext>
            </a:extLst>
          </p:cNvPr>
          <p:cNvCxnSpPr>
            <a:cxnSpLocks/>
          </p:cNvCxnSpPr>
          <p:nvPr/>
        </p:nvCxnSpPr>
        <p:spPr>
          <a:xfrm flipH="1" flipV="1">
            <a:off x="7891698" y="2436930"/>
            <a:ext cx="309137" cy="479310"/>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38924716-A0F1-4FBE-806B-A9670136D901}"/>
              </a:ext>
            </a:extLst>
          </p:cNvPr>
          <p:cNvSpPr/>
          <p:nvPr/>
        </p:nvSpPr>
        <p:spPr>
          <a:xfrm>
            <a:off x="6807721" y="2899693"/>
            <a:ext cx="669659" cy="21088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solidFill>
                  <a:srgbClr val="000000"/>
                </a:solidFill>
                <a:latin typeface="Arial"/>
                <a:ea typeface="Tahoma"/>
                <a:cs typeface="Arial"/>
              </a:rPr>
              <a:t>Specialist</a:t>
            </a:r>
          </a:p>
        </p:txBody>
      </p:sp>
      <p:sp>
        <p:nvSpPr>
          <p:cNvPr id="48" name="Rectangle 47">
            <a:extLst>
              <a:ext uri="{FF2B5EF4-FFF2-40B4-BE49-F238E27FC236}">
                <a16:creationId xmlns:a16="http://schemas.microsoft.com/office/drawing/2014/main" id="{DA5A0D49-D62D-48FB-98B5-F69E00553E1E}"/>
              </a:ext>
            </a:extLst>
          </p:cNvPr>
          <p:cNvSpPr/>
          <p:nvPr/>
        </p:nvSpPr>
        <p:spPr>
          <a:xfrm>
            <a:off x="7497928" y="2930039"/>
            <a:ext cx="545894" cy="18054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dirty="0">
                <a:solidFill>
                  <a:srgbClr val="000000"/>
                </a:solidFill>
                <a:latin typeface="Arial"/>
                <a:ea typeface="Tahoma"/>
                <a:cs typeface="Arial"/>
              </a:rPr>
              <a:t>Partner</a:t>
            </a:r>
            <a:endParaRPr lang="en-US" dirty="0"/>
          </a:p>
        </p:txBody>
      </p:sp>
      <p:sp>
        <p:nvSpPr>
          <p:cNvPr id="49" name="Rectangle 48">
            <a:extLst>
              <a:ext uri="{FF2B5EF4-FFF2-40B4-BE49-F238E27FC236}">
                <a16:creationId xmlns:a16="http://schemas.microsoft.com/office/drawing/2014/main" id="{6B44720B-9D9F-47B2-964C-741D22D7056B}"/>
              </a:ext>
            </a:extLst>
          </p:cNvPr>
          <p:cNvSpPr/>
          <p:nvPr/>
        </p:nvSpPr>
        <p:spPr>
          <a:xfrm>
            <a:off x="8104830" y="2909808"/>
            <a:ext cx="545894" cy="18054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dirty="0">
                <a:solidFill>
                  <a:srgbClr val="000000"/>
                </a:solidFill>
                <a:latin typeface="Arial"/>
                <a:ea typeface="Tahoma"/>
                <a:cs typeface="Arial"/>
              </a:rPr>
              <a:t>Partner</a:t>
            </a:r>
          </a:p>
        </p:txBody>
      </p:sp>
      <p:sp>
        <p:nvSpPr>
          <p:cNvPr id="3" name="Rectangle 2">
            <a:extLst>
              <a:ext uri="{FF2B5EF4-FFF2-40B4-BE49-F238E27FC236}">
                <a16:creationId xmlns:a16="http://schemas.microsoft.com/office/drawing/2014/main" id="{9FB69D3B-8453-4E4E-B736-4D46DA89E91B}"/>
              </a:ext>
            </a:extLst>
          </p:cNvPr>
          <p:cNvSpPr/>
          <p:nvPr/>
        </p:nvSpPr>
        <p:spPr>
          <a:xfrm>
            <a:off x="204156" y="4150740"/>
            <a:ext cx="1509621" cy="14952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000">
              <a:solidFill>
                <a:srgbClr val="000000"/>
              </a:solidFill>
              <a:latin typeface="Arial"/>
              <a:ea typeface="Tahoma"/>
              <a:cs typeface="Arial"/>
            </a:endParaRPr>
          </a:p>
        </p:txBody>
      </p:sp>
      <p:sp>
        <p:nvSpPr>
          <p:cNvPr id="50" name="Rectangle 49">
            <a:extLst>
              <a:ext uri="{FF2B5EF4-FFF2-40B4-BE49-F238E27FC236}">
                <a16:creationId xmlns:a16="http://schemas.microsoft.com/office/drawing/2014/main" id="{8FDE459D-E1CA-4B57-85A0-C6A703969283}"/>
              </a:ext>
            </a:extLst>
          </p:cNvPr>
          <p:cNvSpPr/>
          <p:nvPr/>
        </p:nvSpPr>
        <p:spPr>
          <a:xfrm>
            <a:off x="2732443" y="3721395"/>
            <a:ext cx="1509621" cy="20804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rgbClr val="000000"/>
                </a:solidFill>
                <a:latin typeface="Arial"/>
                <a:ea typeface="Tahoma"/>
                <a:cs typeface="Arial"/>
              </a:rPr>
              <a:t>Either within partner locations or in the service. Will need to be agreed on a case by case basis. Those proposed so far include JCP, probation, hospitals, children’s &amp; adult’s services</a:t>
            </a:r>
          </a:p>
        </p:txBody>
      </p:sp>
      <p:sp>
        <p:nvSpPr>
          <p:cNvPr id="51" name="Rectangle 50">
            <a:extLst>
              <a:ext uri="{FF2B5EF4-FFF2-40B4-BE49-F238E27FC236}">
                <a16:creationId xmlns:a16="http://schemas.microsoft.com/office/drawing/2014/main" id="{5945197D-CF0F-40C5-895B-69712A95FAAF}"/>
              </a:ext>
            </a:extLst>
          </p:cNvPr>
          <p:cNvSpPr/>
          <p:nvPr/>
        </p:nvSpPr>
        <p:spPr>
          <a:xfrm>
            <a:off x="4916425" y="4065261"/>
            <a:ext cx="1509621" cy="14952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rgbClr val="000000"/>
                </a:solidFill>
                <a:latin typeface="Arial"/>
                <a:ea typeface="Tahoma"/>
                <a:cs typeface="Arial"/>
              </a:rPr>
              <a:t>Specific teams or hubs with officers from the service and partners e.g. </a:t>
            </a:r>
            <a:r>
              <a:rPr lang="en-US" sz="1000" dirty="0">
                <a:solidFill>
                  <a:srgbClr val="000000"/>
                </a:solidFill>
                <a:latin typeface="Arial"/>
                <a:ea typeface="Tahoma"/>
                <a:cs typeface="Arial"/>
                <a:hlinkClick r:id="rId3"/>
              </a:rPr>
              <a:t>Pathway’s model </a:t>
            </a:r>
            <a:r>
              <a:rPr lang="en-US" sz="1000" dirty="0">
                <a:solidFill>
                  <a:srgbClr val="000000"/>
                </a:solidFill>
                <a:latin typeface="Arial"/>
                <a:ea typeface="Tahoma"/>
                <a:cs typeface="Arial"/>
              </a:rPr>
              <a:t>for hospital discharge</a:t>
            </a:r>
            <a:endParaRPr lang="en-US" dirty="0"/>
          </a:p>
        </p:txBody>
      </p:sp>
      <p:sp>
        <p:nvSpPr>
          <p:cNvPr id="52" name="Rectangle 51">
            <a:extLst>
              <a:ext uri="{FF2B5EF4-FFF2-40B4-BE49-F238E27FC236}">
                <a16:creationId xmlns:a16="http://schemas.microsoft.com/office/drawing/2014/main" id="{32A47AD7-6332-4E6D-ADAE-A46C3BAFA327}"/>
              </a:ext>
            </a:extLst>
          </p:cNvPr>
          <p:cNvSpPr/>
          <p:nvPr/>
        </p:nvSpPr>
        <p:spPr>
          <a:xfrm>
            <a:off x="6970554" y="4037289"/>
            <a:ext cx="1509621" cy="16065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rgbClr val="000000"/>
                </a:solidFill>
                <a:latin typeface="Arial"/>
                <a:ea typeface="Tahoma"/>
                <a:cs typeface="Arial"/>
              </a:rPr>
              <a:t>Opening up the service and customer journey to partners – main methods are via the PHP and case management system. Increased emphasis on multi-agency casework vs. just Housing </a:t>
            </a:r>
            <a:r>
              <a:rPr lang="en-US" sz="1000">
                <a:solidFill>
                  <a:srgbClr val="000000"/>
                </a:solidFill>
                <a:latin typeface="Arial"/>
                <a:ea typeface="Tahoma"/>
                <a:cs typeface="Arial"/>
              </a:rPr>
              <a:t>Needs officers</a:t>
            </a:r>
          </a:p>
        </p:txBody>
      </p:sp>
    </p:spTree>
    <p:extLst>
      <p:ext uri="{BB962C8B-B14F-4D97-AF65-F5344CB8AC3E}">
        <p14:creationId xmlns:p14="http://schemas.microsoft.com/office/powerpoint/2010/main" val="86946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23" y="243305"/>
            <a:ext cx="6879670" cy="270459"/>
          </a:xfrm>
        </p:spPr>
        <p:txBody>
          <a:bodyPr/>
          <a:lstStyle/>
          <a:p>
            <a:r>
              <a:rPr lang="en-GB" sz="1850" b="1" dirty="0">
                <a:ea typeface="Tahoma"/>
                <a:cs typeface="Tahoma"/>
              </a:rPr>
              <a:t>Core Service Options: Partnership working</a:t>
            </a:r>
            <a:endParaRPr lang="en-US" dirty="0"/>
          </a:p>
        </p:txBody>
      </p:sp>
      <p:sp>
        <p:nvSpPr>
          <p:cNvPr id="4" name="TextBox 3">
            <a:extLst>
              <a:ext uri="{FF2B5EF4-FFF2-40B4-BE49-F238E27FC236}">
                <a16:creationId xmlns:a16="http://schemas.microsoft.com/office/drawing/2014/main" id="{621C6786-2C4F-4A42-A626-278F23777FBF}"/>
              </a:ext>
            </a:extLst>
          </p:cNvPr>
          <p:cNvSpPr txBox="1"/>
          <p:nvPr/>
        </p:nvSpPr>
        <p:spPr>
          <a:xfrm>
            <a:off x="3923415" y="1748335"/>
            <a:ext cx="4769270" cy="1938992"/>
          </a:xfrm>
          <a:prstGeom prst="rect">
            <a:avLst/>
          </a:prstGeom>
          <a:solidFill>
            <a:schemeClr val="bg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285750" indent="-285750">
              <a:buFont typeface="Arial"/>
              <a:buChar char="•"/>
              <a:defRPr sz="1200">
                <a:latin typeface="Arial"/>
                <a:ea typeface="ＭＳ Ｐゴシック"/>
                <a:cs typeface="Arial"/>
              </a:defRPr>
            </a:lvl1pPr>
          </a:lstStyle>
          <a:p>
            <a:r>
              <a:rPr lang="en-US" dirty="0"/>
              <a:t>The restructure and other accompanying service changes will continue to offer more opportunities for joint working with partners and see partners taking on more responsibility, regardless of the models or methods used</a:t>
            </a:r>
          </a:p>
          <a:p>
            <a:r>
              <a:rPr lang="en-US" dirty="0"/>
              <a:t>Lead caseworkers will remain the SPOC from the Housing Needs service while a statutory duty is owed. Appropriate continuity of support where relevant will be agreed/ communicated to clients on discharge</a:t>
            </a:r>
          </a:p>
          <a:p>
            <a:r>
              <a:rPr lang="en-US" dirty="0"/>
              <a:t>Data sharing issues can be resolved pragmatically</a:t>
            </a:r>
          </a:p>
          <a:p>
            <a:r>
              <a:rPr lang="en-US" dirty="0"/>
              <a:t>Key partners are supportive of this</a:t>
            </a:r>
          </a:p>
        </p:txBody>
      </p:sp>
      <p:sp>
        <p:nvSpPr>
          <p:cNvPr id="5" name="TextBox 4">
            <a:extLst>
              <a:ext uri="{FF2B5EF4-FFF2-40B4-BE49-F238E27FC236}">
                <a16:creationId xmlns:a16="http://schemas.microsoft.com/office/drawing/2014/main" id="{64FB449C-C745-4041-9EEC-EDE992611B26}"/>
              </a:ext>
            </a:extLst>
          </p:cNvPr>
          <p:cNvSpPr txBox="1"/>
          <p:nvPr/>
        </p:nvSpPr>
        <p:spPr>
          <a:xfrm>
            <a:off x="3923415" y="5371734"/>
            <a:ext cx="4769270" cy="830997"/>
          </a:xfrm>
          <a:prstGeom prst="rect">
            <a:avLst/>
          </a:prstGeom>
          <a:solidFill>
            <a:schemeClr val="bg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285750" indent="-285750">
              <a:buFont typeface="Arial"/>
              <a:buChar char="•"/>
              <a:defRPr sz="1200">
                <a:latin typeface="Arial"/>
                <a:ea typeface="ＭＳ Ｐゴシック"/>
                <a:cs typeface="Arial"/>
              </a:defRPr>
            </a:lvl1pPr>
          </a:lstStyle>
          <a:p>
            <a:r>
              <a:rPr lang="en-US" dirty="0"/>
              <a:t>Will need to develop a more collaborative culture/ ethos within the service</a:t>
            </a:r>
          </a:p>
          <a:p>
            <a:r>
              <a:rPr lang="en-US" dirty="0"/>
              <a:t>Council retains the legal duties so will need appropriate oversight/ quality assurance mechanisms agreed with partners</a:t>
            </a:r>
          </a:p>
        </p:txBody>
      </p:sp>
      <p:sp>
        <p:nvSpPr>
          <p:cNvPr id="10" name="TextBox 9">
            <a:extLst>
              <a:ext uri="{FF2B5EF4-FFF2-40B4-BE49-F238E27FC236}">
                <a16:creationId xmlns:a16="http://schemas.microsoft.com/office/drawing/2014/main" id="{6131D5A9-87D6-47A5-8D0F-264AA3913337}"/>
              </a:ext>
            </a:extLst>
          </p:cNvPr>
          <p:cNvSpPr txBox="1"/>
          <p:nvPr/>
        </p:nvSpPr>
        <p:spPr>
          <a:xfrm>
            <a:off x="4022543" y="1337407"/>
            <a:ext cx="31176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ea typeface="ＭＳ Ｐゴシック"/>
                <a:cs typeface="Arial"/>
              </a:rPr>
              <a:t>Key Assumptions</a:t>
            </a:r>
          </a:p>
        </p:txBody>
      </p:sp>
      <p:sp>
        <p:nvSpPr>
          <p:cNvPr id="11" name="TextBox 10">
            <a:extLst>
              <a:ext uri="{FF2B5EF4-FFF2-40B4-BE49-F238E27FC236}">
                <a16:creationId xmlns:a16="http://schemas.microsoft.com/office/drawing/2014/main" id="{17BA22F8-85E6-45E5-82E4-A33B240695DA}"/>
              </a:ext>
            </a:extLst>
          </p:cNvPr>
          <p:cNvSpPr txBox="1"/>
          <p:nvPr/>
        </p:nvSpPr>
        <p:spPr>
          <a:xfrm>
            <a:off x="4145832" y="4979989"/>
            <a:ext cx="31176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ea typeface="ＭＳ Ｐゴシック"/>
                <a:cs typeface="Arial"/>
              </a:rPr>
              <a:t>Key Risks</a:t>
            </a:r>
          </a:p>
        </p:txBody>
      </p:sp>
    </p:spTree>
    <p:extLst>
      <p:ext uri="{BB962C8B-B14F-4D97-AF65-F5344CB8AC3E}">
        <p14:creationId xmlns:p14="http://schemas.microsoft.com/office/powerpoint/2010/main" val="2517168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16" y="223591"/>
            <a:ext cx="6802459" cy="270459"/>
          </a:xfrm>
        </p:spPr>
        <p:txBody>
          <a:bodyPr/>
          <a:lstStyle/>
          <a:p>
            <a:r>
              <a:rPr lang="en-GB" sz="1850" b="1" dirty="0">
                <a:ea typeface="Tahoma"/>
                <a:cs typeface="Tahoma"/>
              </a:rPr>
              <a:t>Additional option: Early intervention + outreach</a:t>
            </a:r>
            <a:endParaRPr lang="en-US" dirty="0"/>
          </a:p>
        </p:txBody>
      </p:sp>
      <p:sp>
        <p:nvSpPr>
          <p:cNvPr id="81" name="Rectangle 80">
            <a:extLst>
              <a:ext uri="{FF2B5EF4-FFF2-40B4-BE49-F238E27FC236}">
                <a16:creationId xmlns:a16="http://schemas.microsoft.com/office/drawing/2014/main" id="{B312BD97-68DC-4B04-BE47-AA1743521BBC}"/>
              </a:ext>
            </a:extLst>
          </p:cNvPr>
          <p:cNvSpPr/>
          <p:nvPr/>
        </p:nvSpPr>
        <p:spPr>
          <a:xfrm>
            <a:off x="2360761" y="1706590"/>
            <a:ext cx="1998450" cy="258792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EI + Outreach</a:t>
            </a:r>
          </a:p>
        </p:txBody>
      </p:sp>
      <p:sp>
        <p:nvSpPr>
          <p:cNvPr id="84" name="Rectangle 83">
            <a:extLst>
              <a:ext uri="{FF2B5EF4-FFF2-40B4-BE49-F238E27FC236}">
                <a16:creationId xmlns:a16="http://schemas.microsoft.com/office/drawing/2014/main" id="{5D30478B-16DF-4356-AB4C-A2F702F4E372}"/>
              </a:ext>
            </a:extLst>
          </p:cNvPr>
          <p:cNvSpPr/>
          <p:nvPr/>
        </p:nvSpPr>
        <p:spPr>
          <a:xfrm>
            <a:off x="4732517" y="1706591"/>
            <a:ext cx="2170979" cy="136584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Community Locations</a:t>
            </a:r>
            <a:endParaRPr lang="en-US"/>
          </a:p>
        </p:txBody>
      </p:sp>
      <p:sp>
        <p:nvSpPr>
          <p:cNvPr id="8" name="Rectangle 7">
            <a:extLst>
              <a:ext uri="{FF2B5EF4-FFF2-40B4-BE49-F238E27FC236}">
                <a16:creationId xmlns:a16="http://schemas.microsoft.com/office/drawing/2014/main" id="{99151F76-25B0-44B7-95BC-634D853729E8}"/>
              </a:ext>
            </a:extLst>
          </p:cNvPr>
          <p:cNvSpPr/>
          <p:nvPr/>
        </p:nvSpPr>
        <p:spPr>
          <a:xfrm>
            <a:off x="103514" y="1131494"/>
            <a:ext cx="1725282" cy="301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Current State</a:t>
            </a:r>
          </a:p>
        </p:txBody>
      </p:sp>
      <p:sp>
        <p:nvSpPr>
          <p:cNvPr id="9" name="Rectangle 8">
            <a:extLst>
              <a:ext uri="{FF2B5EF4-FFF2-40B4-BE49-F238E27FC236}">
                <a16:creationId xmlns:a16="http://schemas.microsoft.com/office/drawing/2014/main" id="{5522C12E-A296-462A-AA34-37E0D3C0D656}"/>
              </a:ext>
            </a:extLst>
          </p:cNvPr>
          <p:cNvSpPr/>
          <p:nvPr/>
        </p:nvSpPr>
        <p:spPr>
          <a:xfrm>
            <a:off x="2562042" y="1131493"/>
            <a:ext cx="1725282" cy="301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Option: Dedicated EI + Outreach Team (Pre-56 Days)</a:t>
            </a:r>
          </a:p>
        </p:txBody>
      </p:sp>
      <p:sp>
        <p:nvSpPr>
          <p:cNvPr id="10" name="Rectangle 9">
            <a:extLst>
              <a:ext uri="{FF2B5EF4-FFF2-40B4-BE49-F238E27FC236}">
                <a16:creationId xmlns:a16="http://schemas.microsoft.com/office/drawing/2014/main" id="{9541E68F-02E0-4E56-9E96-5CB518AA3E31}"/>
              </a:ext>
            </a:extLst>
          </p:cNvPr>
          <p:cNvSpPr/>
          <p:nvPr/>
        </p:nvSpPr>
        <p:spPr>
          <a:xfrm>
            <a:off x="4819670" y="1157574"/>
            <a:ext cx="1725282" cy="301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Option: EI + Outreach in Community</a:t>
            </a:r>
          </a:p>
        </p:txBody>
      </p:sp>
      <p:sp>
        <p:nvSpPr>
          <p:cNvPr id="11" name="Rectangle 10">
            <a:extLst>
              <a:ext uri="{FF2B5EF4-FFF2-40B4-BE49-F238E27FC236}">
                <a16:creationId xmlns:a16="http://schemas.microsoft.com/office/drawing/2014/main" id="{22AFC785-F3DA-48E7-A775-F7BA36071B04}"/>
              </a:ext>
            </a:extLst>
          </p:cNvPr>
          <p:cNvSpPr/>
          <p:nvPr/>
        </p:nvSpPr>
        <p:spPr>
          <a:xfrm>
            <a:off x="7283032" y="1141605"/>
            <a:ext cx="1725282" cy="301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Option: Combination of both</a:t>
            </a:r>
          </a:p>
        </p:txBody>
      </p:sp>
      <p:sp>
        <p:nvSpPr>
          <p:cNvPr id="28" name="Rectangle 27">
            <a:extLst>
              <a:ext uri="{FF2B5EF4-FFF2-40B4-BE49-F238E27FC236}">
                <a16:creationId xmlns:a16="http://schemas.microsoft.com/office/drawing/2014/main" id="{BA93E81D-C0CA-4858-8A93-44C743BD90DC}"/>
              </a:ext>
            </a:extLst>
          </p:cNvPr>
          <p:cNvSpPr/>
          <p:nvPr/>
        </p:nvSpPr>
        <p:spPr>
          <a:xfrm>
            <a:off x="2461403" y="2008514"/>
            <a:ext cx="776376" cy="4169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Universal Options + Advice</a:t>
            </a:r>
            <a:endParaRPr lang="en-US" sz="800"/>
          </a:p>
        </p:txBody>
      </p:sp>
      <p:sp>
        <p:nvSpPr>
          <p:cNvPr id="29" name="Rectangle 28">
            <a:extLst>
              <a:ext uri="{FF2B5EF4-FFF2-40B4-BE49-F238E27FC236}">
                <a16:creationId xmlns:a16="http://schemas.microsoft.com/office/drawing/2014/main" id="{CA40D41F-881A-4FC7-A40A-11B7F71E9924}"/>
              </a:ext>
            </a:extLst>
          </p:cNvPr>
          <p:cNvSpPr/>
          <p:nvPr/>
        </p:nvSpPr>
        <p:spPr>
          <a:xfrm>
            <a:off x="3352799" y="2008513"/>
            <a:ext cx="848262" cy="4169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Partner Engagement/ Upskilling</a:t>
            </a:r>
            <a:endParaRPr lang="en-US" sz="800"/>
          </a:p>
        </p:txBody>
      </p:sp>
      <p:sp>
        <p:nvSpPr>
          <p:cNvPr id="30" name="Rectangle 29">
            <a:extLst>
              <a:ext uri="{FF2B5EF4-FFF2-40B4-BE49-F238E27FC236}">
                <a16:creationId xmlns:a16="http://schemas.microsoft.com/office/drawing/2014/main" id="{DDA6548A-6A89-48E2-9783-A612A2F687C7}"/>
              </a:ext>
            </a:extLst>
          </p:cNvPr>
          <p:cNvSpPr/>
          <p:nvPr/>
        </p:nvSpPr>
        <p:spPr>
          <a:xfrm>
            <a:off x="2461402" y="2468589"/>
            <a:ext cx="776376" cy="51758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Identify At Risk Households (Data)</a:t>
            </a:r>
            <a:endParaRPr lang="en-US"/>
          </a:p>
        </p:txBody>
      </p:sp>
      <p:sp>
        <p:nvSpPr>
          <p:cNvPr id="31" name="Rectangle 30">
            <a:extLst>
              <a:ext uri="{FF2B5EF4-FFF2-40B4-BE49-F238E27FC236}">
                <a16:creationId xmlns:a16="http://schemas.microsoft.com/office/drawing/2014/main" id="{C9DA0D56-3BA6-4231-9634-58F3CAC37C4A}"/>
              </a:ext>
            </a:extLst>
          </p:cNvPr>
          <p:cNvSpPr/>
          <p:nvPr/>
        </p:nvSpPr>
        <p:spPr>
          <a:xfrm>
            <a:off x="3352798" y="2468588"/>
            <a:ext cx="848262" cy="51758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Early Integrated Casework</a:t>
            </a:r>
          </a:p>
        </p:txBody>
      </p:sp>
      <p:sp>
        <p:nvSpPr>
          <p:cNvPr id="32" name="Rectangle 31">
            <a:extLst>
              <a:ext uri="{FF2B5EF4-FFF2-40B4-BE49-F238E27FC236}">
                <a16:creationId xmlns:a16="http://schemas.microsoft.com/office/drawing/2014/main" id="{F7E456E0-64DB-48DB-A7E0-4F103854E8F2}"/>
              </a:ext>
            </a:extLst>
          </p:cNvPr>
          <p:cNvSpPr/>
          <p:nvPr/>
        </p:nvSpPr>
        <p:spPr>
          <a:xfrm>
            <a:off x="2461402" y="3072438"/>
            <a:ext cx="776376" cy="51758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Tenancy Relations Officers</a:t>
            </a:r>
          </a:p>
        </p:txBody>
      </p:sp>
      <p:sp>
        <p:nvSpPr>
          <p:cNvPr id="33" name="Rectangle 32">
            <a:extLst>
              <a:ext uri="{FF2B5EF4-FFF2-40B4-BE49-F238E27FC236}">
                <a16:creationId xmlns:a16="http://schemas.microsoft.com/office/drawing/2014/main" id="{F8E97A10-8E51-45A4-96BC-DC10803366DB}"/>
              </a:ext>
            </a:extLst>
          </p:cNvPr>
          <p:cNvSpPr/>
          <p:nvPr/>
        </p:nvSpPr>
        <p:spPr>
          <a:xfrm>
            <a:off x="3352798" y="3072437"/>
            <a:ext cx="848262" cy="51758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Pre-Eviction + Arrears Protocols</a:t>
            </a:r>
            <a:endParaRPr lang="en-US"/>
          </a:p>
        </p:txBody>
      </p:sp>
      <p:sp>
        <p:nvSpPr>
          <p:cNvPr id="34" name="Rectangle 33">
            <a:extLst>
              <a:ext uri="{FF2B5EF4-FFF2-40B4-BE49-F238E27FC236}">
                <a16:creationId xmlns:a16="http://schemas.microsoft.com/office/drawing/2014/main" id="{6FAC8736-05EC-43EC-A5DE-93961F9E6AF4}"/>
              </a:ext>
            </a:extLst>
          </p:cNvPr>
          <p:cNvSpPr/>
          <p:nvPr/>
        </p:nvSpPr>
        <p:spPr>
          <a:xfrm>
            <a:off x="2461402" y="3661909"/>
            <a:ext cx="776376" cy="51758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Floating Support</a:t>
            </a:r>
            <a:endParaRPr lang="en-US"/>
          </a:p>
        </p:txBody>
      </p:sp>
      <p:sp>
        <p:nvSpPr>
          <p:cNvPr id="35" name="Rectangle 34">
            <a:extLst>
              <a:ext uri="{FF2B5EF4-FFF2-40B4-BE49-F238E27FC236}">
                <a16:creationId xmlns:a16="http://schemas.microsoft.com/office/drawing/2014/main" id="{F01E03CA-E316-4B68-B4D6-21BE595544E0}"/>
              </a:ext>
            </a:extLst>
          </p:cNvPr>
          <p:cNvSpPr/>
          <p:nvPr/>
        </p:nvSpPr>
        <p:spPr>
          <a:xfrm>
            <a:off x="4819288" y="1994135"/>
            <a:ext cx="1984073" cy="2156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Housing Specialists</a:t>
            </a:r>
          </a:p>
        </p:txBody>
      </p:sp>
      <p:sp>
        <p:nvSpPr>
          <p:cNvPr id="36" name="Rectangle 35">
            <a:extLst>
              <a:ext uri="{FF2B5EF4-FFF2-40B4-BE49-F238E27FC236}">
                <a16:creationId xmlns:a16="http://schemas.microsoft.com/office/drawing/2014/main" id="{11E1EE1E-F16B-4E2C-A432-52B80258B96E}"/>
              </a:ext>
            </a:extLst>
          </p:cNvPr>
          <p:cNvSpPr/>
          <p:nvPr/>
        </p:nvSpPr>
        <p:spPr>
          <a:xfrm>
            <a:off x="4819288" y="2339191"/>
            <a:ext cx="1984073" cy="24441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Floating Advice Surgeries</a:t>
            </a:r>
            <a:endParaRPr lang="en-US"/>
          </a:p>
        </p:txBody>
      </p:sp>
      <p:sp>
        <p:nvSpPr>
          <p:cNvPr id="37" name="Rectangle 36">
            <a:extLst>
              <a:ext uri="{FF2B5EF4-FFF2-40B4-BE49-F238E27FC236}">
                <a16:creationId xmlns:a16="http://schemas.microsoft.com/office/drawing/2014/main" id="{98A01978-3EEA-4D35-BE3E-FDD9E42D185C}"/>
              </a:ext>
            </a:extLst>
          </p:cNvPr>
          <p:cNvSpPr/>
          <p:nvPr/>
        </p:nvSpPr>
        <p:spPr>
          <a:xfrm>
            <a:off x="4819287" y="2684247"/>
            <a:ext cx="1984073" cy="24441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Community Navigators</a:t>
            </a:r>
          </a:p>
        </p:txBody>
      </p:sp>
      <p:sp>
        <p:nvSpPr>
          <p:cNvPr id="38" name="Rectangle 37">
            <a:extLst>
              <a:ext uri="{FF2B5EF4-FFF2-40B4-BE49-F238E27FC236}">
                <a16:creationId xmlns:a16="http://schemas.microsoft.com/office/drawing/2014/main" id="{19948E70-7253-4E94-87AE-760A1C9CB107}"/>
              </a:ext>
            </a:extLst>
          </p:cNvPr>
          <p:cNvSpPr/>
          <p:nvPr/>
        </p:nvSpPr>
        <p:spPr>
          <a:xfrm>
            <a:off x="2360252" y="4395156"/>
            <a:ext cx="1998452" cy="63260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Early help services</a:t>
            </a:r>
            <a:endParaRPr lang="en-US"/>
          </a:p>
        </p:txBody>
      </p:sp>
      <p:sp>
        <p:nvSpPr>
          <p:cNvPr id="39" name="Rectangle 38">
            <a:extLst>
              <a:ext uri="{FF2B5EF4-FFF2-40B4-BE49-F238E27FC236}">
                <a16:creationId xmlns:a16="http://schemas.microsoft.com/office/drawing/2014/main" id="{B1E255DA-7009-4947-8DE6-038565C68BDD}"/>
              </a:ext>
            </a:extLst>
          </p:cNvPr>
          <p:cNvSpPr/>
          <p:nvPr/>
        </p:nvSpPr>
        <p:spPr>
          <a:xfrm>
            <a:off x="2518910" y="4668323"/>
            <a:ext cx="1682149" cy="23003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Housing navigator(s)</a:t>
            </a:r>
            <a:endParaRPr lang="en-US"/>
          </a:p>
        </p:txBody>
      </p:sp>
      <p:sp>
        <p:nvSpPr>
          <p:cNvPr id="40" name="Rectangle 39">
            <a:extLst>
              <a:ext uri="{FF2B5EF4-FFF2-40B4-BE49-F238E27FC236}">
                <a16:creationId xmlns:a16="http://schemas.microsoft.com/office/drawing/2014/main" id="{B34A14CA-6DD7-4594-8C2D-CC261CB34639}"/>
              </a:ext>
            </a:extLst>
          </p:cNvPr>
          <p:cNvSpPr/>
          <p:nvPr/>
        </p:nvSpPr>
        <p:spPr>
          <a:xfrm>
            <a:off x="3367175" y="3661908"/>
            <a:ext cx="833885" cy="51758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a:solidFill>
                  <a:srgbClr val="000000"/>
                </a:solidFill>
                <a:latin typeface="Arial"/>
                <a:ea typeface="Tahoma"/>
                <a:cs typeface="Arial"/>
              </a:rPr>
              <a:t>Early Mediation</a:t>
            </a:r>
            <a:endParaRPr lang="en-US"/>
          </a:p>
        </p:txBody>
      </p:sp>
      <p:sp>
        <p:nvSpPr>
          <p:cNvPr id="3" name="Rectangle 2">
            <a:extLst>
              <a:ext uri="{FF2B5EF4-FFF2-40B4-BE49-F238E27FC236}">
                <a16:creationId xmlns:a16="http://schemas.microsoft.com/office/drawing/2014/main" id="{70630349-9612-4434-9942-BA5B816ABAE5}"/>
              </a:ext>
            </a:extLst>
          </p:cNvPr>
          <p:cNvSpPr/>
          <p:nvPr/>
        </p:nvSpPr>
        <p:spPr>
          <a:xfrm>
            <a:off x="304798" y="4668323"/>
            <a:ext cx="1509621" cy="21134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7" name="Rectangle 26">
            <a:extLst>
              <a:ext uri="{FF2B5EF4-FFF2-40B4-BE49-F238E27FC236}">
                <a16:creationId xmlns:a16="http://schemas.microsoft.com/office/drawing/2014/main" id="{61075B78-DD7A-4252-AA14-59ECBEF05E6A}"/>
              </a:ext>
            </a:extLst>
          </p:cNvPr>
          <p:cNvSpPr/>
          <p:nvPr/>
        </p:nvSpPr>
        <p:spPr>
          <a:xfrm>
            <a:off x="7283031" y="3427604"/>
            <a:ext cx="1725282" cy="301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u="sng">
                <a:solidFill>
                  <a:srgbClr val="000000"/>
                </a:solidFill>
                <a:latin typeface="Arial"/>
                <a:ea typeface="Tahoma"/>
                <a:cs typeface="Arial"/>
              </a:rPr>
              <a:t>Option: Capabilities within Triage+ team</a:t>
            </a:r>
          </a:p>
        </p:txBody>
      </p:sp>
      <p:sp>
        <p:nvSpPr>
          <p:cNvPr id="41" name="Rectangle 40">
            <a:extLst>
              <a:ext uri="{FF2B5EF4-FFF2-40B4-BE49-F238E27FC236}">
                <a16:creationId xmlns:a16="http://schemas.microsoft.com/office/drawing/2014/main" id="{12C80C98-E47A-4AB0-AF8C-1AFCD8E6C959}"/>
              </a:ext>
            </a:extLst>
          </p:cNvPr>
          <p:cNvSpPr/>
          <p:nvPr/>
        </p:nvSpPr>
        <p:spPr>
          <a:xfrm>
            <a:off x="2288873" y="5286550"/>
            <a:ext cx="2070337" cy="14952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000000"/>
                </a:solidFill>
                <a:latin typeface="Arial"/>
                <a:ea typeface="Tahoma"/>
                <a:cs typeface="Arial"/>
              </a:rPr>
              <a:t>Range of capabilities that could be included in a dedicated team – would include a mixture of proactive "case finding" and picking up cases that don't meet the crisis 56-day threshold. Should include close working with existing Early help services and key partners e.g. landlords</a:t>
            </a:r>
          </a:p>
        </p:txBody>
      </p:sp>
      <p:sp>
        <p:nvSpPr>
          <p:cNvPr id="42" name="Rectangle 41">
            <a:extLst>
              <a:ext uri="{FF2B5EF4-FFF2-40B4-BE49-F238E27FC236}">
                <a16:creationId xmlns:a16="http://schemas.microsoft.com/office/drawing/2014/main" id="{4752E4F1-DD50-40BB-893A-2B57BD5AEEC5}"/>
              </a:ext>
            </a:extLst>
          </p:cNvPr>
          <p:cNvSpPr/>
          <p:nvPr/>
        </p:nvSpPr>
        <p:spPr>
          <a:xfrm>
            <a:off x="4733023" y="5286549"/>
            <a:ext cx="2070337" cy="14952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000000"/>
                </a:solidFill>
                <a:latin typeface="Arial"/>
                <a:ea typeface="Tahoma"/>
                <a:cs typeface="Arial"/>
              </a:rPr>
              <a:t>Expanding the housing options service from one virtual/ physical location. Building community resilience and picking up cases early to avoid escalation to the 56-day threshold</a:t>
            </a:r>
            <a:endParaRPr lang="en-US"/>
          </a:p>
        </p:txBody>
      </p:sp>
      <p:sp>
        <p:nvSpPr>
          <p:cNvPr id="43" name="Rectangle 42">
            <a:extLst>
              <a:ext uri="{FF2B5EF4-FFF2-40B4-BE49-F238E27FC236}">
                <a16:creationId xmlns:a16="http://schemas.microsoft.com/office/drawing/2014/main" id="{DC7E15EE-9E4A-475E-81AB-69923BF4BC4A}"/>
              </a:ext>
            </a:extLst>
          </p:cNvPr>
          <p:cNvSpPr/>
          <p:nvPr/>
        </p:nvSpPr>
        <p:spPr>
          <a:xfrm>
            <a:off x="7277814" y="4179491"/>
            <a:ext cx="1725281" cy="14952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rgbClr val="000000"/>
                </a:solidFill>
                <a:latin typeface="Arial"/>
                <a:ea typeface="Tahoma"/>
                <a:cs typeface="Arial"/>
              </a:rPr>
              <a:t>Locate some of these capabilities within the Triage+ function?</a:t>
            </a:r>
          </a:p>
        </p:txBody>
      </p:sp>
      <p:sp>
        <p:nvSpPr>
          <p:cNvPr id="44" name="Rectangle 43">
            <a:extLst>
              <a:ext uri="{FF2B5EF4-FFF2-40B4-BE49-F238E27FC236}">
                <a16:creationId xmlns:a16="http://schemas.microsoft.com/office/drawing/2014/main" id="{4932BE7F-50D5-438D-95F9-FBB2024D028E}"/>
              </a:ext>
            </a:extLst>
          </p:cNvPr>
          <p:cNvSpPr/>
          <p:nvPr/>
        </p:nvSpPr>
        <p:spPr>
          <a:xfrm>
            <a:off x="7277813" y="1677830"/>
            <a:ext cx="1725281" cy="14952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000000"/>
                </a:solidFill>
                <a:latin typeface="Arial"/>
                <a:ea typeface="Tahoma"/>
                <a:cs typeface="Arial"/>
              </a:rPr>
              <a:t>Dedicated team which includes officers based in community locations</a:t>
            </a:r>
            <a:endParaRPr lang="en-US"/>
          </a:p>
        </p:txBody>
      </p:sp>
    </p:spTree>
    <p:extLst>
      <p:ext uri="{BB962C8B-B14F-4D97-AF65-F5344CB8AC3E}">
        <p14:creationId xmlns:p14="http://schemas.microsoft.com/office/powerpoint/2010/main" val="1085507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23" y="243305"/>
            <a:ext cx="6879670" cy="270459"/>
          </a:xfrm>
        </p:spPr>
        <p:txBody>
          <a:bodyPr/>
          <a:lstStyle/>
          <a:p>
            <a:r>
              <a:rPr lang="en-GB" sz="1850" b="1" dirty="0">
                <a:ea typeface="Tahoma"/>
                <a:cs typeface="Tahoma"/>
              </a:rPr>
              <a:t>Additional option: Early intervention + outreach</a:t>
            </a:r>
            <a:endParaRPr lang="en-US" dirty="0"/>
          </a:p>
        </p:txBody>
      </p:sp>
      <p:sp>
        <p:nvSpPr>
          <p:cNvPr id="4" name="TextBox 3">
            <a:extLst>
              <a:ext uri="{FF2B5EF4-FFF2-40B4-BE49-F238E27FC236}">
                <a16:creationId xmlns:a16="http://schemas.microsoft.com/office/drawing/2014/main" id="{C48271B1-D227-4DF2-BC6C-562268F2BE6D}"/>
              </a:ext>
            </a:extLst>
          </p:cNvPr>
          <p:cNvSpPr txBox="1"/>
          <p:nvPr/>
        </p:nvSpPr>
        <p:spPr>
          <a:xfrm>
            <a:off x="3923415" y="1748335"/>
            <a:ext cx="4769270" cy="2492990"/>
          </a:xfrm>
          <a:prstGeom prst="rect">
            <a:avLst/>
          </a:prstGeom>
          <a:solidFill>
            <a:schemeClr val="bg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285750" indent="-285750">
              <a:buFont typeface="Arial"/>
              <a:buChar char="•"/>
              <a:defRPr sz="1200">
                <a:latin typeface="Arial"/>
                <a:ea typeface="ＭＳ Ｐゴシック"/>
                <a:cs typeface="Arial"/>
              </a:defRPr>
            </a:lvl1pPr>
          </a:lstStyle>
          <a:p>
            <a:r>
              <a:rPr lang="en-US" dirty="0"/>
              <a:t>If they meet the threshold for statutory duty, client will have a lead worker from main service. Any pre-existing work started by EI+O team (e.g. mediation, floating support) could continue if appropriate; coordinated by lead worker during prevention/ relief duty stage</a:t>
            </a:r>
          </a:p>
          <a:p>
            <a:r>
              <a:rPr lang="en-US" dirty="0"/>
              <a:t>The “case finding” work of the team will invariably identify more households needing support, but the value of earlier intervention and avoiding escalation will benefit the service over time</a:t>
            </a:r>
          </a:p>
          <a:p>
            <a:r>
              <a:rPr lang="en-US" dirty="0"/>
              <a:t>The data capability within the team will enable proper evaluation, demonstrate the case for earlier intervention and evidence the number of homeless applications avoided/ demand reduced for the rest of the service</a:t>
            </a:r>
          </a:p>
        </p:txBody>
      </p:sp>
      <p:sp>
        <p:nvSpPr>
          <p:cNvPr id="5" name="TextBox 4">
            <a:extLst>
              <a:ext uri="{FF2B5EF4-FFF2-40B4-BE49-F238E27FC236}">
                <a16:creationId xmlns:a16="http://schemas.microsoft.com/office/drawing/2014/main" id="{0BBDFCB4-2A36-42C6-98E5-66F9AB5C3F23}"/>
              </a:ext>
            </a:extLst>
          </p:cNvPr>
          <p:cNvSpPr txBox="1"/>
          <p:nvPr/>
        </p:nvSpPr>
        <p:spPr>
          <a:xfrm>
            <a:off x="3917530" y="5461498"/>
            <a:ext cx="4769270" cy="1015663"/>
          </a:xfrm>
          <a:prstGeom prst="rect">
            <a:avLst/>
          </a:prstGeom>
          <a:solidFill>
            <a:schemeClr val="bg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285750" indent="-285750">
              <a:buFont typeface="Arial"/>
              <a:buChar char="•"/>
              <a:defRPr sz="1200">
                <a:latin typeface="Arial"/>
                <a:ea typeface="ＭＳ Ｐゴシック"/>
                <a:cs typeface="Arial"/>
              </a:defRPr>
            </a:lvl1pPr>
          </a:lstStyle>
          <a:p>
            <a:r>
              <a:rPr lang="en-US" dirty="0"/>
              <a:t>Additional handover point for clients working with EI + Outreach team who then meet statutory threshold</a:t>
            </a:r>
          </a:p>
          <a:p>
            <a:r>
              <a:rPr lang="en-US" dirty="0"/>
              <a:t>Duplication between specialisms within the EI+O team and the Prevention Hub/ Triage+/ Lead Caseworkers. Will need to make sure it is clear who each is working with and when</a:t>
            </a:r>
          </a:p>
        </p:txBody>
      </p:sp>
      <p:sp>
        <p:nvSpPr>
          <p:cNvPr id="7" name="TextBox 6">
            <a:extLst>
              <a:ext uri="{FF2B5EF4-FFF2-40B4-BE49-F238E27FC236}">
                <a16:creationId xmlns:a16="http://schemas.microsoft.com/office/drawing/2014/main" id="{768C079A-8643-4701-970F-238B55A23A1D}"/>
              </a:ext>
            </a:extLst>
          </p:cNvPr>
          <p:cNvSpPr txBox="1"/>
          <p:nvPr/>
        </p:nvSpPr>
        <p:spPr>
          <a:xfrm>
            <a:off x="4022543" y="1337407"/>
            <a:ext cx="31176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ea typeface="ＭＳ Ｐゴシック"/>
                <a:cs typeface="Arial"/>
              </a:rPr>
              <a:t>Key Assumptions</a:t>
            </a:r>
          </a:p>
        </p:txBody>
      </p:sp>
      <p:sp>
        <p:nvSpPr>
          <p:cNvPr id="8" name="TextBox 7">
            <a:extLst>
              <a:ext uri="{FF2B5EF4-FFF2-40B4-BE49-F238E27FC236}">
                <a16:creationId xmlns:a16="http://schemas.microsoft.com/office/drawing/2014/main" id="{7E0A9B76-1B83-40CB-B14F-315D888E36DF}"/>
              </a:ext>
            </a:extLst>
          </p:cNvPr>
          <p:cNvSpPr txBox="1"/>
          <p:nvPr/>
        </p:nvSpPr>
        <p:spPr>
          <a:xfrm>
            <a:off x="4145832" y="4979989"/>
            <a:ext cx="31176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ea typeface="ＭＳ Ｐゴシック"/>
                <a:cs typeface="Arial"/>
              </a:rPr>
              <a:t>Key Risks</a:t>
            </a:r>
          </a:p>
        </p:txBody>
      </p:sp>
    </p:spTree>
    <p:extLst>
      <p:ext uri="{BB962C8B-B14F-4D97-AF65-F5344CB8AC3E}">
        <p14:creationId xmlns:p14="http://schemas.microsoft.com/office/powerpoint/2010/main" val="2585690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16" y="223591"/>
            <a:ext cx="6802459" cy="270459"/>
          </a:xfrm>
        </p:spPr>
        <p:txBody>
          <a:bodyPr/>
          <a:lstStyle/>
          <a:p>
            <a:r>
              <a:rPr lang="en-GB" sz="1850" b="1" dirty="0">
                <a:ea typeface="Tahoma"/>
                <a:cs typeface="Tahoma"/>
              </a:rPr>
              <a:t>Additional options</a:t>
            </a:r>
            <a:endParaRPr lang="en-US" dirty="0"/>
          </a:p>
        </p:txBody>
      </p:sp>
      <p:sp>
        <p:nvSpPr>
          <p:cNvPr id="4" name="TextBox 3">
            <a:extLst>
              <a:ext uri="{FF2B5EF4-FFF2-40B4-BE49-F238E27FC236}">
                <a16:creationId xmlns:a16="http://schemas.microsoft.com/office/drawing/2014/main" id="{7C87F15A-6785-44FC-8AF8-ABA8CB01114A}"/>
              </a:ext>
            </a:extLst>
          </p:cNvPr>
          <p:cNvSpPr txBox="1"/>
          <p:nvPr/>
        </p:nvSpPr>
        <p:spPr>
          <a:xfrm>
            <a:off x="238665" y="1115683"/>
            <a:ext cx="862704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dirty="0">
                <a:latin typeface="Arial"/>
                <a:ea typeface="ＭＳ Ｐゴシック"/>
                <a:cs typeface="Arial"/>
              </a:rPr>
              <a:t>Significantly enhanced digital provision inc. at 'front door' to the service</a:t>
            </a:r>
          </a:p>
          <a:p>
            <a:pPr marL="285750" indent="-285750">
              <a:buFont typeface="Arial"/>
              <a:buChar char="•"/>
            </a:pPr>
            <a:r>
              <a:rPr lang="en-US" sz="1400" dirty="0">
                <a:latin typeface="Arial"/>
                <a:ea typeface="ＭＳ Ｐゴシック"/>
                <a:cs typeface="Arial"/>
              </a:rPr>
              <a:t>Peer mentors to support clients through the service</a:t>
            </a:r>
            <a:endParaRPr lang="en-US" sz="1400" dirty="0">
              <a:cs typeface="Arial"/>
            </a:endParaRPr>
          </a:p>
          <a:p>
            <a:pPr marL="285750" indent="-285750">
              <a:buFont typeface="Arial"/>
              <a:buChar char="•"/>
            </a:pPr>
            <a:r>
              <a:rPr lang="en-US" sz="1400" dirty="0">
                <a:latin typeface="Arial"/>
                <a:ea typeface="ＭＳ Ｐゴシック"/>
                <a:cs typeface="Arial"/>
              </a:rPr>
              <a:t>Dedicated commissioning/ contract management capability for the service</a:t>
            </a:r>
          </a:p>
          <a:p>
            <a:pPr marL="285750" indent="-285750">
              <a:buFont typeface="Arial"/>
              <a:buChar char="•"/>
            </a:pPr>
            <a:r>
              <a:rPr lang="en-US" sz="1400" dirty="0">
                <a:latin typeface="Arial"/>
                <a:ea typeface="ＭＳ Ｐゴシック"/>
                <a:cs typeface="Arial"/>
              </a:rPr>
              <a:t>Accommodation finding service – one brokerage team to various accommodation gateways/ options</a:t>
            </a:r>
          </a:p>
        </p:txBody>
      </p:sp>
    </p:spTree>
    <p:extLst>
      <p:ext uri="{BB962C8B-B14F-4D97-AF65-F5344CB8AC3E}">
        <p14:creationId xmlns:p14="http://schemas.microsoft.com/office/powerpoint/2010/main" val="29486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16" y="223591"/>
            <a:ext cx="6443026" cy="270459"/>
          </a:xfrm>
        </p:spPr>
        <p:txBody>
          <a:bodyPr/>
          <a:lstStyle/>
          <a:p>
            <a:r>
              <a:rPr lang="en-GB" sz="1850" b="1" dirty="0">
                <a:ea typeface="Tahoma"/>
                <a:cs typeface="Tahoma"/>
              </a:rPr>
              <a:t>Practice review</a:t>
            </a:r>
          </a:p>
        </p:txBody>
      </p:sp>
      <p:sp>
        <p:nvSpPr>
          <p:cNvPr id="3" name="TextBox 2">
            <a:extLst>
              <a:ext uri="{FF2B5EF4-FFF2-40B4-BE49-F238E27FC236}">
                <a16:creationId xmlns:a16="http://schemas.microsoft.com/office/drawing/2014/main" id="{08306752-F7F8-4666-A688-7CDB613E9EDF}"/>
              </a:ext>
            </a:extLst>
          </p:cNvPr>
          <p:cNvSpPr txBox="1"/>
          <p:nvPr/>
        </p:nvSpPr>
        <p:spPr>
          <a:xfrm>
            <a:off x="238664" y="872922"/>
            <a:ext cx="8900970"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ea typeface="ＭＳ Ｐゴシック"/>
                <a:cs typeface="Arial"/>
              </a:rPr>
              <a:t>Through our extensive work with local authorities across GB, Crisis have access to a wide range of practice evidence and experience from other local authorities. We have outlined here points from a practice review relating </a:t>
            </a:r>
            <a:r>
              <a:rPr lang="en-US" sz="1400" b="1">
                <a:latin typeface="Arial"/>
                <a:ea typeface="ＭＳ Ｐゴシック"/>
                <a:cs typeface="Arial"/>
              </a:rPr>
              <a:t>specifically to the service models and structures used by other local authorities. </a:t>
            </a:r>
            <a:r>
              <a:rPr lang="en-US" sz="1400">
                <a:latin typeface="Arial"/>
                <a:ea typeface="ＭＳ Ｐゴシック"/>
                <a:cs typeface="Arial"/>
              </a:rPr>
              <a:t>There is no "best practice model" or ideal way of setting up a statutory homelessness service functionally. Some LAs use triage models, generic officers, "split" models etc. to varying degrees of success. The structure is a facilitator of best practice but only one factor (alongside technology, staff, performance management etc.). The intention here is to provide some inspiration and common themes of good practice in this area:</a:t>
            </a:r>
            <a:endParaRPr lang="en-US"/>
          </a:p>
          <a:p>
            <a:pPr marL="285750" indent="-285750">
              <a:buFont typeface="Arial"/>
              <a:buChar char="•"/>
            </a:pPr>
            <a:endParaRPr lang="en-US" sz="1400">
              <a:latin typeface="Arial"/>
              <a:ea typeface="ＭＳ Ｐゴシック"/>
              <a:cs typeface="Arial"/>
            </a:endParaRPr>
          </a:p>
          <a:p>
            <a:pPr marL="285750" indent="-285750">
              <a:buFont typeface="Arial"/>
              <a:buChar char="•"/>
            </a:pPr>
            <a:r>
              <a:rPr lang="en-US" sz="1400">
                <a:latin typeface="Arial"/>
                <a:ea typeface="ＭＳ Ｐゴシック"/>
                <a:cs typeface="Arial"/>
              </a:rPr>
              <a:t>Early intervention/ outreach teams. Universal housing options advice and targeted early intervention (pre-56 days). To identify at risk households (case finding) early and deliver integrated casework. Usually includes partner engagement/ upskilling/ coordinating to build community resilience, floating advice (embedding housing specialists in local community), data</a:t>
            </a:r>
            <a:r>
              <a:rPr lang="en-US" sz="1400" b="1">
                <a:latin typeface="Arial"/>
                <a:ea typeface="ＭＳ Ｐゴシック"/>
                <a:cs typeface="Arial"/>
              </a:rPr>
              <a:t> </a:t>
            </a:r>
            <a:r>
              <a:rPr lang="en-US" sz="1400">
                <a:latin typeface="Arial"/>
                <a:ea typeface="ＭＳ Ｐゴシック"/>
                <a:cs typeface="Arial"/>
              </a:rPr>
              <a:t>specialists to facilitate targeting, community navigators, universal support officers etc. Can be integrated across the council with Early Help services (housing navigators) and locality-based (e.g. North/ Central/ South) facilitating multi-disciplinary responses</a:t>
            </a:r>
          </a:p>
          <a:p>
            <a:pPr marL="285750" indent="-285750">
              <a:buFont typeface="Arial"/>
              <a:buChar char="•"/>
            </a:pPr>
            <a:r>
              <a:rPr lang="en-US" sz="1400">
                <a:latin typeface="Arial"/>
                <a:ea typeface="ＭＳ Ｐゴシック"/>
                <a:cs typeface="Arial"/>
              </a:rPr>
              <a:t>Above can include tenancy relations officers. Provide expert outreach advice and advocacy. Identify at-risk tenants of offending landlords and resolve tenancy disputes. Support, and where needed legal advocacy, can also be offered to mediate between landlords and tenants when problems arise</a:t>
            </a:r>
          </a:p>
          <a:p>
            <a:pPr marL="285750" indent="-285750">
              <a:buFont typeface="Arial"/>
              <a:buChar char="•"/>
            </a:pPr>
            <a:r>
              <a:rPr lang="en-US" sz="1400">
                <a:latin typeface="Arial"/>
                <a:ea typeface="ＭＳ Ｐゴシック"/>
                <a:cs typeface="Arial"/>
              </a:rPr>
              <a:t>Some Councils have extended this further to whole "Early Intervention Directorates" offering wraparound support across a number of issues</a:t>
            </a:r>
          </a:p>
          <a:p>
            <a:pPr marL="285750" indent="-285750">
              <a:buFont typeface="Arial"/>
              <a:buChar char="•"/>
            </a:pPr>
            <a:r>
              <a:rPr lang="en-US" sz="1400">
                <a:latin typeface="Arial"/>
                <a:ea typeface="ＭＳ Ｐゴシック"/>
                <a:cs typeface="Arial"/>
              </a:rPr>
              <a:t>Specialist roles/ teams around specific support needs e.g. drug and alcohol, mental health and employment. Welfare rights/ financial inclusion teams embedded in the homelessness service is increasingly common in LAs focusing on prevention driven by low incomes/ financial exclusion. Can include welfare, money management and debt advice</a:t>
            </a:r>
            <a:endParaRPr lang="en-US" sz="1400">
              <a:cs typeface="Arial"/>
            </a:endParaRPr>
          </a:p>
        </p:txBody>
      </p:sp>
    </p:spTree>
    <p:extLst>
      <p:ext uri="{BB962C8B-B14F-4D97-AF65-F5344CB8AC3E}">
        <p14:creationId xmlns:p14="http://schemas.microsoft.com/office/powerpoint/2010/main" val="196711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16" y="223591"/>
            <a:ext cx="6443026" cy="270459"/>
          </a:xfrm>
        </p:spPr>
        <p:txBody>
          <a:bodyPr/>
          <a:lstStyle/>
          <a:p>
            <a:r>
              <a:rPr lang="en-GB" sz="1850" b="1">
                <a:ea typeface="Tahoma"/>
                <a:cs typeface="Tahoma"/>
              </a:rPr>
              <a:t>Practice review</a:t>
            </a:r>
          </a:p>
        </p:txBody>
      </p:sp>
      <p:sp>
        <p:nvSpPr>
          <p:cNvPr id="3" name="TextBox 2">
            <a:extLst>
              <a:ext uri="{FF2B5EF4-FFF2-40B4-BE49-F238E27FC236}">
                <a16:creationId xmlns:a16="http://schemas.microsoft.com/office/drawing/2014/main" id="{08306752-F7F8-4666-A688-7CDB613E9EDF}"/>
              </a:ext>
            </a:extLst>
          </p:cNvPr>
          <p:cNvSpPr txBox="1"/>
          <p:nvPr/>
        </p:nvSpPr>
        <p:spPr>
          <a:xfrm>
            <a:off x="238664" y="994302"/>
            <a:ext cx="864809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200">
                <a:latin typeface="Arial"/>
                <a:ea typeface="ＭＳ Ｐゴシック"/>
                <a:cs typeface="Arial"/>
              </a:rPr>
              <a:t>Teams/ functions for specific client types: most common are young people (16-25), single people under 35, single people with complex needs, families ('team around the family' approaches)</a:t>
            </a:r>
          </a:p>
          <a:p>
            <a:pPr marL="285750" indent="-285750">
              <a:buFont typeface="Arial"/>
              <a:buChar char="•"/>
            </a:pPr>
            <a:r>
              <a:rPr lang="en-US" sz="1200">
                <a:latin typeface="Arial"/>
                <a:ea typeface="ＭＳ Ｐゴシック"/>
                <a:cs typeface="Arial"/>
              </a:rPr>
              <a:t>Teams/ functions around specific interventions e.g. mediation, DHP</a:t>
            </a:r>
          </a:p>
          <a:p>
            <a:pPr marL="285750" indent="-285750">
              <a:buFont typeface="Arial"/>
              <a:buChar char="•"/>
            </a:pPr>
            <a:r>
              <a:rPr lang="en-US" sz="1200">
                <a:latin typeface="Arial"/>
                <a:ea typeface="ＭＳ Ｐゴシック"/>
                <a:cs typeface="Arial"/>
              </a:rPr>
              <a:t>Integrating services across housing, health and social care – see Early Help example above, housing options staff in leaving care service, housing navigator in the MASH, integrated “front door” with Children’s Services and Housing working together, multi-agency hubs (see below)</a:t>
            </a:r>
          </a:p>
          <a:p>
            <a:pPr marL="285750" indent="-285750">
              <a:buFont typeface="Arial"/>
              <a:buChar char="•"/>
            </a:pPr>
            <a:r>
              <a:rPr lang="en-US" sz="1200">
                <a:latin typeface="Arial"/>
                <a:ea typeface="ＭＳ Ｐゴシック"/>
                <a:cs typeface="Arial"/>
              </a:rPr>
              <a:t>Co-location of services with other statutory/ voluntary partners</a:t>
            </a:r>
          </a:p>
          <a:p>
            <a:pPr marL="285750" indent="-285750">
              <a:buFont typeface="Arial"/>
              <a:buChar char="•"/>
            </a:pPr>
            <a:r>
              <a:rPr lang="en-US" sz="1200">
                <a:latin typeface="Arial"/>
                <a:ea typeface="ＭＳ Ｐゴシック"/>
                <a:cs typeface="Arial"/>
              </a:rPr>
              <a:t>Landlord support service - Measures to build relationships with landlords in regard to their understanding of the risks to homelessness, opening access to the private rented sector, deposit schemes, and negotiating protocols for arrears and evictions. A service for landlords to solve issues before service of eviction notices. Provide support for both landlords and tenants with the aim of </a:t>
            </a:r>
            <a:r>
              <a:rPr lang="en-US" sz="1200" err="1">
                <a:latin typeface="Arial"/>
                <a:ea typeface="ＭＳ Ｐゴシック"/>
                <a:cs typeface="Arial"/>
              </a:rPr>
              <a:t>optimising</a:t>
            </a:r>
            <a:r>
              <a:rPr lang="en-US" sz="1200">
                <a:latin typeface="Arial"/>
                <a:ea typeface="ＭＳ Ｐゴシック"/>
                <a:cs typeface="Arial"/>
              </a:rPr>
              <a:t> prevention within the PRS. Can include other "market shaping" activity within the private rental market</a:t>
            </a:r>
          </a:p>
          <a:p>
            <a:pPr marL="285750" indent="-285750">
              <a:buFont typeface="Arial"/>
              <a:buChar char="•"/>
            </a:pPr>
            <a:r>
              <a:rPr lang="en-US" sz="1200">
                <a:latin typeface="Arial"/>
                <a:ea typeface="ＭＳ Ｐゴシック"/>
                <a:cs typeface="Arial"/>
              </a:rPr>
              <a:t>Tenancy sustainment teams – Commonly commissioned. Floating support service for at risk tenancies or PRS placements. Some LAs co-locate with the prevention team</a:t>
            </a:r>
          </a:p>
          <a:p>
            <a:pPr marL="285750" indent="-285750">
              <a:buFont typeface="Arial"/>
              <a:buChar char="•"/>
            </a:pPr>
            <a:r>
              <a:rPr lang="en-US" sz="1200">
                <a:latin typeface="Arial"/>
                <a:ea typeface="ＭＳ Ｐゴシック"/>
                <a:cs typeface="Arial"/>
              </a:rPr>
              <a:t>Multi-agency hubs – usually for singles or young people but Birmingham has the first "Domestic Abuse Home Options Hub". Some LAs attempting to create "Prevention Hubs" (jointly with partners)</a:t>
            </a:r>
          </a:p>
          <a:p>
            <a:pPr marL="285750" indent="-285750">
              <a:buFont typeface="Arial"/>
              <a:buChar char="•"/>
            </a:pPr>
            <a:r>
              <a:rPr lang="en-US" sz="1200">
                <a:latin typeface="Arial"/>
                <a:ea typeface="ＭＳ Ｐゴシック"/>
                <a:cs typeface="Arial"/>
              </a:rPr>
              <a:t>Business/ administrative support officers – help deal with administrative burden of HRA, sometimes apprentices</a:t>
            </a:r>
          </a:p>
          <a:p>
            <a:pPr marL="285750" indent="-285750">
              <a:buFont typeface="Arial"/>
              <a:buChar char="•"/>
            </a:pPr>
            <a:r>
              <a:rPr lang="en-US" sz="1200">
                <a:latin typeface="Arial"/>
                <a:ea typeface="ＭＳ Ｐゴシック"/>
                <a:cs typeface="Arial"/>
              </a:rPr>
              <a:t>Accommodation finding service for all homeless customers – gateway to various housing options in one place</a:t>
            </a:r>
          </a:p>
          <a:p>
            <a:pPr marL="285750" indent="-285750">
              <a:buFont typeface="Arial"/>
              <a:buChar char="•"/>
            </a:pPr>
            <a:r>
              <a:rPr lang="en-US" sz="1200">
                <a:latin typeface="Arial"/>
                <a:ea typeface="ＭＳ Ｐゴシック"/>
                <a:cs typeface="Arial"/>
              </a:rPr>
              <a:t>Digital provision – e.g. </a:t>
            </a:r>
            <a:r>
              <a:rPr lang="en-US" sz="1200" err="1">
                <a:latin typeface="Arial"/>
                <a:ea typeface="ＭＳ Ｐゴシック"/>
                <a:cs typeface="Arial"/>
              </a:rPr>
              <a:t>AdviceAid</a:t>
            </a:r>
            <a:r>
              <a:rPr lang="en-US" sz="1200">
                <a:latin typeface="Arial"/>
                <a:ea typeface="ＭＳ Ｐゴシック"/>
                <a:cs typeface="Arial"/>
              </a:rPr>
              <a:t>, "digital front doors" etc.</a:t>
            </a:r>
          </a:p>
          <a:p>
            <a:pPr marL="285750" indent="-285750">
              <a:buFont typeface="Arial"/>
              <a:buChar char="•"/>
            </a:pPr>
            <a:r>
              <a:rPr lang="en-US" sz="1200">
                <a:latin typeface="Arial"/>
                <a:ea typeface="ＭＳ Ｐゴシック"/>
                <a:cs typeface="Arial"/>
              </a:rPr>
              <a:t>Split model: Prevention (Holistic, client-led casework) vs. Relief/ Main Duty (supported accommodation/ move on etc.)</a:t>
            </a:r>
          </a:p>
          <a:p>
            <a:pPr marL="285750" indent="-285750">
              <a:buFont typeface="Arial,Sans-Serif"/>
              <a:buChar char="•"/>
            </a:pPr>
            <a:r>
              <a:rPr lang="en-US" sz="1200">
                <a:latin typeface="Arial"/>
                <a:ea typeface="ＭＳ Ｐゴシック"/>
                <a:cs typeface="Arial"/>
              </a:rPr>
              <a:t>Peer mentors to help navigate the service</a:t>
            </a:r>
          </a:p>
          <a:p>
            <a:pPr marL="285750" indent="-285750">
              <a:buFont typeface="Arial,Sans-Serif"/>
              <a:buChar char="•"/>
            </a:pPr>
            <a:r>
              <a:rPr lang="en-US" sz="1200">
                <a:latin typeface="Arial"/>
                <a:ea typeface="ＭＳ Ｐゴシック"/>
                <a:cs typeface="Arial"/>
              </a:rPr>
              <a:t>"Lead caseworker" models or "Generic" i.e. same officer all the way through </a:t>
            </a:r>
          </a:p>
          <a:p>
            <a:pPr marL="285750" indent="-285750">
              <a:buFont typeface="Arial,Sans-Serif"/>
              <a:buChar char="•"/>
            </a:pPr>
            <a:r>
              <a:rPr lang="en-US" sz="1200">
                <a:latin typeface="Arial"/>
                <a:ea typeface="ＭＳ Ｐゴシック"/>
                <a:cs typeface="Arial"/>
              </a:rPr>
              <a:t>Link workers for risky transitions (see also colocation) - hospital, prison, asylum system etc. </a:t>
            </a:r>
          </a:p>
        </p:txBody>
      </p:sp>
    </p:spTree>
    <p:extLst>
      <p:ext uri="{BB962C8B-B14F-4D97-AF65-F5344CB8AC3E}">
        <p14:creationId xmlns:p14="http://schemas.microsoft.com/office/powerpoint/2010/main" val="2704965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16" y="223591"/>
            <a:ext cx="6443026" cy="270459"/>
          </a:xfrm>
        </p:spPr>
        <p:txBody>
          <a:bodyPr/>
          <a:lstStyle/>
          <a:p>
            <a:r>
              <a:rPr lang="en-GB" sz="1850" b="1" dirty="0">
                <a:ea typeface="Tahoma"/>
                <a:cs typeface="Tahoma"/>
              </a:rPr>
              <a:t>Agreed core features of any future model</a:t>
            </a:r>
          </a:p>
        </p:txBody>
      </p:sp>
      <p:sp>
        <p:nvSpPr>
          <p:cNvPr id="4" name="TextBox 3">
            <a:extLst>
              <a:ext uri="{FF2B5EF4-FFF2-40B4-BE49-F238E27FC236}">
                <a16:creationId xmlns:a16="http://schemas.microsoft.com/office/drawing/2014/main" id="{23CAE9F3-2182-4A35-B751-CE022764118D}"/>
              </a:ext>
            </a:extLst>
          </p:cNvPr>
          <p:cNvSpPr txBox="1"/>
          <p:nvPr/>
        </p:nvSpPr>
        <p:spPr>
          <a:xfrm>
            <a:off x="238664" y="353683"/>
            <a:ext cx="8911085"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dirty="0">
              <a:latin typeface="Arial"/>
              <a:ea typeface="ＭＳ Ｐゴシック"/>
              <a:cs typeface="Arial"/>
            </a:endParaRPr>
          </a:p>
          <a:p>
            <a:pPr marL="285750" indent="-285750">
              <a:buFont typeface="Arial"/>
              <a:buChar char="•"/>
            </a:pPr>
            <a:r>
              <a:rPr lang="en-US" sz="1600" dirty="0">
                <a:latin typeface="Arial"/>
                <a:ea typeface="ＭＳ Ｐゴシック"/>
                <a:cs typeface="Arial"/>
              </a:rPr>
              <a:t>More proactive triage team with more skilled/ experienced staff</a:t>
            </a:r>
          </a:p>
          <a:p>
            <a:pPr marL="285750" indent="-285750">
              <a:buFont typeface="Arial"/>
              <a:buChar char="•"/>
            </a:pPr>
            <a:r>
              <a:rPr lang="en-GB" sz="1600" dirty="0">
                <a:latin typeface="Arial"/>
                <a:ea typeface="ＭＳ Ｐゴシック"/>
                <a:cs typeface="Arial"/>
              </a:rPr>
              <a:t>Parity in income/ pay between teams</a:t>
            </a:r>
            <a:endParaRPr lang="en-US" sz="1600" dirty="0">
              <a:latin typeface="Arial"/>
              <a:ea typeface="ＭＳ Ｐゴシック"/>
              <a:cs typeface="Arial"/>
            </a:endParaRPr>
          </a:p>
          <a:p>
            <a:pPr marL="285750" indent="-285750">
              <a:buFont typeface="Arial"/>
              <a:buChar char="•"/>
            </a:pPr>
            <a:r>
              <a:rPr lang="en-US" sz="1600" dirty="0">
                <a:latin typeface="Arial"/>
                <a:ea typeface="ＭＳ Ｐゴシック"/>
                <a:cs typeface="Arial"/>
              </a:rPr>
              <a:t>Closer integration with Adults + Children’s Services – young people, leaving care, families</a:t>
            </a:r>
          </a:p>
          <a:p>
            <a:pPr marL="285750" indent="-285750">
              <a:buFont typeface="Arial"/>
              <a:buChar char="•"/>
            </a:pPr>
            <a:r>
              <a:rPr lang="en-US" sz="1600" dirty="0">
                <a:latin typeface="Arial"/>
                <a:ea typeface="ＭＳ Ｐゴシック"/>
                <a:cs typeface="Arial"/>
              </a:rPr>
              <a:t>Clearly defined pathway for young people, domestic abuse and complex needs</a:t>
            </a:r>
          </a:p>
          <a:p>
            <a:pPr marL="285750" indent="-285750">
              <a:buFont typeface="Arial"/>
              <a:buChar char="•"/>
            </a:pPr>
            <a:r>
              <a:rPr lang="en-US" sz="1600" dirty="0">
                <a:latin typeface="Arial"/>
                <a:ea typeface="ＭＳ Ｐゴシック"/>
                <a:cs typeface="Arial"/>
              </a:rPr>
              <a:t>More tenancy sustainment provision/ emphasis</a:t>
            </a:r>
          </a:p>
          <a:p>
            <a:pPr marL="285750" indent="-285750">
              <a:buFont typeface="Arial"/>
              <a:buChar char="•"/>
            </a:pPr>
            <a:r>
              <a:rPr lang="en-US" sz="1600" dirty="0">
                <a:latin typeface="Arial"/>
                <a:ea typeface="ＭＳ Ｐゴシック"/>
                <a:cs typeface="Arial"/>
              </a:rPr>
              <a:t>More procurement officers and enhanced/ coordinated engagement with landlords and the private rented sector</a:t>
            </a:r>
          </a:p>
          <a:p>
            <a:pPr marL="285750" indent="-285750">
              <a:buFont typeface="Arial"/>
              <a:buChar char="•"/>
            </a:pPr>
            <a:r>
              <a:rPr lang="en-US" sz="1600" dirty="0">
                <a:latin typeface="Arial"/>
                <a:ea typeface="ＭＳ Ｐゴシック"/>
                <a:cs typeface="Arial"/>
              </a:rPr>
              <a:t>Every client (statutory homelessness) has a lead caseworker</a:t>
            </a:r>
          </a:p>
          <a:p>
            <a:pPr marL="285750" indent="-285750">
              <a:buFont typeface="Arial"/>
              <a:buChar char="•"/>
            </a:pPr>
            <a:r>
              <a:rPr lang="en-US" sz="1600" dirty="0">
                <a:latin typeface="Arial"/>
                <a:ea typeface="ＭＳ Ｐゴシック"/>
                <a:cs typeface="Arial"/>
              </a:rPr>
              <a:t>Reorientate service towards prevention, managing demand and trying to avoid main duty stage</a:t>
            </a:r>
          </a:p>
          <a:p>
            <a:pPr marL="285750" indent="-285750">
              <a:buFont typeface="Arial"/>
              <a:buChar char="•"/>
            </a:pPr>
            <a:r>
              <a:rPr lang="en-US" sz="1600" dirty="0">
                <a:latin typeface="Arial"/>
                <a:ea typeface="ＭＳ Ｐゴシック"/>
                <a:cs typeface="Arial"/>
              </a:rPr>
              <a:t>More models of partnership working (link workers, colocation, integrated services etc.) to facilitate multi-agency plans/ support</a:t>
            </a:r>
          </a:p>
          <a:p>
            <a:pPr marL="285750" indent="-285750">
              <a:buFont typeface="Arial"/>
              <a:buChar char="•"/>
            </a:pPr>
            <a:r>
              <a:rPr lang="en-US" sz="1600" dirty="0">
                <a:latin typeface="Arial"/>
                <a:ea typeface="ＭＳ Ｐゴシック"/>
                <a:cs typeface="Arial"/>
              </a:rPr>
              <a:t>Embedded administrative support and data/ insight capability</a:t>
            </a:r>
          </a:p>
          <a:p>
            <a:pPr marL="285750" indent="-285750">
              <a:buFont typeface="Arial"/>
              <a:buChar char="•"/>
            </a:pPr>
            <a:r>
              <a:rPr lang="en-US" sz="1600" dirty="0">
                <a:latin typeface="Arial"/>
                <a:ea typeface="ＭＳ Ｐゴシック"/>
                <a:cs typeface="Arial"/>
              </a:rPr>
              <a:t>Clear gateways to main accommodation and/ or support options</a:t>
            </a:r>
          </a:p>
          <a:p>
            <a:pPr marL="285750" indent="-285750">
              <a:buFont typeface="Arial"/>
              <a:buChar char="•"/>
            </a:pPr>
            <a:r>
              <a:rPr lang="en-US" sz="1600" dirty="0">
                <a:latin typeface="Arial"/>
                <a:ea typeface="ＭＳ Ｐゴシック"/>
                <a:cs typeface="Arial"/>
              </a:rPr>
              <a:t>Closer management and Quality Assurance of TA portfolio</a:t>
            </a:r>
          </a:p>
          <a:p>
            <a:pPr marL="285750" indent="-285750">
              <a:buFont typeface="Arial"/>
              <a:buChar char="•"/>
            </a:pPr>
            <a:r>
              <a:rPr lang="en-US" sz="1600">
                <a:latin typeface="Arial"/>
                <a:ea typeface="ＭＳ Ｐゴシック"/>
                <a:cs typeface="Arial"/>
              </a:rPr>
              <a:t>Dedicated team for arrears recovery </a:t>
            </a:r>
          </a:p>
          <a:p>
            <a:pPr marL="285750" indent="-285750">
              <a:buFont typeface="Arial"/>
              <a:buChar char="•"/>
            </a:pPr>
            <a:r>
              <a:rPr lang="en-US" sz="1600" dirty="0">
                <a:latin typeface="Arial"/>
                <a:ea typeface="ＭＳ Ｐゴシック"/>
                <a:cs typeface="Arial"/>
              </a:rPr>
              <a:t>Greater focus on assessing clients’ needs in TA and moving them to more cost-effective accommodation</a:t>
            </a:r>
          </a:p>
          <a:p>
            <a:pPr marL="285750" indent="-285750">
              <a:buFont typeface="Arial"/>
              <a:buChar char="•"/>
            </a:pPr>
            <a:r>
              <a:rPr lang="en-US" sz="1600" dirty="0">
                <a:latin typeface="Arial"/>
                <a:ea typeface="ＭＳ Ｐゴシック"/>
                <a:cs typeface="Arial"/>
              </a:rPr>
              <a:t>Greater focus on reducing the length of time households spend in TA</a:t>
            </a:r>
            <a:endParaRPr lang="en-US" dirty="0"/>
          </a:p>
          <a:p>
            <a:pPr marL="285750" indent="-285750">
              <a:buFont typeface="Arial"/>
              <a:buChar char="•"/>
            </a:pPr>
            <a:r>
              <a:rPr lang="en-US" sz="1600" dirty="0">
                <a:latin typeface="Arial"/>
                <a:ea typeface="ＭＳ Ｐゴシック"/>
                <a:cs typeface="Arial"/>
              </a:rPr>
              <a:t>Greater flexibility around roles within the service – enabling officers to flex/ respond to fluctuating needs and demands on different parts of the service</a:t>
            </a:r>
          </a:p>
        </p:txBody>
      </p:sp>
    </p:spTree>
    <p:extLst>
      <p:ext uri="{BB962C8B-B14F-4D97-AF65-F5344CB8AC3E}">
        <p14:creationId xmlns:p14="http://schemas.microsoft.com/office/powerpoint/2010/main" val="1710999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16" y="223591"/>
            <a:ext cx="6443026" cy="270459"/>
          </a:xfrm>
        </p:spPr>
        <p:txBody>
          <a:bodyPr/>
          <a:lstStyle/>
          <a:p>
            <a:r>
              <a:rPr lang="en-GB" sz="1850" b="1" dirty="0" err="1">
                <a:ea typeface="Tahoma"/>
                <a:cs typeface="Tahoma"/>
              </a:rPr>
              <a:t>MoSCoW</a:t>
            </a:r>
            <a:r>
              <a:rPr lang="en-GB" sz="1850" b="1" dirty="0">
                <a:ea typeface="Tahoma"/>
                <a:cs typeface="Tahoma"/>
              </a:rPr>
              <a:t> Prioritisation (Draft)</a:t>
            </a:r>
          </a:p>
        </p:txBody>
      </p:sp>
      <p:sp>
        <p:nvSpPr>
          <p:cNvPr id="4" name="TextBox 3">
            <a:extLst>
              <a:ext uri="{FF2B5EF4-FFF2-40B4-BE49-F238E27FC236}">
                <a16:creationId xmlns:a16="http://schemas.microsoft.com/office/drawing/2014/main" id="{B48700A3-2F99-4BDA-8333-A9256AF06D2B}"/>
              </a:ext>
            </a:extLst>
          </p:cNvPr>
          <p:cNvSpPr txBox="1"/>
          <p:nvPr/>
        </p:nvSpPr>
        <p:spPr>
          <a:xfrm>
            <a:off x="0" y="584055"/>
            <a:ext cx="8781689"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rial"/>
                <a:ea typeface="ＭＳ Ｐゴシック"/>
                <a:cs typeface="Arial"/>
              </a:rPr>
              <a:t>To facilitate </a:t>
            </a:r>
            <a:r>
              <a:rPr lang="en-US" sz="1600" dirty="0" err="1">
                <a:latin typeface="Arial"/>
                <a:ea typeface="ＭＳ Ｐゴシック"/>
                <a:cs typeface="Arial"/>
              </a:rPr>
              <a:t>prioritisation</a:t>
            </a:r>
            <a:r>
              <a:rPr lang="en-US" sz="1600" dirty="0">
                <a:latin typeface="Arial"/>
                <a:ea typeface="ＭＳ Ｐゴシック"/>
                <a:cs typeface="Arial"/>
              </a:rPr>
              <a:t>/ resourcing discussions</a:t>
            </a:r>
          </a:p>
        </p:txBody>
      </p:sp>
      <p:sp>
        <p:nvSpPr>
          <p:cNvPr id="5" name="Rectangle 4">
            <a:extLst>
              <a:ext uri="{FF2B5EF4-FFF2-40B4-BE49-F238E27FC236}">
                <a16:creationId xmlns:a16="http://schemas.microsoft.com/office/drawing/2014/main" id="{211B7EED-ED98-42ED-924E-D2E3385CB03F}"/>
              </a:ext>
            </a:extLst>
          </p:cNvPr>
          <p:cNvSpPr/>
          <p:nvPr/>
        </p:nvSpPr>
        <p:spPr>
          <a:xfrm>
            <a:off x="161026" y="1178836"/>
            <a:ext cx="1581508" cy="330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rgbClr val="000000"/>
                </a:solidFill>
                <a:latin typeface="Arial"/>
                <a:ea typeface="Tahoma"/>
                <a:cs typeface="Arial"/>
              </a:rPr>
              <a:t>Must Have . . </a:t>
            </a:r>
          </a:p>
        </p:txBody>
      </p:sp>
      <p:sp>
        <p:nvSpPr>
          <p:cNvPr id="8" name="Rectangle 7">
            <a:extLst>
              <a:ext uri="{FF2B5EF4-FFF2-40B4-BE49-F238E27FC236}">
                <a16:creationId xmlns:a16="http://schemas.microsoft.com/office/drawing/2014/main" id="{0FF01723-7DC8-4056-AF4C-E91AB4F46C26}"/>
              </a:ext>
            </a:extLst>
          </p:cNvPr>
          <p:cNvSpPr/>
          <p:nvPr/>
        </p:nvSpPr>
        <p:spPr>
          <a:xfrm>
            <a:off x="309881" y="2234808"/>
            <a:ext cx="2497114" cy="416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More proactive triage team with more skilled/ experienced staff</a:t>
            </a:r>
          </a:p>
        </p:txBody>
      </p:sp>
      <p:sp>
        <p:nvSpPr>
          <p:cNvPr id="11" name="Rectangle 10">
            <a:extLst>
              <a:ext uri="{FF2B5EF4-FFF2-40B4-BE49-F238E27FC236}">
                <a16:creationId xmlns:a16="http://schemas.microsoft.com/office/drawing/2014/main" id="{A99BA3F0-D998-4338-B1BF-08DD51A47CC0}"/>
              </a:ext>
            </a:extLst>
          </p:cNvPr>
          <p:cNvSpPr/>
          <p:nvPr/>
        </p:nvSpPr>
        <p:spPr>
          <a:xfrm>
            <a:off x="3378791" y="1178836"/>
            <a:ext cx="1581508" cy="330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rgbClr val="000000"/>
                </a:solidFill>
                <a:latin typeface="Arial"/>
                <a:ea typeface="Tahoma"/>
                <a:cs typeface="Arial"/>
              </a:rPr>
              <a:t>Should Have . . </a:t>
            </a:r>
          </a:p>
        </p:txBody>
      </p:sp>
      <p:sp>
        <p:nvSpPr>
          <p:cNvPr id="12" name="Rectangle 11">
            <a:extLst>
              <a:ext uri="{FF2B5EF4-FFF2-40B4-BE49-F238E27FC236}">
                <a16:creationId xmlns:a16="http://schemas.microsoft.com/office/drawing/2014/main" id="{5D2CEC83-F813-498F-B6B8-BE4D085B9D9F}"/>
              </a:ext>
            </a:extLst>
          </p:cNvPr>
          <p:cNvSpPr/>
          <p:nvPr/>
        </p:nvSpPr>
        <p:spPr>
          <a:xfrm>
            <a:off x="6412617" y="1178835"/>
            <a:ext cx="1581508" cy="330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rgbClr val="000000"/>
                </a:solidFill>
                <a:latin typeface="Arial"/>
                <a:ea typeface="Tahoma"/>
                <a:cs typeface="Arial"/>
              </a:rPr>
              <a:t>Could Have . . </a:t>
            </a:r>
          </a:p>
        </p:txBody>
      </p:sp>
      <p:sp>
        <p:nvSpPr>
          <p:cNvPr id="13" name="Rectangle 12">
            <a:extLst>
              <a:ext uri="{FF2B5EF4-FFF2-40B4-BE49-F238E27FC236}">
                <a16:creationId xmlns:a16="http://schemas.microsoft.com/office/drawing/2014/main" id="{76F9D137-AB9F-4EA3-B0A1-77D0848A20D2}"/>
              </a:ext>
            </a:extLst>
          </p:cNvPr>
          <p:cNvSpPr/>
          <p:nvPr/>
        </p:nvSpPr>
        <p:spPr>
          <a:xfrm>
            <a:off x="309881" y="1470528"/>
            <a:ext cx="2497114" cy="55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i="1" dirty="0">
                <a:solidFill>
                  <a:srgbClr val="000000"/>
                </a:solidFill>
                <a:latin typeface="Arial"/>
                <a:ea typeface="Tahoma"/>
                <a:cs typeface="Arial"/>
              </a:rPr>
              <a:t>The future structure/ model for the Housing Needs service guarantees to deliver these things to be fit for purpose and legally viable</a:t>
            </a:r>
          </a:p>
        </p:txBody>
      </p:sp>
      <p:sp>
        <p:nvSpPr>
          <p:cNvPr id="14" name="Rectangle 13">
            <a:extLst>
              <a:ext uri="{FF2B5EF4-FFF2-40B4-BE49-F238E27FC236}">
                <a16:creationId xmlns:a16="http://schemas.microsoft.com/office/drawing/2014/main" id="{118EAB74-AEFB-42B8-B418-AA60CD7B3C32}"/>
              </a:ext>
            </a:extLst>
          </p:cNvPr>
          <p:cNvSpPr/>
          <p:nvPr/>
        </p:nvSpPr>
        <p:spPr>
          <a:xfrm>
            <a:off x="3431956" y="1481161"/>
            <a:ext cx="2497114" cy="55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i="1" dirty="0">
                <a:solidFill>
                  <a:srgbClr val="000000"/>
                </a:solidFill>
                <a:latin typeface="Arial"/>
                <a:ea typeface="Tahoma"/>
                <a:cs typeface="Arial"/>
              </a:rPr>
              <a:t>Important but not vital. Value/ benefits not </a:t>
            </a:r>
            <a:r>
              <a:rPr lang="en-US" sz="1000" i="1" dirty="0" err="1">
                <a:solidFill>
                  <a:srgbClr val="000000"/>
                </a:solidFill>
                <a:latin typeface="Arial"/>
                <a:ea typeface="Tahoma"/>
                <a:cs typeface="Arial"/>
              </a:rPr>
              <a:t>realised</a:t>
            </a:r>
            <a:r>
              <a:rPr lang="en-US" sz="1000" i="1" dirty="0">
                <a:solidFill>
                  <a:srgbClr val="000000"/>
                </a:solidFill>
                <a:latin typeface="Arial"/>
                <a:ea typeface="Tahoma"/>
                <a:cs typeface="Arial"/>
              </a:rPr>
              <a:t> if these things aren’t included in future model. Ranked with highest priority first</a:t>
            </a:r>
          </a:p>
        </p:txBody>
      </p:sp>
      <p:sp>
        <p:nvSpPr>
          <p:cNvPr id="15" name="Rectangle 14">
            <a:extLst>
              <a:ext uri="{FF2B5EF4-FFF2-40B4-BE49-F238E27FC236}">
                <a16:creationId xmlns:a16="http://schemas.microsoft.com/office/drawing/2014/main" id="{884E6330-FFD6-48AF-9945-0292F013264C}"/>
              </a:ext>
            </a:extLst>
          </p:cNvPr>
          <p:cNvSpPr/>
          <p:nvPr/>
        </p:nvSpPr>
        <p:spPr>
          <a:xfrm>
            <a:off x="6547142" y="1417363"/>
            <a:ext cx="2497114" cy="55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i="1" dirty="0">
                <a:solidFill>
                  <a:srgbClr val="000000"/>
                </a:solidFill>
                <a:latin typeface="Arial"/>
                <a:ea typeface="Tahoma"/>
                <a:cs typeface="Arial"/>
              </a:rPr>
              <a:t>Wanted or desirable but less important and less impact if not included. Ranked with highest priority first</a:t>
            </a:r>
          </a:p>
        </p:txBody>
      </p:sp>
      <p:sp>
        <p:nvSpPr>
          <p:cNvPr id="17" name="Rectangle 16">
            <a:extLst>
              <a:ext uri="{FF2B5EF4-FFF2-40B4-BE49-F238E27FC236}">
                <a16:creationId xmlns:a16="http://schemas.microsoft.com/office/drawing/2014/main" id="{203F3C80-FD8B-4839-A2CE-4603DB5B38D0}"/>
              </a:ext>
            </a:extLst>
          </p:cNvPr>
          <p:cNvSpPr/>
          <p:nvPr/>
        </p:nvSpPr>
        <p:spPr>
          <a:xfrm>
            <a:off x="309881" y="2748145"/>
            <a:ext cx="2497114" cy="7306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Every client (statutory homelessness) has a lead caseworker</a:t>
            </a:r>
          </a:p>
        </p:txBody>
      </p:sp>
      <p:sp>
        <p:nvSpPr>
          <p:cNvPr id="18" name="Rectangle 17">
            <a:extLst>
              <a:ext uri="{FF2B5EF4-FFF2-40B4-BE49-F238E27FC236}">
                <a16:creationId xmlns:a16="http://schemas.microsoft.com/office/drawing/2014/main" id="{75341E2F-DC7C-4342-9362-30625CCF02AD}"/>
              </a:ext>
            </a:extLst>
          </p:cNvPr>
          <p:cNvSpPr/>
          <p:nvPr/>
        </p:nvSpPr>
        <p:spPr>
          <a:xfrm>
            <a:off x="309881" y="3575307"/>
            <a:ext cx="2497114" cy="416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More tenancy sustainment provision/ emphasis</a:t>
            </a:r>
          </a:p>
        </p:txBody>
      </p:sp>
      <p:sp>
        <p:nvSpPr>
          <p:cNvPr id="19" name="Rectangle 18">
            <a:extLst>
              <a:ext uri="{FF2B5EF4-FFF2-40B4-BE49-F238E27FC236}">
                <a16:creationId xmlns:a16="http://schemas.microsoft.com/office/drawing/2014/main" id="{A5EE9F30-B083-4C7D-8842-83010912C0DF}"/>
              </a:ext>
            </a:extLst>
          </p:cNvPr>
          <p:cNvSpPr/>
          <p:nvPr/>
        </p:nvSpPr>
        <p:spPr>
          <a:xfrm>
            <a:off x="309881" y="4088644"/>
            <a:ext cx="2497114" cy="5025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More procurement officers and enhanced/ coordinated engagement with landlords and the private rented sector</a:t>
            </a:r>
          </a:p>
        </p:txBody>
      </p:sp>
      <p:sp>
        <p:nvSpPr>
          <p:cNvPr id="20" name="Rectangle 19">
            <a:extLst>
              <a:ext uri="{FF2B5EF4-FFF2-40B4-BE49-F238E27FC236}">
                <a16:creationId xmlns:a16="http://schemas.microsoft.com/office/drawing/2014/main" id="{1C5CEC37-24DF-4704-84E3-BC22419B70B7}"/>
              </a:ext>
            </a:extLst>
          </p:cNvPr>
          <p:cNvSpPr/>
          <p:nvPr/>
        </p:nvSpPr>
        <p:spPr>
          <a:xfrm>
            <a:off x="309881" y="4687789"/>
            <a:ext cx="2497114" cy="3425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Embedded administrative support and data/ </a:t>
            </a:r>
            <a:r>
              <a:rPr lang="en-US" sz="1000">
                <a:solidFill>
                  <a:schemeClr val="tx1"/>
                </a:solidFill>
                <a:latin typeface="Arial"/>
                <a:ea typeface="ＭＳ Ｐゴシック"/>
                <a:cs typeface="Arial"/>
              </a:rPr>
              <a:t>insight capability</a:t>
            </a:r>
            <a:endParaRPr lang="en-US" sz="1000" dirty="0">
              <a:solidFill>
                <a:schemeClr val="tx1"/>
              </a:solidFill>
              <a:latin typeface="Arial"/>
              <a:ea typeface="ＭＳ Ｐゴシック"/>
              <a:cs typeface="Arial"/>
            </a:endParaRPr>
          </a:p>
        </p:txBody>
      </p:sp>
      <p:sp>
        <p:nvSpPr>
          <p:cNvPr id="21" name="Rectangle 20">
            <a:extLst>
              <a:ext uri="{FF2B5EF4-FFF2-40B4-BE49-F238E27FC236}">
                <a16:creationId xmlns:a16="http://schemas.microsoft.com/office/drawing/2014/main" id="{E3994C92-9FB0-4EFE-B13F-D189637181C4}"/>
              </a:ext>
            </a:extLst>
          </p:cNvPr>
          <p:cNvSpPr/>
          <p:nvPr/>
        </p:nvSpPr>
        <p:spPr>
          <a:xfrm>
            <a:off x="309881" y="5126850"/>
            <a:ext cx="2497114" cy="3425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Greater flexibility around roles within the service</a:t>
            </a:r>
          </a:p>
        </p:txBody>
      </p:sp>
      <p:sp>
        <p:nvSpPr>
          <p:cNvPr id="22" name="Rectangle 21">
            <a:extLst>
              <a:ext uri="{FF2B5EF4-FFF2-40B4-BE49-F238E27FC236}">
                <a16:creationId xmlns:a16="http://schemas.microsoft.com/office/drawing/2014/main" id="{AFF9AA33-4839-4426-80EA-D9E9F9DC24F4}"/>
              </a:ext>
            </a:extLst>
          </p:cNvPr>
          <p:cNvSpPr/>
          <p:nvPr/>
        </p:nvSpPr>
        <p:spPr>
          <a:xfrm>
            <a:off x="309881" y="5565911"/>
            <a:ext cx="2497114" cy="8024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Reconfigure roles to facilitate closer management &amp; QA of TA portfolio; and reducing the length of time households spend in (costly) TA</a:t>
            </a:r>
          </a:p>
        </p:txBody>
      </p:sp>
      <p:sp>
        <p:nvSpPr>
          <p:cNvPr id="23" name="Rectangle 22">
            <a:extLst>
              <a:ext uri="{FF2B5EF4-FFF2-40B4-BE49-F238E27FC236}">
                <a16:creationId xmlns:a16="http://schemas.microsoft.com/office/drawing/2014/main" id="{4CC079DB-73EC-4333-B27B-BC8777B3C6E5}"/>
              </a:ext>
            </a:extLst>
          </p:cNvPr>
          <p:cNvSpPr/>
          <p:nvPr/>
        </p:nvSpPr>
        <p:spPr>
          <a:xfrm>
            <a:off x="3251189" y="2783334"/>
            <a:ext cx="2670969" cy="411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Financial inclusion/ debt/ welfare specialists within the HN service</a:t>
            </a:r>
          </a:p>
        </p:txBody>
      </p:sp>
      <p:sp>
        <p:nvSpPr>
          <p:cNvPr id="24" name="Rectangle 23">
            <a:extLst>
              <a:ext uri="{FF2B5EF4-FFF2-40B4-BE49-F238E27FC236}">
                <a16:creationId xmlns:a16="http://schemas.microsoft.com/office/drawing/2014/main" id="{D908061E-0139-4389-AFA6-8A7D77B464FF}"/>
              </a:ext>
            </a:extLst>
          </p:cNvPr>
          <p:cNvSpPr/>
          <p:nvPr/>
        </p:nvSpPr>
        <p:spPr>
          <a:xfrm>
            <a:off x="3236374" y="4358744"/>
            <a:ext cx="2670968" cy="416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Specialist landlord negotiations/ mediators within the HN service</a:t>
            </a:r>
          </a:p>
        </p:txBody>
      </p:sp>
      <p:sp>
        <p:nvSpPr>
          <p:cNvPr id="25" name="Rectangle 24">
            <a:extLst>
              <a:ext uri="{FF2B5EF4-FFF2-40B4-BE49-F238E27FC236}">
                <a16:creationId xmlns:a16="http://schemas.microsoft.com/office/drawing/2014/main" id="{5458C92B-86BB-4C8D-810E-7EC902B7BF62}"/>
              </a:ext>
            </a:extLst>
          </p:cNvPr>
          <p:cNvSpPr/>
          <p:nvPr/>
        </p:nvSpPr>
        <p:spPr>
          <a:xfrm>
            <a:off x="3236657" y="3843531"/>
            <a:ext cx="2670969" cy="3814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Specialist tenancy relations officers within the HN service</a:t>
            </a:r>
          </a:p>
        </p:txBody>
      </p:sp>
      <p:sp>
        <p:nvSpPr>
          <p:cNvPr id="26" name="Rectangle 25">
            <a:extLst>
              <a:ext uri="{FF2B5EF4-FFF2-40B4-BE49-F238E27FC236}">
                <a16:creationId xmlns:a16="http://schemas.microsoft.com/office/drawing/2014/main" id="{9C7ECFC4-C06F-4967-B922-1B907ABC10E1}"/>
              </a:ext>
            </a:extLst>
          </p:cNvPr>
          <p:cNvSpPr/>
          <p:nvPr/>
        </p:nvSpPr>
        <p:spPr>
          <a:xfrm>
            <a:off x="309881" y="6464879"/>
            <a:ext cx="2497114" cy="3425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Prevention Hub supporting Triage+ and Lead Caseworkers</a:t>
            </a:r>
          </a:p>
        </p:txBody>
      </p:sp>
      <p:sp>
        <p:nvSpPr>
          <p:cNvPr id="27" name="Rectangle 26">
            <a:extLst>
              <a:ext uri="{FF2B5EF4-FFF2-40B4-BE49-F238E27FC236}">
                <a16:creationId xmlns:a16="http://schemas.microsoft.com/office/drawing/2014/main" id="{323EDD79-5CE2-45D4-8915-BB7AEF96AFF7}"/>
              </a:ext>
            </a:extLst>
          </p:cNvPr>
          <p:cNvSpPr/>
          <p:nvPr/>
        </p:nvSpPr>
        <p:spPr>
          <a:xfrm>
            <a:off x="3236018" y="6296285"/>
            <a:ext cx="2686139" cy="4477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Specialist mental health/ wellbeing officers within the HN service</a:t>
            </a:r>
          </a:p>
        </p:txBody>
      </p:sp>
      <p:sp>
        <p:nvSpPr>
          <p:cNvPr id="29" name="Rectangle 28">
            <a:extLst>
              <a:ext uri="{FF2B5EF4-FFF2-40B4-BE49-F238E27FC236}">
                <a16:creationId xmlns:a16="http://schemas.microsoft.com/office/drawing/2014/main" id="{8F04803B-2D6B-41D8-80CE-76CB23422BCE}"/>
              </a:ext>
            </a:extLst>
          </p:cNvPr>
          <p:cNvSpPr/>
          <p:nvPr/>
        </p:nvSpPr>
        <p:spPr>
          <a:xfrm>
            <a:off x="3236658" y="3328318"/>
            <a:ext cx="2670969" cy="3814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Colocation/ closer integration with Mental health services and partners</a:t>
            </a:r>
          </a:p>
        </p:txBody>
      </p:sp>
      <p:sp>
        <p:nvSpPr>
          <p:cNvPr id="30" name="Rectangle 29">
            <a:extLst>
              <a:ext uri="{FF2B5EF4-FFF2-40B4-BE49-F238E27FC236}">
                <a16:creationId xmlns:a16="http://schemas.microsoft.com/office/drawing/2014/main" id="{911A6542-1104-45E5-963D-60FE478522AB}"/>
              </a:ext>
            </a:extLst>
          </p:cNvPr>
          <p:cNvSpPr/>
          <p:nvPr/>
        </p:nvSpPr>
        <p:spPr>
          <a:xfrm>
            <a:off x="3236374" y="4909266"/>
            <a:ext cx="2670968" cy="3425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Colocation/ closer integration with Adult social services</a:t>
            </a:r>
          </a:p>
        </p:txBody>
      </p:sp>
      <p:sp>
        <p:nvSpPr>
          <p:cNvPr id="31" name="Rectangle 30">
            <a:extLst>
              <a:ext uri="{FF2B5EF4-FFF2-40B4-BE49-F238E27FC236}">
                <a16:creationId xmlns:a16="http://schemas.microsoft.com/office/drawing/2014/main" id="{DD77DE1E-3E45-46A1-BEE3-FA3195BA0047}"/>
              </a:ext>
            </a:extLst>
          </p:cNvPr>
          <p:cNvSpPr/>
          <p:nvPr/>
        </p:nvSpPr>
        <p:spPr>
          <a:xfrm>
            <a:off x="3236019" y="5840899"/>
            <a:ext cx="2670966" cy="3216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Colocation with Shelter</a:t>
            </a:r>
          </a:p>
        </p:txBody>
      </p:sp>
      <p:sp>
        <p:nvSpPr>
          <p:cNvPr id="33" name="Rectangle 32">
            <a:extLst>
              <a:ext uri="{FF2B5EF4-FFF2-40B4-BE49-F238E27FC236}">
                <a16:creationId xmlns:a16="http://schemas.microsoft.com/office/drawing/2014/main" id="{5805B32F-1E13-4DC7-B3F0-4544492D808A}"/>
              </a:ext>
            </a:extLst>
          </p:cNvPr>
          <p:cNvSpPr/>
          <p:nvPr/>
        </p:nvSpPr>
        <p:spPr>
          <a:xfrm>
            <a:off x="6337005" y="2249641"/>
            <a:ext cx="2497114" cy="416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Colocation/ closer integration with Children’s services</a:t>
            </a:r>
          </a:p>
        </p:txBody>
      </p:sp>
      <p:sp>
        <p:nvSpPr>
          <p:cNvPr id="34" name="Rectangle 33">
            <a:extLst>
              <a:ext uri="{FF2B5EF4-FFF2-40B4-BE49-F238E27FC236}">
                <a16:creationId xmlns:a16="http://schemas.microsoft.com/office/drawing/2014/main" id="{4B8B2E5B-7A05-4759-9190-7E67E599B248}"/>
              </a:ext>
            </a:extLst>
          </p:cNvPr>
          <p:cNvSpPr/>
          <p:nvPr/>
        </p:nvSpPr>
        <p:spPr>
          <a:xfrm>
            <a:off x="6337005" y="3393382"/>
            <a:ext cx="2497114" cy="416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Colocation/ closer integration with Citizens Advice</a:t>
            </a:r>
          </a:p>
        </p:txBody>
      </p:sp>
      <p:sp>
        <p:nvSpPr>
          <p:cNvPr id="35" name="Rectangle 34">
            <a:extLst>
              <a:ext uri="{FF2B5EF4-FFF2-40B4-BE49-F238E27FC236}">
                <a16:creationId xmlns:a16="http://schemas.microsoft.com/office/drawing/2014/main" id="{411D2594-D5ED-4C5C-85FF-E24A0E9DC39C}"/>
              </a:ext>
            </a:extLst>
          </p:cNvPr>
          <p:cNvSpPr/>
          <p:nvPr/>
        </p:nvSpPr>
        <p:spPr>
          <a:xfrm>
            <a:off x="6337005" y="3971580"/>
            <a:ext cx="2497114" cy="416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Colocation/ closer integration with Probation services</a:t>
            </a:r>
          </a:p>
        </p:txBody>
      </p:sp>
      <p:sp>
        <p:nvSpPr>
          <p:cNvPr id="36" name="Rectangle 35">
            <a:extLst>
              <a:ext uri="{FF2B5EF4-FFF2-40B4-BE49-F238E27FC236}">
                <a16:creationId xmlns:a16="http://schemas.microsoft.com/office/drawing/2014/main" id="{07A9FC5E-F043-49C5-A41B-DC04786C81B4}"/>
              </a:ext>
            </a:extLst>
          </p:cNvPr>
          <p:cNvSpPr/>
          <p:nvPr/>
        </p:nvSpPr>
        <p:spPr>
          <a:xfrm>
            <a:off x="3236373" y="5385512"/>
            <a:ext cx="2670967" cy="3216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Specialist family mediators within the HN service</a:t>
            </a:r>
          </a:p>
        </p:txBody>
      </p:sp>
      <p:sp>
        <p:nvSpPr>
          <p:cNvPr id="38" name="Rectangle 37">
            <a:extLst>
              <a:ext uri="{FF2B5EF4-FFF2-40B4-BE49-F238E27FC236}">
                <a16:creationId xmlns:a16="http://schemas.microsoft.com/office/drawing/2014/main" id="{BE88FA20-37DA-44F7-9FCE-B4252C8B2AB0}"/>
              </a:ext>
            </a:extLst>
          </p:cNvPr>
          <p:cNvSpPr/>
          <p:nvPr/>
        </p:nvSpPr>
        <p:spPr>
          <a:xfrm>
            <a:off x="3251190" y="2238351"/>
            <a:ext cx="2670970" cy="4112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Roles focused on engaging and upskilling partners in preventing homelessness</a:t>
            </a:r>
          </a:p>
        </p:txBody>
      </p:sp>
      <p:sp>
        <p:nvSpPr>
          <p:cNvPr id="39" name="Rectangle 38">
            <a:extLst>
              <a:ext uri="{FF2B5EF4-FFF2-40B4-BE49-F238E27FC236}">
                <a16:creationId xmlns:a16="http://schemas.microsoft.com/office/drawing/2014/main" id="{99EFE616-38DE-49CC-90BA-97355FCB23DE}"/>
              </a:ext>
            </a:extLst>
          </p:cNvPr>
          <p:cNvSpPr/>
          <p:nvPr/>
        </p:nvSpPr>
        <p:spPr>
          <a:xfrm>
            <a:off x="6337005" y="2799302"/>
            <a:ext cx="2497114" cy="416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Data analytics capability to find households at risk of homelessness</a:t>
            </a:r>
          </a:p>
        </p:txBody>
      </p:sp>
      <p:sp>
        <p:nvSpPr>
          <p:cNvPr id="40" name="Rectangle 39">
            <a:extLst>
              <a:ext uri="{FF2B5EF4-FFF2-40B4-BE49-F238E27FC236}">
                <a16:creationId xmlns:a16="http://schemas.microsoft.com/office/drawing/2014/main" id="{CE204906-318D-43A3-A644-5AE010BB93B1}"/>
              </a:ext>
            </a:extLst>
          </p:cNvPr>
          <p:cNvSpPr/>
          <p:nvPr/>
        </p:nvSpPr>
        <p:spPr>
          <a:xfrm>
            <a:off x="6336721" y="4537299"/>
            <a:ext cx="2497114" cy="416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Arial"/>
                <a:ea typeface="ＭＳ Ｐゴシック"/>
                <a:cs typeface="Arial"/>
              </a:rPr>
              <a:t>Floating advice surgeries/ housing officers located in community locations</a:t>
            </a:r>
          </a:p>
        </p:txBody>
      </p:sp>
    </p:spTree>
    <p:extLst>
      <p:ext uri="{BB962C8B-B14F-4D97-AF65-F5344CB8AC3E}">
        <p14:creationId xmlns:p14="http://schemas.microsoft.com/office/powerpoint/2010/main" val="330736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16" y="223591"/>
            <a:ext cx="6443026" cy="270459"/>
          </a:xfrm>
        </p:spPr>
        <p:txBody>
          <a:bodyPr/>
          <a:lstStyle/>
          <a:p>
            <a:r>
              <a:rPr lang="en-GB" sz="1850" b="1">
                <a:ea typeface="Tahoma"/>
                <a:cs typeface="Tahoma"/>
              </a:rPr>
              <a:t>Core Service Option 1</a:t>
            </a:r>
          </a:p>
        </p:txBody>
      </p:sp>
      <p:cxnSp>
        <p:nvCxnSpPr>
          <p:cNvPr id="53" name="Straight Arrow Connector 52">
            <a:extLst>
              <a:ext uri="{FF2B5EF4-FFF2-40B4-BE49-F238E27FC236}">
                <a16:creationId xmlns:a16="http://schemas.microsoft.com/office/drawing/2014/main" id="{41EF99AD-31CF-4F8E-AAE3-770A32CA65D8}"/>
              </a:ext>
            </a:extLst>
          </p:cNvPr>
          <p:cNvCxnSpPr>
            <a:cxnSpLocks/>
          </p:cNvCxnSpPr>
          <p:nvPr/>
        </p:nvCxnSpPr>
        <p:spPr>
          <a:xfrm flipH="1">
            <a:off x="4057072" y="570014"/>
            <a:ext cx="11792" cy="40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B312BD97-68DC-4B04-BE47-AA1743521BBC}"/>
              </a:ext>
            </a:extLst>
          </p:cNvPr>
          <p:cNvSpPr/>
          <p:nvPr/>
        </p:nvSpPr>
        <p:spPr>
          <a:xfrm>
            <a:off x="2188233" y="987724"/>
            <a:ext cx="3766866" cy="93452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Triage+</a:t>
            </a:r>
            <a:endParaRPr lang="en-US"/>
          </a:p>
        </p:txBody>
      </p:sp>
      <p:sp>
        <p:nvSpPr>
          <p:cNvPr id="84" name="Rectangle 83">
            <a:extLst>
              <a:ext uri="{FF2B5EF4-FFF2-40B4-BE49-F238E27FC236}">
                <a16:creationId xmlns:a16="http://schemas.microsoft.com/office/drawing/2014/main" id="{5D30478B-16DF-4356-AB4C-A2F702F4E372}"/>
              </a:ext>
            </a:extLst>
          </p:cNvPr>
          <p:cNvSpPr/>
          <p:nvPr/>
        </p:nvSpPr>
        <p:spPr>
          <a:xfrm>
            <a:off x="2187725" y="2526101"/>
            <a:ext cx="1293961" cy="198407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SHPS</a:t>
            </a:r>
            <a:endParaRPr lang="en-US" sz="1000" b="1" err="1">
              <a:solidFill>
                <a:srgbClr val="000000"/>
              </a:solidFill>
              <a:latin typeface="Arial"/>
              <a:cs typeface="Arial"/>
            </a:endParaRPr>
          </a:p>
        </p:txBody>
      </p:sp>
      <p:sp>
        <p:nvSpPr>
          <p:cNvPr id="85" name="Rectangle 84">
            <a:extLst>
              <a:ext uri="{FF2B5EF4-FFF2-40B4-BE49-F238E27FC236}">
                <a16:creationId xmlns:a16="http://schemas.microsoft.com/office/drawing/2014/main" id="{A3F3789D-5A66-42DA-BC9F-214E3C66BECA}"/>
              </a:ext>
            </a:extLst>
          </p:cNvPr>
          <p:cNvSpPr/>
          <p:nvPr/>
        </p:nvSpPr>
        <p:spPr>
          <a:xfrm>
            <a:off x="3726101" y="2526101"/>
            <a:ext cx="1222075" cy="198407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Homelessness Caseworkers</a:t>
            </a:r>
          </a:p>
        </p:txBody>
      </p:sp>
      <p:sp>
        <p:nvSpPr>
          <p:cNvPr id="86" name="Rectangle 85">
            <a:extLst>
              <a:ext uri="{FF2B5EF4-FFF2-40B4-BE49-F238E27FC236}">
                <a16:creationId xmlns:a16="http://schemas.microsoft.com/office/drawing/2014/main" id="{749C00F3-2A42-45F9-B0FE-6120D7F1CD0B}"/>
              </a:ext>
            </a:extLst>
          </p:cNvPr>
          <p:cNvSpPr/>
          <p:nvPr/>
        </p:nvSpPr>
        <p:spPr>
          <a:xfrm>
            <a:off x="1915063" y="4754590"/>
            <a:ext cx="4672639" cy="25879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TA Booking</a:t>
            </a:r>
          </a:p>
        </p:txBody>
      </p:sp>
      <p:sp>
        <p:nvSpPr>
          <p:cNvPr id="3" name="Rectangle 2">
            <a:extLst>
              <a:ext uri="{FF2B5EF4-FFF2-40B4-BE49-F238E27FC236}">
                <a16:creationId xmlns:a16="http://schemas.microsoft.com/office/drawing/2014/main" id="{56BAA2BA-10F1-45B4-9FED-01EAC4DFEA65}"/>
              </a:ext>
            </a:extLst>
          </p:cNvPr>
          <p:cNvSpPr/>
          <p:nvPr/>
        </p:nvSpPr>
        <p:spPr>
          <a:xfrm>
            <a:off x="1915060" y="5214663"/>
            <a:ext cx="4715772" cy="1623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Interim/ Temporary Accommodation</a:t>
            </a:r>
          </a:p>
        </p:txBody>
      </p:sp>
      <p:sp>
        <p:nvSpPr>
          <p:cNvPr id="5" name="Rectangle 4">
            <a:extLst>
              <a:ext uri="{FF2B5EF4-FFF2-40B4-BE49-F238E27FC236}">
                <a16:creationId xmlns:a16="http://schemas.microsoft.com/office/drawing/2014/main" id="{D90C40E5-2F2A-4C6F-B91D-FAB9DC73D5AE}"/>
              </a:ext>
            </a:extLst>
          </p:cNvPr>
          <p:cNvSpPr/>
          <p:nvPr/>
        </p:nvSpPr>
        <p:spPr>
          <a:xfrm>
            <a:off x="2044073" y="5591021"/>
            <a:ext cx="1196947" cy="35211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Reception Centre</a:t>
            </a:r>
          </a:p>
        </p:txBody>
      </p:sp>
      <p:sp>
        <p:nvSpPr>
          <p:cNvPr id="12" name="Rectangle 11">
            <a:extLst>
              <a:ext uri="{FF2B5EF4-FFF2-40B4-BE49-F238E27FC236}">
                <a16:creationId xmlns:a16="http://schemas.microsoft.com/office/drawing/2014/main" id="{107FBC5F-A66F-4057-AEA5-D7EC9C2B424E}"/>
              </a:ext>
            </a:extLst>
          </p:cNvPr>
          <p:cNvSpPr/>
          <p:nvPr/>
        </p:nvSpPr>
        <p:spPr>
          <a:xfrm>
            <a:off x="2044451" y="5933530"/>
            <a:ext cx="1193320" cy="345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Reception Centre</a:t>
            </a:r>
            <a:endParaRPr lang="en-US"/>
          </a:p>
        </p:txBody>
      </p:sp>
      <p:sp>
        <p:nvSpPr>
          <p:cNvPr id="15" name="Rectangle 14">
            <a:extLst>
              <a:ext uri="{FF2B5EF4-FFF2-40B4-BE49-F238E27FC236}">
                <a16:creationId xmlns:a16="http://schemas.microsoft.com/office/drawing/2014/main" id="{D1F59AFF-EE48-449C-94C2-5B59A1B0DC2E}"/>
              </a:ext>
            </a:extLst>
          </p:cNvPr>
          <p:cNvSpPr/>
          <p:nvPr/>
        </p:nvSpPr>
        <p:spPr>
          <a:xfrm>
            <a:off x="5121204" y="5933529"/>
            <a:ext cx="1380225" cy="345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Own Stock (Social)</a:t>
            </a:r>
            <a:endParaRPr lang="en-US"/>
          </a:p>
        </p:txBody>
      </p:sp>
      <p:cxnSp>
        <p:nvCxnSpPr>
          <p:cNvPr id="19" name="Straight Arrow Connector 18">
            <a:extLst>
              <a:ext uri="{FF2B5EF4-FFF2-40B4-BE49-F238E27FC236}">
                <a16:creationId xmlns:a16="http://schemas.microsoft.com/office/drawing/2014/main" id="{37D099AA-5902-4CBB-9202-160A584A00A0}"/>
              </a:ext>
            </a:extLst>
          </p:cNvPr>
          <p:cNvCxnSpPr/>
          <p:nvPr/>
        </p:nvCxnSpPr>
        <p:spPr>
          <a:xfrm>
            <a:off x="3237780" y="6106063"/>
            <a:ext cx="1877684" cy="230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16719893-ED45-464A-87C7-040C0C64C6E7}"/>
              </a:ext>
            </a:extLst>
          </p:cNvPr>
          <p:cNvSpPr/>
          <p:nvPr/>
        </p:nvSpPr>
        <p:spPr>
          <a:xfrm>
            <a:off x="3568451" y="5933529"/>
            <a:ext cx="1380225" cy="345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NPTA (PRS)</a:t>
            </a:r>
            <a:endParaRPr lang="en-US"/>
          </a:p>
        </p:txBody>
      </p:sp>
      <p:sp>
        <p:nvSpPr>
          <p:cNvPr id="60" name="Rectangle 59">
            <a:extLst>
              <a:ext uri="{FF2B5EF4-FFF2-40B4-BE49-F238E27FC236}">
                <a16:creationId xmlns:a16="http://schemas.microsoft.com/office/drawing/2014/main" id="{F5BBB0B4-12A8-4AA7-A686-2C8D07333F31}"/>
              </a:ext>
            </a:extLst>
          </p:cNvPr>
          <p:cNvSpPr/>
          <p:nvPr/>
        </p:nvSpPr>
        <p:spPr>
          <a:xfrm>
            <a:off x="3568450" y="5589617"/>
            <a:ext cx="1380225" cy="34505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Homeless Support</a:t>
            </a:r>
          </a:p>
        </p:txBody>
      </p:sp>
      <p:sp>
        <p:nvSpPr>
          <p:cNvPr id="67" name="Rectangle 66">
            <a:extLst>
              <a:ext uri="{FF2B5EF4-FFF2-40B4-BE49-F238E27FC236}">
                <a16:creationId xmlns:a16="http://schemas.microsoft.com/office/drawing/2014/main" id="{B7993DFF-BFE1-41C2-827B-65C2F0D12DF0}"/>
              </a:ext>
            </a:extLst>
          </p:cNvPr>
          <p:cNvSpPr/>
          <p:nvPr/>
        </p:nvSpPr>
        <p:spPr>
          <a:xfrm>
            <a:off x="5121203" y="5589617"/>
            <a:ext cx="1380225" cy="3450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H&amp;C</a:t>
            </a:r>
            <a:endParaRPr lang="en-US"/>
          </a:p>
        </p:txBody>
      </p:sp>
      <p:sp>
        <p:nvSpPr>
          <p:cNvPr id="96" name="Rectangle 95">
            <a:extLst>
              <a:ext uri="{FF2B5EF4-FFF2-40B4-BE49-F238E27FC236}">
                <a16:creationId xmlns:a16="http://schemas.microsoft.com/office/drawing/2014/main" id="{730A99D5-DA5F-46DC-84BE-1D7AD772A1A8}"/>
              </a:ext>
            </a:extLst>
          </p:cNvPr>
          <p:cNvSpPr/>
          <p:nvPr/>
        </p:nvSpPr>
        <p:spPr>
          <a:xfrm>
            <a:off x="7071731" y="5972889"/>
            <a:ext cx="994517" cy="59163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Specialist Support</a:t>
            </a:r>
          </a:p>
        </p:txBody>
      </p:sp>
      <p:sp>
        <p:nvSpPr>
          <p:cNvPr id="97" name="Rectangle 96">
            <a:extLst>
              <a:ext uri="{FF2B5EF4-FFF2-40B4-BE49-F238E27FC236}">
                <a16:creationId xmlns:a16="http://schemas.microsoft.com/office/drawing/2014/main" id="{AE96ED22-F4FE-40F2-8C8C-8DF40058146E}"/>
              </a:ext>
            </a:extLst>
          </p:cNvPr>
          <p:cNvSpPr/>
          <p:nvPr/>
        </p:nvSpPr>
        <p:spPr>
          <a:xfrm>
            <a:off x="30093" y="1006865"/>
            <a:ext cx="819509" cy="46438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Private Rented Sector/ Landlords</a:t>
            </a:r>
            <a:endParaRPr lang="en-US"/>
          </a:p>
        </p:txBody>
      </p:sp>
      <p:sp>
        <p:nvSpPr>
          <p:cNvPr id="98" name="Rectangle 97">
            <a:extLst>
              <a:ext uri="{FF2B5EF4-FFF2-40B4-BE49-F238E27FC236}">
                <a16:creationId xmlns:a16="http://schemas.microsoft.com/office/drawing/2014/main" id="{9C9F75A7-335A-4567-BBDB-3AC99B753A12}"/>
              </a:ext>
            </a:extLst>
          </p:cNvPr>
          <p:cNvSpPr/>
          <p:nvPr/>
        </p:nvSpPr>
        <p:spPr>
          <a:xfrm>
            <a:off x="851137" y="1002098"/>
            <a:ext cx="819508" cy="464331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Landlord Support + Procurement Service</a:t>
            </a:r>
          </a:p>
        </p:txBody>
      </p:sp>
      <p:sp>
        <p:nvSpPr>
          <p:cNvPr id="99" name="Rectangle 98">
            <a:extLst>
              <a:ext uri="{FF2B5EF4-FFF2-40B4-BE49-F238E27FC236}">
                <a16:creationId xmlns:a16="http://schemas.microsoft.com/office/drawing/2014/main" id="{C97785F4-FAF9-43CB-8E5E-C0A431A44E1C}"/>
              </a:ext>
            </a:extLst>
          </p:cNvPr>
          <p:cNvSpPr/>
          <p:nvPr/>
        </p:nvSpPr>
        <p:spPr>
          <a:xfrm>
            <a:off x="5250100" y="3043684"/>
            <a:ext cx="1523998" cy="7624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Prevention Hub</a:t>
            </a:r>
            <a:endParaRPr lang="en-US" b="1">
              <a:ea typeface="Tahoma"/>
              <a:cs typeface="Tahoma"/>
            </a:endParaRPr>
          </a:p>
        </p:txBody>
      </p:sp>
      <p:sp>
        <p:nvSpPr>
          <p:cNvPr id="7" name="Rectangle 6">
            <a:extLst>
              <a:ext uri="{FF2B5EF4-FFF2-40B4-BE49-F238E27FC236}">
                <a16:creationId xmlns:a16="http://schemas.microsoft.com/office/drawing/2014/main" id="{09AC9474-1010-4FBA-9121-D0CDC85F65A4}"/>
              </a:ext>
            </a:extLst>
          </p:cNvPr>
          <p:cNvSpPr/>
          <p:nvPr/>
        </p:nvSpPr>
        <p:spPr>
          <a:xfrm>
            <a:off x="6835741" y="1714350"/>
            <a:ext cx="992037" cy="70449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SA Referrals</a:t>
            </a:r>
          </a:p>
        </p:txBody>
      </p:sp>
      <p:sp>
        <p:nvSpPr>
          <p:cNvPr id="8" name="Rectangle 7">
            <a:extLst>
              <a:ext uri="{FF2B5EF4-FFF2-40B4-BE49-F238E27FC236}">
                <a16:creationId xmlns:a16="http://schemas.microsoft.com/office/drawing/2014/main" id="{A08C7692-DB53-43A8-BA27-9010A52FAE21}"/>
              </a:ext>
            </a:extLst>
          </p:cNvPr>
          <p:cNvSpPr/>
          <p:nvPr/>
        </p:nvSpPr>
        <p:spPr>
          <a:xfrm>
            <a:off x="7840055" y="1711231"/>
            <a:ext cx="1202926" cy="7033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Commissioned Supported Accommodation</a:t>
            </a:r>
            <a:endParaRPr lang="en-US"/>
          </a:p>
        </p:txBody>
      </p:sp>
      <p:sp>
        <p:nvSpPr>
          <p:cNvPr id="9" name="Rectangle 8">
            <a:extLst>
              <a:ext uri="{FF2B5EF4-FFF2-40B4-BE49-F238E27FC236}">
                <a16:creationId xmlns:a16="http://schemas.microsoft.com/office/drawing/2014/main" id="{FFCDB679-E9BC-48DD-B0A8-8AAF9322726F}"/>
              </a:ext>
            </a:extLst>
          </p:cNvPr>
          <p:cNvSpPr/>
          <p:nvPr/>
        </p:nvSpPr>
        <p:spPr>
          <a:xfrm>
            <a:off x="8073777" y="3757967"/>
            <a:ext cx="955330" cy="195920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Social Housing</a:t>
            </a:r>
            <a:endParaRPr lang="en-US"/>
          </a:p>
        </p:txBody>
      </p:sp>
      <p:sp>
        <p:nvSpPr>
          <p:cNvPr id="10" name="Rectangle 9">
            <a:extLst>
              <a:ext uri="{FF2B5EF4-FFF2-40B4-BE49-F238E27FC236}">
                <a16:creationId xmlns:a16="http://schemas.microsoft.com/office/drawing/2014/main" id="{04EA2510-6796-4381-BCEB-56D33510E07C}"/>
              </a:ext>
            </a:extLst>
          </p:cNvPr>
          <p:cNvSpPr/>
          <p:nvPr/>
        </p:nvSpPr>
        <p:spPr>
          <a:xfrm>
            <a:off x="8126079" y="3906326"/>
            <a:ext cx="833886" cy="44569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000000"/>
                </a:solidFill>
                <a:latin typeface="Arial"/>
                <a:ea typeface="Tahoma"/>
                <a:cs typeface="Arial"/>
              </a:rPr>
              <a:t>H&amp;C</a:t>
            </a:r>
          </a:p>
        </p:txBody>
      </p:sp>
      <p:sp>
        <p:nvSpPr>
          <p:cNvPr id="14" name="Rectangle 13">
            <a:extLst>
              <a:ext uri="{FF2B5EF4-FFF2-40B4-BE49-F238E27FC236}">
                <a16:creationId xmlns:a16="http://schemas.microsoft.com/office/drawing/2014/main" id="{236D22C5-0DEA-45C6-9D46-8882A5898294}"/>
              </a:ext>
            </a:extLst>
          </p:cNvPr>
          <p:cNvSpPr/>
          <p:nvPr/>
        </p:nvSpPr>
        <p:spPr>
          <a:xfrm>
            <a:off x="8140456" y="5145705"/>
            <a:ext cx="805131" cy="47445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Mobility</a:t>
            </a:r>
          </a:p>
        </p:txBody>
      </p:sp>
      <p:sp>
        <p:nvSpPr>
          <p:cNvPr id="16" name="Rectangle 15">
            <a:extLst>
              <a:ext uri="{FF2B5EF4-FFF2-40B4-BE49-F238E27FC236}">
                <a16:creationId xmlns:a16="http://schemas.microsoft.com/office/drawing/2014/main" id="{BC133EF8-920A-4BE2-BB44-DB9D489459F9}"/>
              </a:ext>
            </a:extLst>
          </p:cNvPr>
          <p:cNvSpPr/>
          <p:nvPr/>
        </p:nvSpPr>
        <p:spPr>
          <a:xfrm>
            <a:off x="2281875" y="1620071"/>
            <a:ext cx="1035168" cy="23328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Admin</a:t>
            </a:r>
            <a:endParaRPr lang="en-US" sz="1000" b="1" err="1">
              <a:solidFill>
                <a:srgbClr val="000000"/>
              </a:solidFill>
              <a:latin typeface="Arial"/>
              <a:ea typeface="Tahoma"/>
              <a:cs typeface="Arial"/>
            </a:endParaRPr>
          </a:p>
        </p:txBody>
      </p:sp>
      <p:sp>
        <p:nvSpPr>
          <p:cNvPr id="17" name="Rectangle 16">
            <a:extLst>
              <a:ext uri="{FF2B5EF4-FFF2-40B4-BE49-F238E27FC236}">
                <a16:creationId xmlns:a16="http://schemas.microsoft.com/office/drawing/2014/main" id="{69E4ECD2-A437-4008-AFF5-0370CBFCD8D2}"/>
              </a:ext>
            </a:extLst>
          </p:cNvPr>
          <p:cNvSpPr/>
          <p:nvPr/>
        </p:nvSpPr>
        <p:spPr>
          <a:xfrm>
            <a:off x="2310630" y="4213785"/>
            <a:ext cx="1035168" cy="23328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Sustainment</a:t>
            </a:r>
            <a:endParaRPr lang="en-US" sz="1000" b="1" err="1">
              <a:solidFill>
                <a:srgbClr val="000000"/>
              </a:solidFill>
              <a:latin typeface="Arial"/>
              <a:ea typeface="Tahoma"/>
              <a:cs typeface="Arial"/>
            </a:endParaRPr>
          </a:p>
        </p:txBody>
      </p:sp>
      <p:sp>
        <p:nvSpPr>
          <p:cNvPr id="13" name="Rectangle 12">
            <a:extLst>
              <a:ext uri="{FF2B5EF4-FFF2-40B4-BE49-F238E27FC236}">
                <a16:creationId xmlns:a16="http://schemas.microsoft.com/office/drawing/2014/main" id="{0A33257F-78CE-4E6F-9B75-D5AEE8FC261A}"/>
              </a:ext>
            </a:extLst>
          </p:cNvPr>
          <p:cNvSpPr/>
          <p:nvPr/>
        </p:nvSpPr>
        <p:spPr>
          <a:xfrm>
            <a:off x="3726610" y="125081"/>
            <a:ext cx="1035168" cy="23328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EHPS</a:t>
            </a:r>
            <a:endParaRPr lang="en-US" sz="1000" b="1" err="1">
              <a:solidFill>
                <a:srgbClr val="000000"/>
              </a:solidFill>
              <a:latin typeface="Arial"/>
              <a:cs typeface="Arial"/>
            </a:endParaRPr>
          </a:p>
        </p:txBody>
      </p:sp>
      <p:sp>
        <p:nvSpPr>
          <p:cNvPr id="18" name="Rectangle 17">
            <a:extLst>
              <a:ext uri="{FF2B5EF4-FFF2-40B4-BE49-F238E27FC236}">
                <a16:creationId xmlns:a16="http://schemas.microsoft.com/office/drawing/2014/main" id="{8DC32624-1F97-42DE-AABB-14C3CBFD81A6}"/>
              </a:ext>
            </a:extLst>
          </p:cNvPr>
          <p:cNvSpPr/>
          <p:nvPr/>
        </p:nvSpPr>
        <p:spPr>
          <a:xfrm>
            <a:off x="7119663" y="3765477"/>
            <a:ext cx="948904" cy="97765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Rehousing/ Applications</a:t>
            </a:r>
            <a:endParaRPr lang="en-US"/>
          </a:p>
        </p:txBody>
      </p:sp>
      <p:sp>
        <p:nvSpPr>
          <p:cNvPr id="20" name="Rectangle 19">
            <a:extLst>
              <a:ext uri="{FF2B5EF4-FFF2-40B4-BE49-F238E27FC236}">
                <a16:creationId xmlns:a16="http://schemas.microsoft.com/office/drawing/2014/main" id="{BFAD612A-8865-41CD-9E51-5A98862AFCF3}"/>
              </a:ext>
            </a:extLst>
          </p:cNvPr>
          <p:cNvSpPr/>
          <p:nvPr/>
        </p:nvSpPr>
        <p:spPr>
          <a:xfrm>
            <a:off x="7119663" y="4743138"/>
            <a:ext cx="948904" cy="97765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Allocations</a:t>
            </a:r>
          </a:p>
        </p:txBody>
      </p:sp>
      <p:sp>
        <p:nvSpPr>
          <p:cNvPr id="39" name="Rectangle 38">
            <a:extLst>
              <a:ext uri="{FF2B5EF4-FFF2-40B4-BE49-F238E27FC236}">
                <a16:creationId xmlns:a16="http://schemas.microsoft.com/office/drawing/2014/main" id="{B5E41AB3-6E7C-4D15-AC5E-7AAA9DB64889}"/>
              </a:ext>
            </a:extLst>
          </p:cNvPr>
          <p:cNvSpPr/>
          <p:nvPr/>
        </p:nvSpPr>
        <p:spPr>
          <a:xfrm>
            <a:off x="2310629" y="3883105"/>
            <a:ext cx="1035168" cy="23328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000000"/>
                </a:solidFill>
                <a:latin typeface="Arial"/>
                <a:ea typeface="Tahoma"/>
                <a:cs typeface="Arial"/>
              </a:rPr>
              <a:t>Admin</a:t>
            </a:r>
            <a:endParaRPr lang="en-US" sz="1000" b="1" err="1">
              <a:solidFill>
                <a:srgbClr val="000000"/>
              </a:solidFill>
              <a:latin typeface="Arial"/>
              <a:ea typeface="Tahoma"/>
              <a:cs typeface="Arial"/>
            </a:endParaRPr>
          </a:p>
        </p:txBody>
      </p:sp>
      <p:sp>
        <p:nvSpPr>
          <p:cNvPr id="40" name="Rectangle 39">
            <a:extLst>
              <a:ext uri="{FF2B5EF4-FFF2-40B4-BE49-F238E27FC236}">
                <a16:creationId xmlns:a16="http://schemas.microsoft.com/office/drawing/2014/main" id="{8E87A85A-DB0A-4206-8C90-FDA7EA60F504}"/>
              </a:ext>
            </a:extLst>
          </p:cNvPr>
          <p:cNvSpPr/>
          <p:nvPr/>
        </p:nvSpPr>
        <p:spPr>
          <a:xfrm>
            <a:off x="3805874" y="4236750"/>
            <a:ext cx="1035168" cy="23328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Admin</a:t>
            </a:r>
            <a:endParaRPr lang="en-US" sz="1000" b="1" err="1">
              <a:solidFill>
                <a:srgbClr val="000000"/>
              </a:solidFill>
              <a:latin typeface="Arial"/>
              <a:ea typeface="Tahoma"/>
              <a:cs typeface="Arial"/>
            </a:endParaRPr>
          </a:p>
        </p:txBody>
      </p:sp>
      <p:sp>
        <p:nvSpPr>
          <p:cNvPr id="41" name="Rectangle 40">
            <a:extLst>
              <a:ext uri="{FF2B5EF4-FFF2-40B4-BE49-F238E27FC236}">
                <a16:creationId xmlns:a16="http://schemas.microsoft.com/office/drawing/2014/main" id="{00D0FDEB-DF21-4B68-A979-B6E2D5ACBB68}"/>
              </a:ext>
            </a:extLst>
          </p:cNvPr>
          <p:cNvSpPr/>
          <p:nvPr/>
        </p:nvSpPr>
        <p:spPr>
          <a:xfrm>
            <a:off x="326554" y="5315052"/>
            <a:ext cx="1035168" cy="23328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Sustainment</a:t>
            </a:r>
            <a:endParaRPr lang="en-US" sz="1000" b="1" err="1">
              <a:solidFill>
                <a:srgbClr val="000000"/>
              </a:solidFill>
              <a:latin typeface="Arial"/>
              <a:ea typeface="Tahoma"/>
              <a:cs typeface="Arial"/>
            </a:endParaRPr>
          </a:p>
        </p:txBody>
      </p:sp>
      <p:sp>
        <p:nvSpPr>
          <p:cNvPr id="21" name="Rectangle 20">
            <a:extLst>
              <a:ext uri="{FF2B5EF4-FFF2-40B4-BE49-F238E27FC236}">
                <a16:creationId xmlns:a16="http://schemas.microsoft.com/office/drawing/2014/main" id="{6658271F-D15E-474A-8A02-B9BB7D4CF555}"/>
              </a:ext>
            </a:extLst>
          </p:cNvPr>
          <p:cNvSpPr/>
          <p:nvPr/>
        </p:nvSpPr>
        <p:spPr>
          <a:xfrm>
            <a:off x="2184413" y="1226219"/>
            <a:ext cx="3771000" cy="331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dirty="0">
                <a:solidFill>
                  <a:srgbClr val="000000"/>
                </a:solidFill>
                <a:latin typeface="Arial"/>
                <a:ea typeface="Tahoma"/>
                <a:cs typeface="Arial"/>
              </a:rPr>
              <a:t>Initial contact + assessment, process referrals, identify homeless applications, advice + information, interim placements</a:t>
            </a:r>
          </a:p>
        </p:txBody>
      </p:sp>
      <p:sp>
        <p:nvSpPr>
          <p:cNvPr id="44" name="Rectangle 43">
            <a:extLst>
              <a:ext uri="{FF2B5EF4-FFF2-40B4-BE49-F238E27FC236}">
                <a16:creationId xmlns:a16="http://schemas.microsoft.com/office/drawing/2014/main" id="{98144079-A595-464E-B4DB-A1D0178D8326}"/>
              </a:ext>
            </a:extLst>
          </p:cNvPr>
          <p:cNvSpPr/>
          <p:nvPr/>
        </p:nvSpPr>
        <p:spPr>
          <a:xfrm>
            <a:off x="2386713" y="2824395"/>
            <a:ext cx="959018" cy="321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dirty="0">
                <a:solidFill>
                  <a:srgbClr val="000000"/>
                </a:solidFill>
                <a:latin typeface="Arial"/>
                <a:ea typeface="Tahoma"/>
                <a:cs typeface="Arial"/>
              </a:rPr>
              <a:t>Single, non-priority prevention and relief casework</a:t>
            </a:r>
          </a:p>
        </p:txBody>
      </p:sp>
      <p:sp>
        <p:nvSpPr>
          <p:cNvPr id="46" name="Rectangle 45">
            <a:extLst>
              <a:ext uri="{FF2B5EF4-FFF2-40B4-BE49-F238E27FC236}">
                <a16:creationId xmlns:a16="http://schemas.microsoft.com/office/drawing/2014/main" id="{3E984E29-902A-4F05-84B5-D297625C852E}"/>
              </a:ext>
            </a:extLst>
          </p:cNvPr>
          <p:cNvSpPr/>
          <p:nvPr/>
        </p:nvSpPr>
        <p:spPr>
          <a:xfrm>
            <a:off x="3843279" y="2986235"/>
            <a:ext cx="959018" cy="321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dirty="0">
                <a:solidFill>
                  <a:srgbClr val="000000"/>
                </a:solidFill>
                <a:latin typeface="Arial"/>
                <a:ea typeface="Tahoma"/>
                <a:cs typeface="Arial"/>
              </a:rPr>
              <a:t>Priority prevention and relief casework</a:t>
            </a:r>
          </a:p>
        </p:txBody>
      </p:sp>
      <p:sp>
        <p:nvSpPr>
          <p:cNvPr id="47" name="Rectangle 46">
            <a:extLst>
              <a:ext uri="{FF2B5EF4-FFF2-40B4-BE49-F238E27FC236}">
                <a16:creationId xmlns:a16="http://schemas.microsoft.com/office/drawing/2014/main" id="{BF82FF29-E55A-4E29-BA08-B16D2ECE201F}"/>
              </a:ext>
            </a:extLst>
          </p:cNvPr>
          <p:cNvSpPr/>
          <p:nvPr/>
        </p:nvSpPr>
        <p:spPr>
          <a:xfrm>
            <a:off x="5269499" y="3320031"/>
            <a:ext cx="1495115" cy="321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a:solidFill>
                  <a:srgbClr val="000000"/>
                </a:solidFill>
                <a:latin typeface="Arial"/>
                <a:ea typeface="Tahoma"/>
                <a:cs typeface="Arial"/>
              </a:rPr>
              <a:t>Services to assist lead caseworkers in sustainable prevention of homelessness</a:t>
            </a:r>
          </a:p>
        </p:txBody>
      </p:sp>
      <p:sp>
        <p:nvSpPr>
          <p:cNvPr id="48" name="Rectangle 47">
            <a:extLst>
              <a:ext uri="{FF2B5EF4-FFF2-40B4-BE49-F238E27FC236}">
                <a16:creationId xmlns:a16="http://schemas.microsoft.com/office/drawing/2014/main" id="{5BAEAACE-0FD8-47D3-A315-A97980F412D3}"/>
              </a:ext>
            </a:extLst>
          </p:cNvPr>
          <p:cNvSpPr/>
          <p:nvPr/>
        </p:nvSpPr>
        <p:spPr>
          <a:xfrm>
            <a:off x="6766525" y="1924154"/>
            <a:ext cx="1110744" cy="331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a:solidFill>
                  <a:srgbClr val="000000"/>
                </a:solidFill>
                <a:latin typeface="Arial"/>
                <a:ea typeface="Tahoma"/>
                <a:cs typeface="Arial"/>
              </a:rPr>
              <a:t>Gateway to supported accommodation</a:t>
            </a:r>
          </a:p>
        </p:txBody>
      </p:sp>
      <p:sp>
        <p:nvSpPr>
          <p:cNvPr id="49" name="Rectangle 48">
            <a:extLst>
              <a:ext uri="{FF2B5EF4-FFF2-40B4-BE49-F238E27FC236}">
                <a16:creationId xmlns:a16="http://schemas.microsoft.com/office/drawing/2014/main" id="{D489DBB3-CC05-453E-9201-648806CC7E54}"/>
              </a:ext>
            </a:extLst>
          </p:cNvPr>
          <p:cNvSpPr/>
          <p:nvPr/>
        </p:nvSpPr>
        <p:spPr>
          <a:xfrm>
            <a:off x="7009285" y="4210153"/>
            <a:ext cx="1110744" cy="331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a:solidFill>
                  <a:srgbClr val="000000"/>
                </a:solidFill>
                <a:latin typeface="Arial"/>
                <a:ea typeface="Tahoma"/>
                <a:cs typeface="Arial"/>
              </a:rPr>
              <a:t>Gateway to social housing</a:t>
            </a:r>
          </a:p>
        </p:txBody>
      </p:sp>
      <p:sp>
        <p:nvSpPr>
          <p:cNvPr id="50" name="Rectangle 49">
            <a:extLst>
              <a:ext uri="{FF2B5EF4-FFF2-40B4-BE49-F238E27FC236}">
                <a16:creationId xmlns:a16="http://schemas.microsoft.com/office/drawing/2014/main" id="{04447AFD-62A6-4FF9-917C-013558717433}"/>
              </a:ext>
            </a:extLst>
          </p:cNvPr>
          <p:cNvSpPr/>
          <p:nvPr/>
        </p:nvSpPr>
        <p:spPr>
          <a:xfrm>
            <a:off x="7009284" y="5049701"/>
            <a:ext cx="1110744" cy="331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a:solidFill>
                  <a:srgbClr val="000000"/>
                </a:solidFill>
                <a:latin typeface="Arial"/>
                <a:ea typeface="Tahoma"/>
                <a:cs typeface="Arial"/>
              </a:rPr>
              <a:t>Gateway to social housing</a:t>
            </a:r>
          </a:p>
        </p:txBody>
      </p:sp>
      <p:sp>
        <p:nvSpPr>
          <p:cNvPr id="51" name="Rectangle 50">
            <a:extLst>
              <a:ext uri="{FF2B5EF4-FFF2-40B4-BE49-F238E27FC236}">
                <a16:creationId xmlns:a16="http://schemas.microsoft.com/office/drawing/2014/main" id="{F41D60D9-F6A4-4BB3-BD68-CC2DD0476C45}"/>
              </a:ext>
            </a:extLst>
          </p:cNvPr>
          <p:cNvSpPr/>
          <p:nvPr/>
        </p:nvSpPr>
        <p:spPr>
          <a:xfrm>
            <a:off x="4915469" y="4773486"/>
            <a:ext cx="1515345" cy="341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dirty="0">
                <a:solidFill>
                  <a:srgbClr val="000000"/>
                </a:solidFill>
                <a:latin typeface="Arial"/>
                <a:ea typeface="Tahoma"/>
                <a:cs typeface="Arial"/>
              </a:rPr>
              <a:t>Gateway to TA</a:t>
            </a:r>
          </a:p>
        </p:txBody>
      </p:sp>
      <p:sp>
        <p:nvSpPr>
          <p:cNvPr id="52" name="Rectangle 51">
            <a:extLst>
              <a:ext uri="{FF2B5EF4-FFF2-40B4-BE49-F238E27FC236}">
                <a16:creationId xmlns:a16="http://schemas.microsoft.com/office/drawing/2014/main" id="{1508AB23-D02A-4F70-BECE-3E6C7A0B85F3}"/>
              </a:ext>
            </a:extLst>
          </p:cNvPr>
          <p:cNvSpPr/>
          <p:nvPr/>
        </p:nvSpPr>
        <p:spPr>
          <a:xfrm>
            <a:off x="920025" y="1914036"/>
            <a:ext cx="675798" cy="211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i="1" dirty="0">
                <a:solidFill>
                  <a:srgbClr val="000000"/>
                </a:solidFill>
                <a:latin typeface="Arial"/>
                <a:ea typeface="Tahoma"/>
                <a:cs typeface="Arial"/>
              </a:rPr>
              <a:t>Gateway to PRS. Build relationships and liaise with landlords. Market shaping. Sustainment of PRS placements.</a:t>
            </a:r>
          </a:p>
        </p:txBody>
      </p:sp>
      <p:cxnSp>
        <p:nvCxnSpPr>
          <p:cNvPr id="54" name="Straight Arrow Connector 53">
            <a:extLst>
              <a:ext uri="{FF2B5EF4-FFF2-40B4-BE49-F238E27FC236}">
                <a16:creationId xmlns:a16="http://schemas.microsoft.com/office/drawing/2014/main" id="{F2E68549-4F5C-456E-B224-DE3A11F2361D}"/>
              </a:ext>
            </a:extLst>
          </p:cNvPr>
          <p:cNvCxnSpPr>
            <a:cxnSpLocks/>
          </p:cNvCxnSpPr>
          <p:nvPr/>
        </p:nvCxnSpPr>
        <p:spPr>
          <a:xfrm flipH="1">
            <a:off x="7306354" y="1332013"/>
            <a:ext cx="11792" cy="40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6EBA0E6-3081-4523-8E0C-949F90F0A53C}"/>
              </a:ext>
            </a:extLst>
          </p:cNvPr>
          <p:cNvCxnSpPr>
            <a:cxnSpLocks/>
          </p:cNvCxnSpPr>
          <p:nvPr/>
        </p:nvCxnSpPr>
        <p:spPr>
          <a:xfrm flipH="1">
            <a:off x="7637033" y="3359220"/>
            <a:ext cx="11792" cy="40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5E6F44CA-0E5A-40CB-AB15-61B74E861F64}"/>
              </a:ext>
            </a:extLst>
          </p:cNvPr>
          <p:cNvSpPr/>
          <p:nvPr/>
        </p:nvSpPr>
        <p:spPr>
          <a:xfrm>
            <a:off x="8147009" y="4142979"/>
            <a:ext cx="812638" cy="18270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b="1" dirty="0">
                <a:solidFill>
                  <a:srgbClr val="000000"/>
                </a:solidFill>
                <a:latin typeface="Arial"/>
                <a:ea typeface="Tahoma"/>
                <a:cs typeface="Arial"/>
              </a:rPr>
              <a:t>Sustainment</a:t>
            </a:r>
          </a:p>
        </p:txBody>
      </p:sp>
      <p:sp>
        <p:nvSpPr>
          <p:cNvPr id="57" name="Rectangle 56">
            <a:extLst>
              <a:ext uri="{FF2B5EF4-FFF2-40B4-BE49-F238E27FC236}">
                <a16:creationId xmlns:a16="http://schemas.microsoft.com/office/drawing/2014/main" id="{5FC50300-4BC2-4621-B99B-86497383E26A}"/>
              </a:ext>
            </a:extLst>
          </p:cNvPr>
          <p:cNvSpPr/>
          <p:nvPr/>
        </p:nvSpPr>
        <p:spPr>
          <a:xfrm>
            <a:off x="2033799" y="6482350"/>
            <a:ext cx="4473837" cy="21782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rgbClr val="000000"/>
                </a:solidFill>
                <a:latin typeface="Arial"/>
                <a:ea typeface="Tahoma"/>
                <a:cs typeface="Arial"/>
              </a:rPr>
              <a:t>Arrears Recovery</a:t>
            </a:r>
          </a:p>
        </p:txBody>
      </p:sp>
    </p:spTree>
    <p:extLst>
      <p:ext uri="{BB962C8B-B14F-4D97-AF65-F5344CB8AC3E}">
        <p14:creationId xmlns:p14="http://schemas.microsoft.com/office/powerpoint/2010/main" val="4280466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16" y="223591"/>
            <a:ext cx="6443026" cy="270459"/>
          </a:xfrm>
        </p:spPr>
        <p:txBody>
          <a:bodyPr/>
          <a:lstStyle/>
          <a:p>
            <a:r>
              <a:rPr lang="en-GB" sz="1850" b="1">
                <a:ea typeface="Tahoma"/>
                <a:cs typeface="Tahoma"/>
              </a:rPr>
              <a:t>Core Service Option 1: Narrative</a:t>
            </a:r>
          </a:p>
        </p:txBody>
      </p:sp>
      <p:pic>
        <p:nvPicPr>
          <p:cNvPr id="4" name="Picture 5" descr="Diagram, schematic&#10;&#10;Description automatically generated">
            <a:extLst>
              <a:ext uri="{FF2B5EF4-FFF2-40B4-BE49-F238E27FC236}">
                <a16:creationId xmlns:a16="http://schemas.microsoft.com/office/drawing/2014/main" id="{4CC06958-433F-4870-A9CF-6A677B1FDE21}"/>
              </a:ext>
            </a:extLst>
          </p:cNvPr>
          <p:cNvPicPr>
            <a:picLocks noChangeAspect="1"/>
          </p:cNvPicPr>
          <p:nvPr/>
        </p:nvPicPr>
        <p:blipFill>
          <a:blip r:embed="rId3">
            <a:alphaModFix amt="35000"/>
          </a:blip>
          <a:stretch>
            <a:fillRect/>
          </a:stretch>
        </p:blipFill>
        <p:spPr>
          <a:xfrm>
            <a:off x="1028595" y="813529"/>
            <a:ext cx="7405429" cy="5230941"/>
          </a:xfrm>
          <a:prstGeom prst="rect">
            <a:avLst/>
          </a:prstGeom>
        </p:spPr>
      </p:pic>
      <p:sp>
        <p:nvSpPr>
          <p:cNvPr id="3" name="Rectangle 2">
            <a:extLst>
              <a:ext uri="{FF2B5EF4-FFF2-40B4-BE49-F238E27FC236}">
                <a16:creationId xmlns:a16="http://schemas.microsoft.com/office/drawing/2014/main" id="{C3A9FC50-4E47-48B4-B961-2248650BE8E5}"/>
              </a:ext>
            </a:extLst>
          </p:cNvPr>
          <p:cNvSpPr/>
          <p:nvPr/>
        </p:nvSpPr>
        <p:spPr>
          <a:xfrm>
            <a:off x="6390526" y="657546"/>
            <a:ext cx="2291137" cy="575353"/>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a:ea typeface="ＭＳ Ｐゴシック"/>
                <a:cs typeface="Arial"/>
              </a:rPr>
              <a:t>More proactive triage team with more skilled/ experienced staff and administrative support</a:t>
            </a:r>
          </a:p>
        </p:txBody>
      </p:sp>
      <p:cxnSp>
        <p:nvCxnSpPr>
          <p:cNvPr id="6" name="Straight Connector 5">
            <a:extLst>
              <a:ext uri="{FF2B5EF4-FFF2-40B4-BE49-F238E27FC236}">
                <a16:creationId xmlns:a16="http://schemas.microsoft.com/office/drawing/2014/main" id="{71C58BA0-1191-4624-8933-88565695D76B}"/>
              </a:ext>
            </a:extLst>
          </p:cNvPr>
          <p:cNvCxnSpPr>
            <a:cxnSpLocks/>
          </p:cNvCxnSpPr>
          <p:nvPr/>
        </p:nvCxnSpPr>
        <p:spPr>
          <a:xfrm flipH="1">
            <a:off x="5856269" y="936614"/>
            <a:ext cx="534256" cy="59257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D628B06-2D3C-4060-B2BA-29F2082BC989}"/>
              </a:ext>
            </a:extLst>
          </p:cNvPr>
          <p:cNvSpPr/>
          <p:nvPr/>
        </p:nvSpPr>
        <p:spPr>
          <a:xfrm>
            <a:off x="6390525" y="1947875"/>
            <a:ext cx="2291137" cy="575353"/>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a:ea typeface="ＭＳ Ｐゴシック"/>
                <a:cs typeface="Arial"/>
              </a:rPr>
              <a:t>Lead caseworkers throughout customer journey providing SPOC, with administrative support</a:t>
            </a:r>
          </a:p>
        </p:txBody>
      </p:sp>
      <p:cxnSp>
        <p:nvCxnSpPr>
          <p:cNvPr id="10" name="Straight Connector 9">
            <a:extLst>
              <a:ext uri="{FF2B5EF4-FFF2-40B4-BE49-F238E27FC236}">
                <a16:creationId xmlns:a16="http://schemas.microsoft.com/office/drawing/2014/main" id="{6ACE5A2B-F065-47A5-81E7-B420626421A2}"/>
              </a:ext>
            </a:extLst>
          </p:cNvPr>
          <p:cNvCxnSpPr>
            <a:cxnSpLocks/>
            <a:stCxn id="9" idx="1"/>
          </p:cNvCxnSpPr>
          <p:nvPr/>
        </p:nvCxnSpPr>
        <p:spPr>
          <a:xfrm flipH="1">
            <a:off x="5042899" y="2235552"/>
            <a:ext cx="1347626" cy="6067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DF4AA75-3408-4706-A106-ACA97B7B54E0}"/>
              </a:ext>
            </a:extLst>
          </p:cNvPr>
          <p:cNvSpPr/>
          <p:nvPr/>
        </p:nvSpPr>
        <p:spPr>
          <a:xfrm>
            <a:off x="6852863" y="3945251"/>
            <a:ext cx="2167847" cy="729491"/>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a:ea typeface="ＭＳ Ｐゴシック"/>
                <a:cs typeface="Arial"/>
              </a:rPr>
              <a:t>Multi-agency portfolio of teams and services, data-led and over time responsive to trends in needs and demand</a:t>
            </a:r>
          </a:p>
        </p:txBody>
      </p:sp>
      <p:cxnSp>
        <p:nvCxnSpPr>
          <p:cNvPr id="13" name="Straight Connector 12">
            <a:extLst>
              <a:ext uri="{FF2B5EF4-FFF2-40B4-BE49-F238E27FC236}">
                <a16:creationId xmlns:a16="http://schemas.microsoft.com/office/drawing/2014/main" id="{0FCEAA50-A003-4063-84E3-07D88EA0E7A4}"/>
              </a:ext>
            </a:extLst>
          </p:cNvPr>
          <p:cNvCxnSpPr>
            <a:cxnSpLocks/>
            <a:stCxn id="12" idx="1"/>
          </p:cNvCxnSpPr>
          <p:nvPr/>
        </p:nvCxnSpPr>
        <p:spPr>
          <a:xfrm flipH="1" flipV="1">
            <a:off x="6001821" y="3563909"/>
            <a:ext cx="851042" cy="7460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942FFFD-1274-4491-B66B-11B9CC2BBA86}"/>
              </a:ext>
            </a:extLst>
          </p:cNvPr>
          <p:cNvSpPr/>
          <p:nvPr/>
        </p:nvSpPr>
        <p:spPr>
          <a:xfrm>
            <a:off x="2977793" y="5302993"/>
            <a:ext cx="2167847" cy="729491"/>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a:ea typeface="ＭＳ Ｐゴシック"/>
                <a:cs typeface="Arial"/>
              </a:rPr>
              <a:t>Coordinated gateway to options in the PRS, more procurement capability</a:t>
            </a:r>
          </a:p>
        </p:txBody>
      </p:sp>
      <p:cxnSp>
        <p:nvCxnSpPr>
          <p:cNvPr id="19" name="Straight Connector 18">
            <a:extLst>
              <a:ext uri="{FF2B5EF4-FFF2-40B4-BE49-F238E27FC236}">
                <a16:creationId xmlns:a16="http://schemas.microsoft.com/office/drawing/2014/main" id="{90B1172B-3370-4B5C-AEDD-5EF787621AE8}"/>
              </a:ext>
            </a:extLst>
          </p:cNvPr>
          <p:cNvCxnSpPr>
            <a:cxnSpLocks/>
            <a:stCxn id="18" idx="1"/>
          </p:cNvCxnSpPr>
          <p:nvPr/>
        </p:nvCxnSpPr>
        <p:spPr>
          <a:xfrm flipH="1" flipV="1">
            <a:off x="2332234" y="4150760"/>
            <a:ext cx="645559" cy="151697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9B44250-F94C-4FBD-98DD-D6CC26D7D7D8}"/>
              </a:ext>
            </a:extLst>
          </p:cNvPr>
          <p:cNvSpPr/>
          <p:nvPr/>
        </p:nvSpPr>
        <p:spPr>
          <a:xfrm>
            <a:off x="6707311" y="5994585"/>
            <a:ext cx="2167847" cy="729491"/>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Arial"/>
                <a:ea typeface="ＭＳ Ｐゴシック"/>
                <a:cs typeface="Arial"/>
              </a:rPr>
              <a:t>Dedicated team for arrears recovery</a:t>
            </a:r>
            <a:r>
              <a:rPr lang="en-US" sz="1000" b="1" dirty="0">
                <a:solidFill>
                  <a:schemeClr val="tx1"/>
                </a:solidFill>
                <a:latin typeface="Arial"/>
                <a:ea typeface="ＭＳ Ｐゴシック"/>
                <a:cs typeface="Arial"/>
              </a:rPr>
              <a:t>, closer QA of portfolio, greater emphasis on TA move-on</a:t>
            </a:r>
          </a:p>
        </p:txBody>
      </p:sp>
      <p:cxnSp>
        <p:nvCxnSpPr>
          <p:cNvPr id="21" name="Straight Connector 20">
            <a:extLst>
              <a:ext uri="{FF2B5EF4-FFF2-40B4-BE49-F238E27FC236}">
                <a16:creationId xmlns:a16="http://schemas.microsoft.com/office/drawing/2014/main" id="{A0C24259-DDBC-46C9-86B5-1677111151B5}"/>
              </a:ext>
            </a:extLst>
          </p:cNvPr>
          <p:cNvCxnSpPr>
            <a:cxnSpLocks/>
            <a:stCxn id="20" idx="1"/>
          </p:cNvCxnSpPr>
          <p:nvPr/>
        </p:nvCxnSpPr>
        <p:spPr>
          <a:xfrm flipH="1" flipV="1">
            <a:off x="5996682" y="5830941"/>
            <a:ext cx="710629" cy="52839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811C4C8-0366-423B-B81D-CD6F74FC4B62}"/>
              </a:ext>
            </a:extLst>
          </p:cNvPr>
          <p:cNvSpPr/>
          <p:nvPr/>
        </p:nvSpPr>
        <p:spPr>
          <a:xfrm>
            <a:off x="223260" y="5852244"/>
            <a:ext cx="2167847" cy="729491"/>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a:ea typeface="ＭＳ Ｐゴシック"/>
                <a:cs typeface="Arial"/>
              </a:rPr>
              <a:t>Greater emphasis and monitoring of sustainability of PRS placements</a:t>
            </a:r>
          </a:p>
        </p:txBody>
      </p:sp>
      <p:cxnSp>
        <p:nvCxnSpPr>
          <p:cNvPr id="25" name="Straight Connector 24">
            <a:extLst>
              <a:ext uri="{FF2B5EF4-FFF2-40B4-BE49-F238E27FC236}">
                <a16:creationId xmlns:a16="http://schemas.microsoft.com/office/drawing/2014/main" id="{0E4710B7-E883-4436-ACF1-DF671C8FC19C}"/>
              </a:ext>
            </a:extLst>
          </p:cNvPr>
          <p:cNvCxnSpPr>
            <a:cxnSpLocks/>
          </p:cNvCxnSpPr>
          <p:nvPr/>
        </p:nvCxnSpPr>
        <p:spPr>
          <a:xfrm flipV="1">
            <a:off x="1357635" y="4961934"/>
            <a:ext cx="285702" cy="86900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3EA2C2A-78E5-46A3-A265-D08EAC5CBA7E}"/>
              </a:ext>
            </a:extLst>
          </p:cNvPr>
          <p:cNvSpPr/>
          <p:nvPr/>
        </p:nvSpPr>
        <p:spPr>
          <a:xfrm>
            <a:off x="6826445" y="4961934"/>
            <a:ext cx="2167847" cy="729491"/>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latin typeface="Arial"/>
                <a:ea typeface="ＭＳ Ｐゴシック"/>
                <a:cs typeface="Arial"/>
              </a:rPr>
              <a:t>Move-on work as soon as households go into TA (at relief stage)</a:t>
            </a:r>
          </a:p>
        </p:txBody>
      </p:sp>
      <p:cxnSp>
        <p:nvCxnSpPr>
          <p:cNvPr id="17" name="Straight Connector 16">
            <a:extLst>
              <a:ext uri="{FF2B5EF4-FFF2-40B4-BE49-F238E27FC236}">
                <a16:creationId xmlns:a16="http://schemas.microsoft.com/office/drawing/2014/main" id="{0729B3AE-9095-4313-9BB3-7EC2D3C2040F}"/>
              </a:ext>
            </a:extLst>
          </p:cNvPr>
          <p:cNvCxnSpPr>
            <a:cxnSpLocks/>
          </p:cNvCxnSpPr>
          <p:nvPr/>
        </p:nvCxnSpPr>
        <p:spPr>
          <a:xfrm flipH="1" flipV="1">
            <a:off x="5365678" y="4778291"/>
            <a:ext cx="1460767" cy="51538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985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4CCA389-FF4C-4D07-A108-A874BE758847}"/>
              </a:ext>
            </a:extLst>
          </p:cNvPr>
          <p:cNvSpPr/>
          <p:nvPr/>
        </p:nvSpPr>
        <p:spPr>
          <a:xfrm>
            <a:off x="-11506" y="6103137"/>
            <a:ext cx="9160285" cy="75315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i="1">
                <a:solidFill>
                  <a:srgbClr val="000000"/>
                </a:solidFill>
                <a:latin typeface="Arial"/>
                <a:ea typeface="Tahoma"/>
                <a:cs typeface="Arial"/>
              </a:rPr>
              <a:t>Sustainment/ </a:t>
            </a:r>
            <a:endParaRPr lang="en-US" i="1">
              <a:solidFill>
                <a:srgbClr val="FFFFFF"/>
              </a:solidFill>
              <a:latin typeface="Tahoma"/>
              <a:ea typeface="Tahoma"/>
              <a:cs typeface="Tahoma"/>
            </a:endParaRPr>
          </a:p>
          <a:p>
            <a:r>
              <a:rPr lang="en-US" sz="1000" b="1" i="1">
                <a:solidFill>
                  <a:srgbClr val="000000"/>
                </a:solidFill>
                <a:latin typeface="Arial"/>
                <a:ea typeface="Tahoma"/>
                <a:cs typeface="Arial"/>
              </a:rPr>
              <a:t>Post-Service</a:t>
            </a:r>
            <a:endParaRPr lang="en-US" i="1">
              <a:ea typeface="Tahoma"/>
              <a:cs typeface="Tahoma"/>
            </a:endParaRPr>
          </a:p>
        </p:txBody>
      </p:sp>
      <p:sp>
        <p:nvSpPr>
          <p:cNvPr id="2" name="Title 1"/>
          <p:cNvSpPr>
            <a:spLocks noGrp="1"/>
          </p:cNvSpPr>
          <p:nvPr>
            <p:ph type="ctrTitle"/>
          </p:nvPr>
        </p:nvSpPr>
        <p:spPr>
          <a:xfrm>
            <a:off x="104116" y="223591"/>
            <a:ext cx="6443026" cy="270459"/>
          </a:xfrm>
        </p:spPr>
        <p:txBody>
          <a:bodyPr/>
          <a:lstStyle/>
          <a:p>
            <a:r>
              <a:rPr lang="en-GB" sz="1850" b="1">
                <a:ea typeface="Tahoma"/>
                <a:cs typeface="Tahoma"/>
              </a:rPr>
              <a:t>Core Service Option 1: Customer Journeys</a:t>
            </a:r>
            <a:endParaRPr lang="en-US"/>
          </a:p>
        </p:txBody>
      </p:sp>
      <p:sp>
        <p:nvSpPr>
          <p:cNvPr id="7" name="Rectangle 6">
            <a:extLst>
              <a:ext uri="{FF2B5EF4-FFF2-40B4-BE49-F238E27FC236}">
                <a16:creationId xmlns:a16="http://schemas.microsoft.com/office/drawing/2014/main" id="{155F8F76-832F-4196-8B9C-7A917D39C666}"/>
              </a:ext>
            </a:extLst>
          </p:cNvPr>
          <p:cNvSpPr/>
          <p:nvPr/>
        </p:nvSpPr>
        <p:spPr>
          <a:xfrm>
            <a:off x="-11506" y="682873"/>
            <a:ext cx="9160285" cy="62376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i="1">
                <a:solidFill>
                  <a:srgbClr val="000000"/>
                </a:solidFill>
                <a:latin typeface="Arial"/>
                <a:ea typeface="Tahoma"/>
                <a:cs typeface="Arial"/>
              </a:rPr>
              <a:t>Pre-56 days/ Approach</a:t>
            </a:r>
            <a:endParaRPr lang="en-US" i="1"/>
          </a:p>
        </p:txBody>
      </p:sp>
      <p:sp>
        <p:nvSpPr>
          <p:cNvPr id="4" name="Rectangle 3">
            <a:extLst>
              <a:ext uri="{FF2B5EF4-FFF2-40B4-BE49-F238E27FC236}">
                <a16:creationId xmlns:a16="http://schemas.microsoft.com/office/drawing/2014/main" id="{C15D6AC6-6678-44F4-9E1B-AE4F364C5D81}"/>
              </a:ext>
            </a:extLst>
          </p:cNvPr>
          <p:cNvSpPr/>
          <p:nvPr/>
        </p:nvSpPr>
        <p:spPr>
          <a:xfrm>
            <a:off x="-40260" y="1260843"/>
            <a:ext cx="9203416" cy="10838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i="1">
                <a:solidFill>
                  <a:srgbClr val="000000"/>
                </a:solidFill>
                <a:latin typeface="Arial"/>
                <a:ea typeface="Tahoma"/>
                <a:cs typeface="Arial"/>
              </a:rPr>
              <a:t>Initial Contact/ Assessment</a:t>
            </a:r>
            <a:endParaRPr lang="en-US"/>
          </a:p>
          <a:p>
            <a:r>
              <a:rPr lang="en-US" sz="1000" b="1" i="1">
                <a:solidFill>
                  <a:srgbClr val="000000"/>
                </a:solidFill>
                <a:latin typeface="Arial"/>
                <a:ea typeface="Tahoma"/>
                <a:cs typeface="Arial"/>
              </a:rPr>
              <a:t> + Application</a:t>
            </a:r>
            <a:endParaRPr lang="en-US"/>
          </a:p>
        </p:txBody>
      </p:sp>
      <p:sp>
        <p:nvSpPr>
          <p:cNvPr id="5" name="Rectangle 4">
            <a:extLst>
              <a:ext uri="{FF2B5EF4-FFF2-40B4-BE49-F238E27FC236}">
                <a16:creationId xmlns:a16="http://schemas.microsoft.com/office/drawing/2014/main" id="{80710223-F130-4560-A8A9-E708AB806D86}"/>
              </a:ext>
            </a:extLst>
          </p:cNvPr>
          <p:cNvSpPr/>
          <p:nvPr/>
        </p:nvSpPr>
        <p:spPr>
          <a:xfrm>
            <a:off x="-40260" y="2284510"/>
            <a:ext cx="9203416" cy="108383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i="1">
                <a:solidFill>
                  <a:srgbClr val="000000"/>
                </a:solidFill>
                <a:latin typeface="Arial"/>
                <a:ea typeface="Tahoma"/>
                <a:cs typeface="Arial"/>
              </a:rPr>
              <a:t>Inquiries + Assessment </a:t>
            </a:r>
            <a:endParaRPr lang="en-US">
              <a:solidFill>
                <a:srgbClr val="FFFFFF"/>
              </a:solidFill>
              <a:latin typeface="Tahoma"/>
              <a:ea typeface="Tahoma"/>
              <a:cs typeface="Tahoma"/>
            </a:endParaRPr>
          </a:p>
          <a:p>
            <a:r>
              <a:rPr lang="en-US" sz="1000" b="1" i="1">
                <a:solidFill>
                  <a:srgbClr val="000000"/>
                </a:solidFill>
                <a:latin typeface="Arial"/>
                <a:ea typeface="Tahoma"/>
                <a:cs typeface="Arial"/>
              </a:rPr>
              <a:t>+ PHP</a:t>
            </a:r>
            <a:endParaRPr lang="en-US">
              <a:ea typeface="Tahoma"/>
              <a:cs typeface="Tahoma"/>
            </a:endParaRPr>
          </a:p>
        </p:txBody>
      </p:sp>
      <p:sp>
        <p:nvSpPr>
          <p:cNvPr id="6" name="Rectangle 5">
            <a:extLst>
              <a:ext uri="{FF2B5EF4-FFF2-40B4-BE49-F238E27FC236}">
                <a16:creationId xmlns:a16="http://schemas.microsoft.com/office/drawing/2014/main" id="{E942F837-6AC6-4523-A8C8-96B1B3FB894A}"/>
              </a:ext>
            </a:extLst>
          </p:cNvPr>
          <p:cNvSpPr/>
          <p:nvPr/>
        </p:nvSpPr>
        <p:spPr>
          <a:xfrm>
            <a:off x="-40260" y="3308178"/>
            <a:ext cx="9203416" cy="10838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i="1">
                <a:solidFill>
                  <a:srgbClr val="000000"/>
                </a:solidFill>
                <a:latin typeface="Arial"/>
                <a:ea typeface="Tahoma"/>
                <a:cs typeface="Arial"/>
              </a:rPr>
              <a:t>Prevention Duty</a:t>
            </a:r>
          </a:p>
        </p:txBody>
      </p:sp>
      <p:sp>
        <p:nvSpPr>
          <p:cNvPr id="8" name="Rectangle 7">
            <a:extLst>
              <a:ext uri="{FF2B5EF4-FFF2-40B4-BE49-F238E27FC236}">
                <a16:creationId xmlns:a16="http://schemas.microsoft.com/office/drawing/2014/main" id="{4CD80E74-EEA2-4BED-987F-5280017D0238}"/>
              </a:ext>
            </a:extLst>
          </p:cNvPr>
          <p:cNvSpPr/>
          <p:nvPr/>
        </p:nvSpPr>
        <p:spPr>
          <a:xfrm>
            <a:off x="-40260" y="4331845"/>
            <a:ext cx="9203416" cy="108383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i="1">
                <a:solidFill>
                  <a:srgbClr val="000000"/>
                </a:solidFill>
                <a:latin typeface="Arial"/>
                <a:ea typeface="Tahoma"/>
                <a:cs typeface="Arial"/>
              </a:rPr>
              <a:t>Relief Duty</a:t>
            </a:r>
          </a:p>
        </p:txBody>
      </p:sp>
      <p:sp>
        <p:nvSpPr>
          <p:cNvPr id="9" name="Rectangle 8">
            <a:extLst>
              <a:ext uri="{FF2B5EF4-FFF2-40B4-BE49-F238E27FC236}">
                <a16:creationId xmlns:a16="http://schemas.microsoft.com/office/drawing/2014/main" id="{F34113B1-D109-496C-A648-D1D8160A2583}"/>
              </a:ext>
            </a:extLst>
          </p:cNvPr>
          <p:cNvSpPr/>
          <p:nvPr/>
        </p:nvSpPr>
        <p:spPr>
          <a:xfrm>
            <a:off x="-11506" y="5355513"/>
            <a:ext cx="9160285" cy="7531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b="1" i="1">
                <a:solidFill>
                  <a:srgbClr val="000000"/>
                </a:solidFill>
                <a:latin typeface="Arial"/>
                <a:ea typeface="Tahoma"/>
                <a:cs typeface="Arial"/>
              </a:rPr>
              <a:t>Main Housing Duty</a:t>
            </a:r>
          </a:p>
        </p:txBody>
      </p:sp>
      <p:sp>
        <p:nvSpPr>
          <p:cNvPr id="3" name="Rectangle 2">
            <a:extLst>
              <a:ext uri="{FF2B5EF4-FFF2-40B4-BE49-F238E27FC236}">
                <a16:creationId xmlns:a16="http://schemas.microsoft.com/office/drawing/2014/main" id="{8C557873-BDBB-4769-81AF-09EAA58888AE}"/>
              </a:ext>
            </a:extLst>
          </p:cNvPr>
          <p:cNvSpPr/>
          <p:nvPr/>
        </p:nvSpPr>
        <p:spPr>
          <a:xfrm>
            <a:off x="2224366" y="1375657"/>
            <a:ext cx="1035168" cy="6070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Triage+</a:t>
            </a:r>
            <a:endParaRPr lang="en-US"/>
          </a:p>
        </p:txBody>
      </p:sp>
      <p:sp>
        <p:nvSpPr>
          <p:cNvPr id="11" name="Rectangle 10">
            <a:extLst>
              <a:ext uri="{FF2B5EF4-FFF2-40B4-BE49-F238E27FC236}">
                <a16:creationId xmlns:a16="http://schemas.microsoft.com/office/drawing/2014/main" id="{064BC792-1863-4D35-B0CC-C7C043869D56}"/>
              </a:ext>
            </a:extLst>
          </p:cNvPr>
          <p:cNvSpPr/>
          <p:nvPr/>
        </p:nvSpPr>
        <p:spPr>
          <a:xfrm>
            <a:off x="1606139" y="2583354"/>
            <a:ext cx="1035168" cy="261992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SHPS </a:t>
            </a:r>
            <a:endParaRPr lang="en-US">
              <a:solidFill>
                <a:srgbClr val="FFFFFF"/>
              </a:solidFill>
              <a:latin typeface="Tahoma"/>
              <a:ea typeface="Tahoma"/>
              <a:cs typeface="Tahoma"/>
            </a:endParaRPr>
          </a:p>
          <a:p>
            <a:pPr algn="ctr"/>
            <a:endParaRPr lang="en-US" sz="1000" b="1">
              <a:solidFill>
                <a:srgbClr val="000000"/>
              </a:solidFill>
              <a:latin typeface="Arial"/>
              <a:ea typeface="Tahoma"/>
              <a:cs typeface="Arial"/>
            </a:endParaRPr>
          </a:p>
          <a:p>
            <a:pPr algn="ctr"/>
            <a:r>
              <a:rPr lang="en-US" sz="1000" b="1">
                <a:solidFill>
                  <a:srgbClr val="000000"/>
                </a:solidFill>
                <a:latin typeface="Arial"/>
                <a:ea typeface="Tahoma"/>
                <a:cs typeface="Arial"/>
              </a:rPr>
              <a:t>(Lead Caseworker)</a:t>
            </a:r>
            <a:endParaRPr lang="en-US">
              <a:ea typeface="Tahoma"/>
              <a:cs typeface="Tahoma"/>
            </a:endParaRPr>
          </a:p>
        </p:txBody>
      </p:sp>
      <p:sp>
        <p:nvSpPr>
          <p:cNvPr id="15" name="Rectangle 14">
            <a:extLst>
              <a:ext uri="{FF2B5EF4-FFF2-40B4-BE49-F238E27FC236}">
                <a16:creationId xmlns:a16="http://schemas.microsoft.com/office/drawing/2014/main" id="{4416F4B3-35DE-4D2F-8DE2-DD69086E9599}"/>
              </a:ext>
            </a:extLst>
          </p:cNvPr>
          <p:cNvSpPr/>
          <p:nvPr/>
        </p:nvSpPr>
        <p:spPr>
          <a:xfrm>
            <a:off x="4309082" y="1735089"/>
            <a:ext cx="1236451" cy="492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TA Booking (</a:t>
            </a:r>
            <a:r>
              <a:rPr lang="en-US" sz="1000" b="1" err="1">
                <a:solidFill>
                  <a:srgbClr val="000000"/>
                </a:solidFill>
                <a:latin typeface="Arial"/>
                <a:ea typeface="Tahoma"/>
                <a:cs typeface="Arial"/>
              </a:rPr>
              <a:t>Accomm</a:t>
            </a:r>
            <a:r>
              <a:rPr lang="en-US" sz="1000" b="1">
                <a:solidFill>
                  <a:srgbClr val="000000"/>
                </a:solidFill>
                <a:latin typeface="Arial"/>
                <a:ea typeface="Tahoma"/>
                <a:cs typeface="Arial"/>
              </a:rPr>
              <a:t>. Gateway)</a:t>
            </a:r>
            <a:endParaRPr lang="en-US"/>
          </a:p>
        </p:txBody>
      </p:sp>
      <p:sp>
        <p:nvSpPr>
          <p:cNvPr id="17" name="Rectangle 16">
            <a:extLst>
              <a:ext uri="{FF2B5EF4-FFF2-40B4-BE49-F238E27FC236}">
                <a16:creationId xmlns:a16="http://schemas.microsoft.com/office/drawing/2014/main" id="{3BB79636-9407-41D6-8719-91C2DB1F7469}"/>
              </a:ext>
            </a:extLst>
          </p:cNvPr>
          <p:cNvSpPr/>
          <p:nvPr/>
        </p:nvSpPr>
        <p:spPr>
          <a:xfrm>
            <a:off x="7112666" y="3359731"/>
            <a:ext cx="1035168" cy="26774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rgbClr val="000000"/>
                </a:solidFill>
                <a:latin typeface="Arial"/>
                <a:ea typeface="Tahoma"/>
                <a:cs typeface="Arial"/>
              </a:rPr>
              <a:t>Landlord Support + Procurement</a:t>
            </a:r>
          </a:p>
          <a:p>
            <a:pPr algn="ctr"/>
            <a:endParaRPr lang="en-US" sz="1000" b="1" dirty="0">
              <a:solidFill>
                <a:srgbClr val="000000"/>
              </a:solidFill>
              <a:latin typeface="Arial"/>
              <a:ea typeface="Tahoma"/>
              <a:cs typeface="Arial"/>
            </a:endParaRPr>
          </a:p>
          <a:p>
            <a:pPr algn="ctr"/>
            <a:r>
              <a:rPr lang="en-US" sz="1000" b="1" dirty="0">
                <a:solidFill>
                  <a:schemeClr val="tx1"/>
                </a:solidFill>
                <a:latin typeface="Arial"/>
                <a:ea typeface="Tahoma"/>
                <a:cs typeface="Arial"/>
              </a:rPr>
              <a:t>SA Referrals</a:t>
            </a:r>
          </a:p>
          <a:p>
            <a:pPr algn="ctr"/>
            <a:endParaRPr lang="en-US" sz="1000" b="1" dirty="0">
              <a:solidFill>
                <a:srgbClr val="000000"/>
              </a:solidFill>
              <a:latin typeface="Arial"/>
              <a:ea typeface="Tahoma"/>
              <a:cs typeface="Arial"/>
            </a:endParaRPr>
          </a:p>
          <a:p>
            <a:pPr algn="ctr"/>
            <a:r>
              <a:rPr lang="en-US" sz="1000" b="1" dirty="0">
                <a:solidFill>
                  <a:srgbClr val="000000"/>
                </a:solidFill>
                <a:latin typeface="Arial"/>
                <a:ea typeface="Tahoma"/>
                <a:cs typeface="Arial"/>
              </a:rPr>
              <a:t>Rehousing/ Applications</a:t>
            </a:r>
          </a:p>
          <a:p>
            <a:pPr algn="ctr"/>
            <a:endParaRPr lang="en-US" sz="1000" b="1" dirty="0">
              <a:solidFill>
                <a:srgbClr val="000000"/>
              </a:solidFill>
              <a:latin typeface="Arial"/>
              <a:ea typeface="Tahoma"/>
              <a:cs typeface="Arial"/>
            </a:endParaRPr>
          </a:p>
          <a:p>
            <a:pPr algn="ctr"/>
            <a:r>
              <a:rPr lang="en-US" sz="1000" b="1" dirty="0">
                <a:solidFill>
                  <a:srgbClr val="000000"/>
                </a:solidFill>
                <a:latin typeface="Arial"/>
                <a:ea typeface="Tahoma"/>
                <a:cs typeface="Arial"/>
              </a:rPr>
              <a:t>Allocations</a:t>
            </a:r>
          </a:p>
          <a:p>
            <a:pPr algn="ctr"/>
            <a:endParaRPr lang="en-US" sz="1000" b="1" dirty="0">
              <a:solidFill>
                <a:srgbClr val="000000"/>
              </a:solidFill>
              <a:latin typeface="Arial"/>
              <a:ea typeface="Tahoma"/>
              <a:cs typeface="Arial"/>
            </a:endParaRPr>
          </a:p>
          <a:p>
            <a:pPr algn="ctr"/>
            <a:endParaRPr lang="en-US" sz="1000" b="1" dirty="0">
              <a:solidFill>
                <a:srgbClr val="000000"/>
              </a:solidFill>
              <a:latin typeface="Arial"/>
              <a:ea typeface="Tahoma"/>
              <a:cs typeface="Arial"/>
            </a:endParaRPr>
          </a:p>
          <a:p>
            <a:pPr algn="ctr"/>
            <a:r>
              <a:rPr lang="en-US" sz="1000" b="1" dirty="0">
                <a:solidFill>
                  <a:srgbClr val="000000"/>
                </a:solidFill>
                <a:latin typeface="Arial"/>
                <a:ea typeface="Tahoma"/>
                <a:cs typeface="Arial"/>
              </a:rPr>
              <a:t>(Accommodation Gateways)</a:t>
            </a:r>
            <a:endParaRPr lang="en-US" dirty="0">
              <a:ea typeface="Tahoma"/>
              <a:cs typeface="Tahoma"/>
            </a:endParaRPr>
          </a:p>
        </p:txBody>
      </p:sp>
      <p:cxnSp>
        <p:nvCxnSpPr>
          <p:cNvPr id="13" name="Straight Arrow Connector 12">
            <a:extLst>
              <a:ext uri="{FF2B5EF4-FFF2-40B4-BE49-F238E27FC236}">
                <a16:creationId xmlns:a16="http://schemas.microsoft.com/office/drawing/2014/main" id="{2B057210-5227-413F-A1DE-1B7FFCF09827}"/>
              </a:ext>
            </a:extLst>
          </p:cNvPr>
          <p:cNvCxnSpPr>
            <a:cxnSpLocks/>
          </p:cNvCxnSpPr>
          <p:nvPr/>
        </p:nvCxnSpPr>
        <p:spPr>
          <a:xfrm>
            <a:off x="2641306" y="3548247"/>
            <a:ext cx="4458995" cy="0"/>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50EF33D-C6C2-4DE4-AB11-B866E7EA58FD}"/>
              </a:ext>
            </a:extLst>
          </p:cNvPr>
          <p:cNvCxnSpPr>
            <a:cxnSpLocks/>
          </p:cNvCxnSpPr>
          <p:nvPr/>
        </p:nvCxnSpPr>
        <p:spPr>
          <a:xfrm flipH="1">
            <a:off x="2216135" y="2033705"/>
            <a:ext cx="427652" cy="5009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A928C81-5AD8-4581-8A4D-47E9DDC87B03}"/>
              </a:ext>
            </a:extLst>
          </p:cNvPr>
          <p:cNvCxnSpPr>
            <a:cxnSpLocks/>
          </p:cNvCxnSpPr>
          <p:nvPr/>
        </p:nvCxnSpPr>
        <p:spPr>
          <a:xfrm>
            <a:off x="2758806" y="2033705"/>
            <a:ext cx="363101" cy="5009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0C2D7D4-E438-40DA-B850-5A4352935CA1}"/>
              </a:ext>
            </a:extLst>
          </p:cNvPr>
          <p:cNvCxnSpPr>
            <a:cxnSpLocks/>
          </p:cNvCxnSpPr>
          <p:nvPr/>
        </p:nvCxnSpPr>
        <p:spPr>
          <a:xfrm>
            <a:off x="3362655" y="1789289"/>
            <a:ext cx="938194" cy="1846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6BE6D9C-9F5D-4B75-86E5-462C4B57C5F8}"/>
              </a:ext>
            </a:extLst>
          </p:cNvPr>
          <p:cNvCxnSpPr>
            <a:cxnSpLocks/>
          </p:cNvCxnSpPr>
          <p:nvPr/>
        </p:nvCxnSpPr>
        <p:spPr>
          <a:xfrm>
            <a:off x="4901032" y="2220609"/>
            <a:ext cx="3667" cy="21687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215329F-A948-4E41-9A27-46DD26D5F5D4}"/>
              </a:ext>
            </a:extLst>
          </p:cNvPr>
          <p:cNvCxnSpPr>
            <a:cxnSpLocks/>
          </p:cNvCxnSpPr>
          <p:nvPr/>
        </p:nvCxnSpPr>
        <p:spPr>
          <a:xfrm>
            <a:off x="2634689" y="4992833"/>
            <a:ext cx="4393725" cy="28986"/>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CF91737-29A7-4B85-8514-5A1B72BEC0CC}"/>
              </a:ext>
            </a:extLst>
          </p:cNvPr>
          <p:cNvCxnSpPr>
            <a:cxnSpLocks/>
          </p:cNvCxnSpPr>
          <p:nvPr/>
        </p:nvCxnSpPr>
        <p:spPr>
          <a:xfrm>
            <a:off x="4312724" y="5794656"/>
            <a:ext cx="2727566" cy="32295"/>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12F7949-97D9-4658-938A-25021C2A36F7}"/>
              </a:ext>
            </a:extLst>
          </p:cNvPr>
          <p:cNvSpPr/>
          <p:nvPr/>
        </p:nvSpPr>
        <p:spPr>
          <a:xfrm>
            <a:off x="4309082" y="4394900"/>
            <a:ext cx="1035168" cy="16422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rgbClr val="000000"/>
                </a:solidFill>
                <a:latin typeface="Arial"/>
                <a:ea typeface="Tahoma"/>
                <a:cs typeface="Arial"/>
              </a:rPr>
              <a:t>HST/ RC/ H&amp;C/ Specialist Support</a:t>
            </a:r>
          </a:p>
          <a:p>
            <a:pPr algn="ctr"/>
            <a:r>
              <a:rPr lang="en-US" sz="1000" b="1" dirty="0">
                <a:solidFill>
                  <a:srgbClr val="000000"/>
                </a:solidFill>
                <a:latin typeface="Arial"/>
                <a:ea typeface="Tahoma"/>
                <a:cs typeface="Arial"/>
              </a:rPr>
              <a:t> (TA Caseworker – Relief Stage)</a:t>
            </a:r>
          </a:p>
          <a:p>
            <a:pPr algn="ctr"/>
            <a:r>
              <a:rPr lang="en-US" sz="1000" b="1" dirty="0">
                <a:solidFill>
                  <a:srgbClr val="000000"/>
                </a:solidFill>
                <a:latin typeface="Arial"/>
                <a:ea typeface="Tahoma"/>
                <a:cs typeface="Arial"/>
              </a:rPr>
              <a:t>(Lead Caseworker – Main Duty)</a:t>
            </a:r>
            <a:endParaRPr lang="en-US" dirty="0">
              <a:ea typeface="Tahoma"/>
              <a:cs typeface="Tahoma"/>
            </a:endParaRPr>
          </a:p>
        </p:txBody>
      </p:sp>
      <p:sp>
        <p:nvSpPr>
          <p:cNvPr id="16" name="Rectangle 15">
            <a:extLst>
              <a:ext uri="{FF2B5EF4-FFF2-40B4-BE49-F238E27FC236}">
                <a16:creationId xmlns:a16="http://schemas.microsoft.com/office/drawing/2014/main" id="{B5C13CB8-1F4D-43F1-A1A5-03786B9FB137}"/>
              </a:ext>
            </a:extLst>
          </p:cNvPr>
          <p:cNvSpPr/>
          <p:nvPr/>
        </p:nvSpPr>
        <p:spPr>
          <a:xfrm>
            <a:off x="5789949" y="1318147"/>
            <a:ext cx="905772" cy="4719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Prevention Hub</a:t>
            </a:r>
          </a:p>
          <a:p>
            <a:pPr algn="ctr"/>
            <a:endParaRPr lang="en-US" sz="1000" b="1">
              <a:solidFill>
                <a:srgbClr val="000000"/>
              </a:solidFill>
              <a:latin typeface="Arial"/>
              <a:ea typeface="Tahoma"/>
              <a:cs typeface="Arial"/>
            </a:endParaRPr>
          </a:p>
          <a:p>
            <a:pPr algn="ctr"/>
            <a:r>
              <a:rPr lang="en-US" sz="1000" b="1">
                <a:solidFill>
                  <a:srgbClr val="000000"/>
                </a:solidFill>
                <a:latin typeface="Arial"/>
                <a:ea typeface="Tahoma"/>
                <a:cs typeface="Arial"/>
              </a:rPr>
              <a:t>(Casework Support)</a:t>
            </a:r>
            <a:endParaRPr lang="en-US">
              <a:ea typeface="Tahoma"/>
              <a:cs typeface="Tahoma"/>
            </a:endParaRPr>
          </a:p>
        </p:txBody>
      </p:sp>
      <p:sp>
        <p:nvSpPr>
          <p:cNvPr id="27" name="Rectangle 26">
            <a:extLst>
              <a:ext uri="{FF2B5EF4-FFF2-40B4-BE49-F238E27FC236}">
                <a16:creationId xmlns:a16="http://schemas.microsoft.com/office/drawing/2014/main" id="{3A6E4B64-FB87-45B5-9F6D-453FFE46AA3C}"/>
              </a:ext>
            </a:extLst>
          </p:cNvPr>
          <p:cNvSpPr/>
          <p:nvPr/>
        </p:nvSpPr>
        <p:spPr>
          <a:xfrm>
            <a:off x="1606138" y="6192071"/>
            <a:ext cx="1035168" cy="59271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SHPS </a:t>
            </a:r>
            <a:endParaRPr lang="en-US">
              <a:solidFill>
                <a:srgbClr val="FFFFFF"/>
              </a:solidFill>
              <a:latin typeface="Tahoma"/>
              <a:ea typeface="Tahoma"/>
              <a:cs typeface="Tahoma"/>
            </a:endParaRPr>
          </a:p>
          <a:p>
            <a:pPr algn="ctr"/>
            <a:r>
              <a:rPr lang="en-US" sz="1000" b="1">
                <a:solidFill>
                  <a:srgbClr val="000000"/>
                </a:solidFill>
                <a:latin typeface="Arial"/>
                <a:ea typeface="Tahoma"/>
                <a:cs typeface="Arial"/>
              </a:rPr>
              <a:t>(Lead Caseworker)</a:t>
            </a:r>
            <a:endParaRPr lang="en-US">
              <a:ea typeface="Tahoma"/>
              <a:cs typeface="Tahoma"/>
            </a:endParaRPr>
          </a:p>
        </p:txBody>
      </p:sp>
      <p:cxnSp>
        <p:nvCxnSpPr>
          <p:cNvPr id="28" name="Straight Arrow Connector 27">
            <a:extLst>
              <a:ext uri="{FF2B5EF4-FFF2-40B4-BE49-F238E27FC236}">
                <a16:creationId xmlns:a16="http://schemas.microsoft.com/office/drawing/2014/main" id="{64E726D9-7D56-4102-9158-A83D7EA5FF8D}"/>
              </a:ext>
            </a:extLst>
          </p:cNvPr>
          <p:cNvCxnSpPr>
            <a:cxnSpLocks/>
          </p:cNvCxnSpPr>
          <p:nvPr/>
        </p:nvCxnSpPr>
        <p:spPr>
          <a:xfrm flipH="1">
            <a:off x="2216132" y="5196722"/>
            <a:ext cx="10710" cy="9179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E150D6C-3B2A-43E7-A1BA-82500286E6B5}"/>
              </a:ext>
            </a:extLst>
          </p:cNvPr>
          <p:cNvSpPr/>
          <p:nvPr/>
        </p:nvSpPr>
        <p:spPr>
          <a:xfrm>
            <a:off x="2885723" y="6220826"/>
            <a:ext cx="1207696" cy="5927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rgbClr val="000000"/>
                </a:solidFill>
                <a:latin typeface="Arial"/>
                <a:ea typeface="Tahoma"/>
                <a:cs typeface="Arial"/>
              </a:rPr>
              <a:t> Tenancy Sustainment (PRS/Social) </a:t>
            </a:r>
            <a:endParaRPr lang="en-US" dirty="0"/>
          </a:p>
        </p:txBody>
      </p:sp>
      <p:cxnSp>
        <p:nvCxnSpPr>
          <p:cNvPr id="30" name="Straight Arrow Connector 29">
            <a:extLst>
              <a:ext uri="{FF2B5EF4-FFF2-40B4-BE49-F238E27FC236}">
                <a16:creationId xmlns:a16="http://schemas.microsoft.com/office/drawing/2014/main" id="{9831366F-073C-4135-974B-EFC183393E91}"/>
              </a:ext>
            </a:extLst>
          </p:cNvPr>
          <p:cNvCxnSpPr>
            <a:cxnSpLocks/>
            <a:stCxn id="12" idx="2"/>
          </p:cNvCxnSpPr>
          <p:nvPr/>
        </p:nvCxnSpPr>
        <p:spPr>
          <a:xfrm flipH="1">
            <a:off x="3423829" y="5196723"/>
            <a:ext cx="1044" cy="10185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D7BC3FC-BD04-4AC2-802E-731739EE3120}"/>
              </a:ext>
            </a:extLst>
          </p:cNvPr>
          <p:cNvCxnSpPr>
            <a:cxnSpLocks/>
          </p:cNvCxnSpPr>
          <p:nvPr/>
        </p:nvCxnSpPr>
        <p:spPr>
          <a:xfrm>
            <a:off x="2634689" y="2893739"/>
            <a:ext cx="3099763" cy="14609"/>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A93415E-B5DB-4273-8CD3-E61A432A0038}"/>
              </a:ext>
            </a:extLst>
          </p:cNvPr>
          <p:cNvSpPr/>
          <p:nvPr/>
        </p:nvSpPr>
        <p:spPr>
          <a:xfrm>
            <a:off x="2885723" y="2583355"/>
            <a:ext cx="1078300" cy="261336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Homelessness Caseworkers</a:t>
            </a:r>
            <a:endParaRPr lang="en-US">
              <a:solidFill>
                <a:srgbClr val="FFFFFF"/>
              </a:solidFill>
              <a:latin typeface="Tahoma"/>
              <a:ea typeface="Tahoma"/>
              <a:cs typeface="Tahoma"/>
            </a:endParaRPr>
          </a:p>
          <a:p>
            <a:pPr algn="ctr"/>
            <a:endParaRPr lang="en-US" sz="1000" b="1">
              <a:solidFill>
                <a:srgbClr val="000000"/>
              </a:solidFill>
              <a:latin typeface="Arial"/>
              <a:ea typeface="Tahoma"/>
              <a:cs typeface="Arial"/>
            </a:endParaRPr>
          </a:p>
          <a:p>
            <a:pPr algn="ctr"/>
            <a:r>
              <a:rPr lang="en-US" sz="1000" b="1">
                <a:solidFill>
                  <a:srgbClr val="000000"/>
                </a:solidFill>
                <a:latin typeface="Arial"/>
                <a:ea typeface="Tahoma"/>
                <a:cs typeface="Arial"/>
              </a:rPr>
              <a:t> (Lead Caseworker)</a:t>
            </a:r>
            <a:endParaRPr lang="en-US">
              <a:ea typeface="Tahoma"/>
              <a:cs typeface="Tahoma"/>
            </a:endParaRPr>
          </a:p>
        </p:txBody>
      </p:sp>
      <p:cxnSp>
        <p:nvCxnSpPr>
          <p:cNvPr id="32" name="Straight Arrow Connector 31">
            <a:extLst>
              <a:ext uri="{FF2B5EF4-FFF2-40B4-BE49-F238E27FC236}">
                <a16:creationId xmlns:a16="http://schemas.microsoft.com/office/drawing/2014/main" id="{646943B5-EE16-451E-9505-D4700ACDFA45}"/>
              </a:ext>
            </a:extLst>
          </p:cNvPr>
          <p:cNvCxnSpPr>
            <a:cxnSpLocks/>
          </p:cNvCxnSpPr>
          <p:nvPr/>
        </p:nvCxnSpPr>
        <p:spPr>
          <a:xfrm>
            <a:off x="3252915" y="1542267"/>
            <a:ext cx="2524669" cy="232"/>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FEEEB9B-5C71-4E2B-AD0A-A1651B8462DB}"/>
              </a:ext>
            </a:extLst>
          </p:cNvPr>
          <p:cNvCxnSpPr>
            <a:cxnSpLocks/>
          </p:cNvCxnSpPr>
          <p:nvPr/>
        </p:nvCxnSpPr>
        <p:spPr>
          <a:xfrm flipH="1">
            <a:off x="4101537" y="6075330"/>
            <a:ext cx="536691" cy="4636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5684089-BDF0-49BE-9EF3-30FDFF79AE60}"/>
              </a:ext>
            </a:extLst>
          </p:cNvPr>
          <p:cNvSpPr/>
          <p:nvPr/>
        </p:nvSpPr>
        <p:spPr>
          <a:xfrm>
            <a:off x="4313919" y="3760375"/>
            <a:ext cx="1236451" cy="492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000000"/>
                </a:solidFill>
                <a:latin typeface="Arial"/>
                <a:ea typeface="Tahoma"/>
                <a:cs typeface="Arial"/>
              </a:rPr>
              <a:t>TA Booking (</a:t>
            </a:r>
            <a:r>
              <a:rPr lang="en-US" sz="1000" b="1" err="1">
                <a:solidFill>
                  <a:srgbClr val="000000"/>
                </a:solidFill>
                <a:latin typeface="Arial"/>
                <a:ea typeface="Tahoma"/>
                <a:cs typeface="Arial"/>
              </a:rPr>
              <a:t>Accomm</a:t>
            </a:r>
            <a:r>
              <a:rPr lang="en-US" sz="1000" b="1">
                <a:solidFill>
                  <a:srgbClr val="000000"/>
                </a:solidFill>
                <a:latin typeface="Arial"/>
                <a:ea typeface="Tahoma"/>
                <a:cs typeface="Arial"/>
              </a:rPr>
              <a:t>. Gateway)</a:t>
            </a:r>
            <a:endParaRPr lang="en-US"/>
          </a:p>
        </p:txBody>
      </p:sp>
    </p:spTree>
    <p:extLst>
      <p:ext uri="{BB962C8B-B14F-4D97-AF65-F5344CB8AC3E}">
        <p14:creationId xmlns:p14="http://schemas.microsoft.com/office/powerpoint/2010/main" val="1830700685"/>
      </p:ext>
    </p:extLst>
  </p:cSld>
  <p:clrMapOvr>
    <a:masterClrMapping/>
  </p:clrMapOvr>
</p:sld>
</file>

<file path=ppt/theme/theme1.xml><?xml version="1.0" encoding="utf-8"?>
<a:theme xmlns:a="http://schemas.openxmlformats.org/drawingml/2006/main" name="Master theme">
  <a:themeElements>
    <a:clrScheme name="ISL">
      <a:dk1>
        <a:srgbClr val="000000"/>
      </a:dk1>
      <a:lt1>
        <a:srgbClr val="FFFFFF"/>
      </a:lt1>
      <a:dk2>
        <a:srgbClr val="007833"/>
      </a:dk2>
      <a:lt2>
        <a:srgbClr val="95C11D"/>
      </a:lt2>
      <a:accent1>
        <a:srgbClr val="4C4C4D"/>
      </a:accent1>
      <a:accent2>
        <a:srgbClr val="EFEFEF"/>
      </a:accent2>
      <a:accent3>
        <a:srgbClr val="00A7A8"/>
      </a:accent3>
      <a:accent4>
        <a:srgbClr val="004996"/>
      </a:accent4>
      <a:accent5>
        <a:srgbClr val="58358A"/>
      </a:accent5>
      <a:accent6>
        <a:srgbClr val="CC1135"/>
      </a:accent6>
      <a:hlink>
        <a:srgbClr val="C82B99"/>
      </a:hlink>
      <a:folHlink>
        <a:srgbClr val="ED7418"/>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ster theme">
  <a:themeElements>
    <a:clrScheme name="ISL">
      <a:dk1>
        <a:srgbClr val="000000"/>
      </a:dk1>
      <a:lt1>
        <a:srgbClr val="FFFFFF"/>
      </a:lt1>
      <a:dk2>
        <a:srgbClr val="007833"/>
      </a:dk2>
      <a:lt2>
        <a:srgbClr val="95C11D"/>
      </a:lt2>
      <a:accent1>
        <a:srgbClr val="4C4C4D"/>
      </a:accent1>
      <a:accent2>
        <a:srgbClr val="EFEFEF"/>
      </a:accent2>
      <a:accent3>
        <a:srgbClr val="00A7A8"/>
      </a:accent3>
      <a:accent4>
        <a:srgbClr val="004996"/>
      </a:accent4>
      <a:accent5>
        <a:srgbClr val="58358A"/>
      </a:accent5>
      <a:accent6>
        <a:srgbClr val="CC1135"/>
      </a:accent6>
      <a:hlink>
        <a:srgbClr val="C82B99"/>
      </a:hlink>
      <a:folHlink>
        <a:srgbClr val="ED7418"/>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SharedWithUsers xmlns="437a18d6-2c15-4e30-ac03-b765c8590439">
      <UserInfo>
        <DisplayName>Lisa Naylor</DisplayName>
        <AccountId>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B53504BBE8214292CCB662D5FDA6D9" ma:contentTypeVersion="10" ma:contentTypeDescription="Create a new document." ma:contentTypeScope="" ma:versionID="05af2716a6a53d39bbb6dc4cc8132d03">
  <xsd:schema xmlns:xsd="http://www.w3.org/2001/XMLSchema" xmlns:xs="http://www.w3.org/2001/XMLSchema" xmlns:p="http://schemas.microsoft.com/office/2006/metadata/properties" xmlns:ns2="ebfd63dc-c75a-4106-adb8-415bbc682eb9" xmlns:ns3="437a18d6-2c15-4e30-ac03-b765c8590439" targetNamespace="http://schemas.microsoft.com/office/2006/metadata/properties" ma:root="true" ma:fieldsID="b8a7d39892c12df2356b4b38d04c5c41" ns2:_="" ns3:_="">
    <xsd:import namespace="ebfd63dc-c75a-4106-adb8-415bbc682eb9"/>
    <xsd:import namespace="437a18d6-2c15-4e30-ac03-b765c85904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fd63dc-c75a-4106-adb8-415bbc682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7a18d6-2c15-4e30-ac03-b765c85904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8D13D6-3DF8-43FD-90B4-8936F15FACEB}">
  <ds:schemaRefs>
    <ds:schemaRef ds:uri="http://schemas.microsoft.com/office/2006/metadata/longProperties"/>
  </ds:schemaRefs>
</ds:datastoreItem>
</file>

<file path=customXml/itemProps2.xml><?xml version="1.0" encoding="utf-8"?>
<ds:datastoreItem xmlns:ds="http://schemas.openxmlformats.org/officeDocument/2006/customXml" ds:itemID="{B329EBB9-7278-4389-A1F2-872B23AD7F87}">
  <ds:schemaRefs>
    <ds:schemaRef ds:uri="http://schemas.microsoft.com/office/2006/documentManagement/types"/>
    <ds:schemaRef ds:uri="http://purl.org/dc/terms/"/>
    <ds:schemaRef ds:uri="http://purl.org/dc/elements/1.1/"/>
    <ds:schemaRef ds:uri="http://schemas.openxmlformats.org/package/2006/metadata/core-properties"/>
    <ds:schemaRef ds:uri="http://schemas.microsoft.com/office/2006/metadata/properties"/>
    <ds:schemaRef ds:uri="http://purl.org/dc/dcmitype/"/>
    <ds:schemaRef ds:uri="http://schemas.microsoft.com/office/infopath/2007/PartnerControls"/>
    <ds:schemaRef ds:uri="437a18d6-2c15-4e30-ac03-b765c8590439"/>
    <ds:schemaRef ds:uri="ebfd63dc-c75a-4106-adb8-415bbc682eb9"/>
    <ds:schemaRef ds:uri="http://www.w3.org/XML/1998/namespace"/>
  </ds:schemaRefs>
</ds:datastoreItem>
</file>

<file path=customXml/itemProps3.xml><?xml version="1.0" encoding="utf-8"?>
<ds:datastoreItem xmlns:ds="http://schemas.openxmlformats.org/officeDocument/2006/customXml" ds:itemID="{E60CC427-7165-4506-A019-2C4849B77E56}">
  <ds:schemaRefs>
    <ds:schemaRef ds:uri="437a18d6-2c15-4e30-ac03-b765c8590439"/>
    <ds:schemaRef ds:uri="ebfd63dc-c75a-4106-adb8-415bbc682e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9162E5F-36AD-4B4E-A185-3AAD331937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21121</TotalTime>
  <Words>8497</Words>
  <Application>Microsoft Office PowerPoint</Application>
  <PresentationFormat>On-screen Show (4:3)</PresentationFormat>
  <Paragraphs>832</Paragraphs>
  <Slides>25</Slides>
  <Notes>21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Master theme</vt:lpstr>
      <vt:lpstr>1_Master theme</vt:lpstr>
      <vt:lpstr>Housing Needs Reorganisation</vt:lpstr>
      <vt:lpstr>Purpose of this document</vt:lpstr>
      <vt:lpstr>Practice review</vt:lpstr>
      <vt:lpstr>Practice review</vt:lpstr>
      <vt:lpstr>Agreed core features of any future model</vt:lpstr>
      <vt:lpstr>MoSCoW Prioritisation (Draft)</vt:lpstr>
      <vt:lpstr>Core Service Option 1</vt:lpstr>
      <vt:lpstr>Core Service Option 1: Narrative</vt:lpstr>
      <vt:lpstr>Core Service Option 1: Customer Journeys</vt:lpstr>
      <vt:lpstr>Core Service Option 1</vt:lpstr>
      <vt:lpstr>Core Service Option 2</vt:lpstr>
      <vt:lpstr>Core Service Option 2: Narrative</vt:lpstr>
      <vt:lpstr>Core Service Option 2: Customer Journeys</vt:lpstr>
      <vt:lpstr>Core Service Option 2</vt:lpstr>
      <vt:lpstr>Core Service Options: Prevention Hub</vt:lpstr>
      <vt:lpstr>Core Service Options: Prevention Hub</vt:lpstr>
      <vt:lpstr>Core Service Options: Closer integration with Children's</vt:lpstr>
      <vt:lpstr>Core Service Options: Closer integration with Children's</vt:lpstr>
      <vt:lpstr>Core Service Options: Dedicated pathways (DA/ YP/ CN)</vt:lpstr>
      <vt:lpstr>Core Service Options: Dedicated pathways (DA/ YP/ CN)</vt:lpstr>
      <vt:lpstr>Core Service Options: Partnership working</vt:lpstr>
      <vt:lpstr>Core Service Options: Partnership working</vt:lpstr>
      <vt:lpstr>Additional option: Early intervention + outreach</vt:lpstr>
      <vt:lpstr>Additional option: Early intervention + outreach</vt:lpstr>
      <vt:lpstr>Additional options</vt:lpstr>
    </vt:vector>
  </TitlesOfParts>
  <Company>獫票楧栮捯洀鉭曮㞱Û뜰⠲쎔딁烊皭〼፥ᙼ䕸忤઱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 Dark green</dc:title>
  <dc:creator>乩歫椠䱡畳椀㸲㻸ꔿ㌋䬮ꍰ䞮誀圇짗꾬钒붤鏊꣊㥊揤鞁</dc:creator>
  <cp:lastModifiedBy>Joe</cp:lastModifiedBy>
  <cp:revision>44</cp:revision>
  <cp:lastPrinted>2006-10-31T16:17:24Z</cp:lastPrinted>
  <dcterms:created xsi:type="dcterms:W3CDTF">2006-10-31T14:51:35Z</dcterms:created>
  <dcterms:modified xsi:type="dcterms:W3CDTF">2022-03-02T17:07:56Z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0x010100F8B53504BBE8214292CCB662D5FDA6D9</vt:lpwstr>
  </property>
  <property fmtid="{D5CDD505-2E9C-101B-9397-08002B2CF9AE}" pid="3" name="Owning Team">
    <vt:lpwstr>89;#izzi Content Publishers|edb05a51-1f87-43d9-955d-575cf5c727e8</vt:lpwstr>
  </property>
  <property fmtid="{D5CDD505-2E9C-101B-9397-08002B2CF9AE}" pid="4" name="Records Type">
    <vt:lpwstr>112;#Staff communications|14d85b48-235e-4a61-8095-7517fc1a56f2</vt:lpwstr>
  </property>
  <property fmtid="{D5CDD505-2E9C-101B-9397-08002B2CF9AE}" pid="5" name="SubjectTags">
    <vt:lpwstr/>
  </property>
  <property fmtid="{D5CDD505-2E9C-101B-9397-08002B2CF9AE}" pid="6" name="Involved Teams">
    <vt:lpwstr>89;#izzi Content Publishers|edb05a51-1f87-43d9-955d-575cf5c727e8</vt:lpwstr>
  </property>
  <property fmtid="{D5CDD505-2E9C-101B-9397-08002B2CF9AE}" pid="7" name="k2f552cf5a97436692cf62d3beff7eb8">
    <vt:lpwstr/>
  </property>
  <property fmtid="{D5CDD505-2E9C-101B-9397-08002B2CF9AE}" pid="8" name="FunctionalArea">
    <vt:lpwstr>4;#Communications|39e3c23f-dc56-4aba-86a2-372111e6b9b8</vt:lpwstr>
  </property>
</Properties>
</file>