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79" r:id="rId4"/>
  </p:sldMasterIdLst>
  <p:notesMasterIdLst>
    <p:notesMasterId r:id="rId16"/>
  </p:notesMasterIdLst>
  <p:handoutMasterIdLst>
    <p:handoutMasterId r:id="rId17"/>
  </p:handoutMasterIdLst>
  <p:sldIdLst>
    <p:sldId id="270" r:id="rId5"/>
    <p:sldId id="315" r:id="rId6"/>
    <p:sldId id="325" r:id="rId7"/>
    <p:sldId id="326" r:id="rId8"/>
    <p:sldId id="327" r:id="rId9"/>
    <p:sldId id="328" r:id="rId10"/>
    <p:sldId id="329" r:id="rId11"/>
    <p:sldId id="330" r:id="rId12"/>
    <p:sldId id="331" r:id="rId13"/>
    <p:sldId id="320" r:id="rId14"/>
    <p:sldId id="304" r:id="rId15"/>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Museo 500" panose="02000000000000000000" charset="0"/>
      <p:regular r:id="rId24"/>
      <p:italic r:id="rId25"/>
    </p:embeddedFont>
    <p:embeddedFont>
      <p:font typeface="Museo Sans 500" panose="02000000000000000000" charset="0"/>
      <p:regular r:id="rId26"/>
      <p:italic r:id="rId27"/>
    </p:embeddedFont>
    <p:embeddedFont>
      <p:font typeface="Rockwell" panose="02060603020205020403" pitchFamily="18"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Smith" initials="JS" lastIdx="15" clrIdx="0">
    <p:extLst>
      <p:ext uri="{19B8F6BF-5375-455C-9EA6-DF929625EA0E}">
        <p15:presenceInfo xmlns:p15="http://schemas.microsoft.com/office/powerpoint/2012/main" userId="S::joe.smith@crisis.org.uk::339c0dfa-b3e8-40d0-9156-d00e9ede1f4e" providerId="AD"/>
      </p:ext>
    </p:extLst>
  </p:cmAuthor>
  <p:cmAuthor id="2" name="Joe Kane-Smith" initials="JK" lastIdx="1" clrIdx="1">
    <p:extLst>
      <p:ext uri="{19B8F6BF-5375-455C-9EA6-DF929625EA0E}">
        <p15:presenceInfo xmlns:p15="http://schemas.microsoft.com/office/powerpoint/2012/main" userId="S::joe.kanesmith@crisis.org.uk::339c0dfa-b3e8-40d0-9156-d00e9ede1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13BEA-4C70-CF25-70D5-25F036E5CA9A}" v="4979" dt="2021-04-28T15:08:18.719"/>
    <p1510:client id="{01D8ED0B-D686-239D-ECCF-A1E885D6DBB6}" v="286" dt="2020-11-11T10:22:01.434"/>
    <p1510:client id="{0E556287-7B79-C56E-988E-612804BC5A0C}" v="418" dt="2020-01-30T08:55:26.382"/>
    <p1510:client id="{13B3E6C3-F2DC-A882-5F41-4DB0BCCDF9E3}" v="1127" dt="2020-11-04T12:53:02.657"/>
    <p1510:client id="{2011C79F-2042-C000-0DF4-38CF5D6EB584}" v="4" dt="2021-05-12T04:48:45.633"/>
    <p1510:client id="{20930235-D091-566C-4C1E-2DB5B6DCD519}" v="836" dt="2021-04-08T14:30:27.594"/>
    <p1510:client id="{2892B29F-0010-B000-C668-1326C35E18A5}" v="1436" dt="2021-03-09T13:02:46.952"/>
    <p1510:client id="{28B582B7-6395-650E-B932-F117755CDF48}" v="1020" dt="2020-03-09T12:26:30.570"/>
    <p1510:client id="{2A628523-2258-E056-C8C5-85295B1F9ED2}" v="371" dt="2020-11-03T14:20:50.621"/>
    <p1510:client id="{4028A8BC-5B45-D757-2769-A555FCBA93FB}" v="4638" dt="2019-12-02T09:01:59.681"/>
    <p1510:client id="{4030DD62-169D-A921-8CB1-6A10D81108A1}" v="3" dt="2020-03-10T07:49:14.660"/>
    <p1510:client id="{405E7AA1-9505-24E2-4A32-CB531CFD461B}" v="2231" dt="2021-04-08T16:12:47.992"/>
    <p1510:client id="{44D70C31-1A35-0752-99F5-FA084634B0CE}" v="1289" dt="2021-06-03T14:16:09.442"/>
    <p1510:client id="{459C3AF0-02D2-2234-67E8-F01ED4F85E59}" v="8" dt="2021-04-08T15:36:00.070"/>
    <p1510:client id="{49B8169A-C198-5B78-2C85-97B9BA9498BA}" v="516" dt="2021-02-26T12:26:54.597"/>
    <p1510:client id="{4DCD3E76-CA1D-DB79-AA50-D48C0AD65DF9}" v="4" dt="2020-11-16T14:47:56.960"/>
    <p1510:client id="{52D51D33-427B-7A7D-EA59-AFD90E404E09}" v="789" dt="2020-09-03T09:31:09.919"/>
    <p1510:client id="{5AF3A269-0E5B-8C8D-5A16-907AE6096A9F}" v="4" dt="2020-11-09T17:03:29.446"/>
    <p1510:client id="{5B48BE77-0626-3BBE-3C38-4CAB0A725971}" v="408" dt="2020-11-16T15:03:35.356"/>
    <p1510:client id="{5B4B6892-6BC6-8D60-F507-B0608F6C060F}" v="892" dt="2020-11-05T16:27:03.327"/>
    <p1510:client id="{5C2E08EC-F0CF-0D12-89A0-7C68FEDAC6B1}" v="1" dt="2020-03-20T15:00:13.826"/>
    <p1510:client id="{5F1E83DD-710C-3E42-372A-3067A4879437}" v="295" dt="2021-02-08T13:28:56.384"/>
    <p1510:client id="{61374A19-1DC5-48DD-A413-3FBF382D45AD}" v="3718" dt="2019-11-19T10:36:33.486"/>
    <p1510:client id="{629CAF2C-034E-0EE4-F3DC-275075449F83}" v="1105" dt="2021-03-01T15:54:44.600"/>
    <p1510:client id="{634EF1EA-48D5-55A8-8CFD-5C1815124870}" v="86" dt="2021-02-04T13:46:19.366"/>
    <p1510:client id="{670F6FEE-26C3-78EB-3E8E-6AE30E0DC665}" v="4" dt="2021-05-12T04:35:41.708"/>
    <p1510:client id="{70526D7C-A8FE-3462-A6A0-8441698AF5D4}" v="2" dt="2020-01-24T11:59:19.603"/>
    <p1510:client id="{7199EA2A-5DA9-DE33-73ED-DF49ED72B5BD}" v="74" dt="2020-03-23T13:11:27.328"/>
    <p1510:client id="{76F8AF2A-80A6-B243-E83A-8B4CD228E5A5}" v="50" dt="2020-11-05T12:59:14.951"/>
    <p1510:client id="{7ADAB41C-309F-7199-C2FB-B0F1C83BD4EE}" v="4312" dt="2021-04-29T14:59:14.553"/>
    <p1510:client id="{7BDA0D6E-48B9-7C92-1532-F1806A0EF8A0}" v="98" dt="2020-11-05T14:25:10.323"/>
    <p1510:client id="{7CFC9043-CE05-11F5-B59F-9C11EFDAB75C}" v="1276" dt="2020-11-05T12:19:41.057"/>
    <p1510:client id="{8125283A-B791-DB75-C832-521831F7E879}" v="873" dt="2020-11-10T14:21:01.815"/>
    <p1510:client id="{82BEC707-1185-8486-F023-9B08F7614D79}" v="714" dt="2021-02-01T11:55:01.564"/>
    <p1510:client id="{86581071-7932-5893-8ADF-6D44720ACBED}" v="26" dt="2020-03-09T12:39:46.812"/>
    <p1510:client id="{935EC1DF-CFAD-20CF-3852-C8986A702918}" v="2" dt="2020-09-14T09:53:20.685"/>
    <p1510:client id="{9469BB5A-9713-A3AD-E70B-A65700A6E776}" v="114" dt="2020-11-06T12:59:11.161"/>
    <p1510:client id="{9482815F-9F6B-41C1-B6C8-A13BF2AED000}" v="5" dt="2020-03-10T06:50:55.589"/>
    <p1510:client id="{AA707667-DD2D-9322-959A-25A6330A241C}" v="50" dt="2020-11-06T08:36:51.037"/>
    <p1510:client id="{ABCFC1B9-231F-E621-420B-DB80C0E18097}" v="14" dt="2020-11-09T09:02:03.983"/>
    <p1510:client id="{AE2D4D0E-0B2A-446F-8AF8-7FD0216AC859}" v="5664" dt="2020-11-13T13:45:13.930"/>
    <p1510:client id="{B10C25C2-8317-929C-DA94-8AAA7431BC8C}" v="5" dt="2021-02-10T14:08:19.316"/>
    <p1510:client id="{B1643BEF-5089-2D8B-D7F6-390D3D2BD90B}" v="454" dt="2021-03-09T10:32:41.822"/>
    <p1510:client id="{B364759D-CE46-2B4A-0E80-5DA1CBCBC089}" v="12180" dt="2020-03-20T08:59:06.964"/>
    <p1510:client id="{B836FEB9-92C9-8742-B70B-26990312258A}" v="292" dt="2020-09-03T09:49:33.309"/>
    <p1510:client id="{BED7061A-F992-0E6F-3985-5175879C1D86}" v="6365" dt="2021-02-01T15:31:01.845"/>
    <p1510:client id="{C0FA06DC-7C9F-483A-65CE-DC4C3E65BD28}" v="35" dt="2020-01-22T12:22:29.531"/>
    <p1510:client id="{C231465C-EFA6-141E-39B5-B4BB9FAC0126}" v="342" dt="2021-04-07T10:23:38.162"/>
    <p1510:client id="{C7BED945-51BC-8234-747E-03B1BDDF3CD0}" v="4" dt="2021-06-10T12:49:49.768"/>
    <p1510:client id="{D1BD69FE-5E5F-844A-E1ED-7AFA7DA14D0F}" v="467" dt="2020-01-30T13:22:24.241"/>
    <p1510:client id="{D653D8B3-BF00-0DA9-A624-A4047C4D57C3}" v="39" dt="2020-11-11T10:14:53.821"/>
    <p1510:client id="{D6CF0536-AE0D-7884-0A28-36B6F6E72A4C}" v="423" dt="2020-11-13T15:24:34.635"/>
    <p1510:client id="{DB30A2CB-7318-F031-925C-7DCF697FF256}" v="1" dt="2020-03-20T15:12:43.960"/>
    <p1510:client id="{DC3EDC06-A103-D7CC-945D-C303A1A53ED1}" v="1454" dt="2021-03-01T15:12:50.165"/>
    <p1510:client id="{E46D7154-A237-83CC-9F2E-B731F6B39A9E}" v="4496" dt="2020-01-02T11:17:58.812"/>
    <p1510:client id="{E6B08D94-2EA8-362B-13AC-FCAAD4FBAE26}" v="292" dt="2020-09-14T10:46:02.240"/>
    <p1510:client id="{EFE7A5AE-FA54-E99A-4755-3AFC8D31BFB5}" v="2774" dt="2020-03-12T13:04:49.281"/>
    <p1510:client id="{F055668C-348E-DA95-8C9E-F8EC118CFD6C}" v="118" dt="2020-01-22T13:16:46.141"/>
    <p1510:client id="{F22CFD84-E94D-D422-D702-3636AABC5676}" v="126" dt="2021-03-09T12:45:48.035"/>
    <p1510:client id="{F65C4FD6-7398-99CC-95F0-500B8CA3346E}" v="5893" dt="2021-04-08T08:31:03.265"/>
    <p1510:client id="{F7B064EF-25EC-B315-02A9-BED264BDCC6D}" v="13" dt="2019-11-21T11:00:28.922"/>
    <p1510:client id="{F9D993C8-F2E8-276A-83FA-5B6E63D3546F}" v="4706" dt="2021-06-03T13:33:35.669"/>
    <p1510:client id="{FBEA36F9-005F-189B-2118-244A9B4357CB}" v="679" dt="2021-02-03T11:52:16.443"/>
    <p1510:client id="{FD7DEEF8-D37B-B89A-1A95-A95F832BB4D5}" v="4" dt="2020-09-11T08:04:59.408"/>
    <p1510:client id="{FE4F1FA5-710D-07D3-E0CB-97A42FB5456F}" v="3" dt="2020-03-20T14:09:43.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Naylor" userId="S::lisa.naylor@crisis.org.uk::031e114b-fca1-42ab-bdab-99d4cdaee121" providerId="AD" clId="Web-{F9D993C8-F2E8-276A-83FA-5B6E63D3546F}"/>
    <pc:docChg chg="addSld modSld">
      <pc:chgData name="Lisa Naylor" userId="S::lisa.naylor@crisis.org.uk::031e114b-fca1-42ab-bdab-99d4cdaee121" providerId="AD" clId="Web-{F9D993C8-F2E8-276A-83FA-5B6E63D3546F}" dt="2021-06-03T13:33:35.622" v="2240" actId="20577"/>
      <pc:docMkLst>
        <pc:docMk/>
      </pc:docMkLst>
      <pc:sldChg chg="modSp">
        <pc:chgData name="Lisa Naylor" userId="S::lisa.naylor@crisis.org.uk::031e114b-fca1-42ab-bdab-99d4cdaee121" providerId="AD" clId="Web-{F9D993C8-F2E8-276A-83FA-5B6E63D3546F}" dt="2021-06-02T10:16:33.029" v="80" actId="20577"/>
        <pc:sldMkLst>
          <pc:docMk/>
          <pc:sldMk cId="946018335" sldId="270"/>
        </pc:sldMkLst>
        <pc:spChg chg="mod">
          <ac:chgData name="Lisa Naylor" userId="S::lisa.naylor@crisis.org.uk::031e114b-fca1-42ab-bdab-99d4cdaee121" providerId="AD" clId="Web-{F9D993C8-F2E8-276A-83FA-5B6E63D3546F}" dt="2021-06-02T10:16:33.029" v="80" actId="20577"/>
          <ac:spMkLst>
            <pc:docMk/>
            <pc:sldMk cId="946018335" sldId="270"/>
            <ac:spMk id="6" creationId="{C8C5E55D-E4A9-4817-B6F7-7AF780A89C65}"/>
          </ac:spMkLst>
        </pc:spChg>
      </pc:sldChg>
      <pc:sldChg chg="modSp">
        <pc:chgData name="Lisa Naylor" userId="S::lisa.naylor@crisis.org.uk::031e114b-fca1-42ab-bdab-99d4cdaee121" providerId="AD" clId="Web-{F9D993C8-F2E8-276A-83FA-5B6E63D3546F}" dt="2021-06-02T10:22:35.896" v="200" actId="20577"/>
        <pc:sldMkLst>
          <pc:docMk/>
          <pc:sldMk cId="392017645" sldId="315"/>
        </pc:sldMkLst>
        <pc:spChg chg="mod">
          <ac:chgData name="Lisa Naylor" userId="S::lisa.naylor@crisis.org.uk::031e114b-fca1-42ab-bdab-99d4cdaee121" providerId="AD" clId="Web-{F9D993C8-F2E8-276A-83FA-5B6E63D3546F}" dt="2021-06-02T10:22:35.896" v="200" actId="20577"/>
          <ac:spMkLst>
            <pc:docMk/>
            <pc:sldMk cId="392017645" sldId="315"/>
            <ac:spMk id="5" creationId="{B47D42DD-F61C-4D52-BA87-F17EB59031D7}"/>
          </ac:spMkLst>
        </pc:spChg>
        <pc:graphicFrameChg chg="modGraphic">
          <ac:chgData name="Lisa Naylor" userId="S::lisa.naylor@crisis.org.uk::031e114b-fca1-42ab-bdab-99d4cdaee121" providerId="AD" clId="Web-{F9D993C8-F2E8-276A-83FA-5B6E63D3546F}" dt="2021-06-02T10:22:27.708" v="198" actId="20577"/>
          <ac:graphicFrameMkLst>
            <pc:docMk/>
            <pc:sldMk cId="392017645" sldId="315"/>
            <ac:graphicFrameMk id="2" creationId="{2DF268BC-3015-4E41-A428-62E97553D510}"/>
          </ac:graphicFrameMkLst>
        </pc:graphicFrameChg>
      </pc:sldChg>
      <pc:sldChg chg="modSp">
        <pc:chgData name="Lisa Naylor" userId="S::lisa.naylor@crisis.org.uk::031e114b-fca1-42ab-bdab-99d4cdaee121" providerId="AD" clId="Web-{F9D993C8-F2E8-276A-83FA-5B6E63D3546F}" dt="2021-06-02T10:32:43.341" v="556" actId="20577"/>
        <pc:sldMkLst>
          <pc:docMk/>
          <pc:sldMk cId="417522296" sldId="325"/>
        </pc:sldMkLst>
        <pc:spChg chg="mod">
          <ac:chgData name="Lisa Naylor" userId="S::lisa.naylor@crisis.org.uk::031e114b-fca1-42ab-bdab-99d4cdaee121" providerId="AD" clId="Web-{F9D993C8-F2E8-276A-83FA-5B6E63D3546F}" dt="2021-06-02T10:32:43.341" v="556" actId="20577"/>
          <ac:spMkLst>
            <pc:docMk/>
            <pc:sldMk cId="417522296" sldId="325"/>
            <ac:spMk id="4" creationId="{41491D02-F289-4E35-BF72-7FFCCAE76911}"/>
          </ac:spMkLst>
        </pc:spChg>
      </pc:sldChg>
      <pc:sldChg chg="modSp">
        <pc:chgData name="Lisa Naylor" userId="S::lisa.naylor@crisis.org.uk::031e114b-fca1-42ab-bdab-99d4cdaee121" providerId="AD" clId="Web-{F9D993C8-F2E8-276A-83FA-5B6E63D3546F}" dt="2021-06-02T10:41:50.423" v="906" actId="20577"/>
        <pc:sldMkLst>
          <pc:docMk/>
          <pc:sldMk cId="432163985" sldId="326"/>
        </pc:sldMkLst>
        <pc:spChg chg="mod">
          <ac:chgData name="Lisa Naylor" userId="S::lisa.naylor@crisis.org.uk::031e114b-fca1-42ab-bdab-99d4cdaee121" providerId="AD" clId="Web-{F9D993C8-F2E8-276A-83FA-5B6E63D3546F}" dt="2021-06-02T10:41:50.423" v="906" actId="20577"/>
          <ac:spMkLst>
            <pc:docMk/>
            <pc:sldMk cId="432163985" sldId="326"/>
            <ac:spMk id="4" creationId="{DE37AEDD-E4A5-40F0-8994-89DA7D101DAA}"/>
          </ac:spMkLst>
        </pc:spChg>
      </pc:sldChg>
      <pc:sldChg chg="modSp">
        <pc:chgData name="Lisa Naylor" userId="S::lisa.naylor@crisis.org.uk::031e114b-fca1-42ab-bdab-99d4cdaee121" providerId="AD" clId="Web-{F9D993C8-F2E8-276A-83FA-5B6E63D3546F}" dt="2021-06-02T12:20:50.170" v="2114" actId="20577"/>
        <pc:sldMkLst>
          <pc:docMk/>
          <pc:sldMk cId="1557015712" sldId="327"/>
        </pc:sldMkLst>
        <pc:spChg chg="mod">
          <ac:chgData name="Lisa Naylor" userId="S::lisa.naylor@crisis.org.uk::031e114b-fca1-42ab-bdab-99d4cdaee121" providerId="AD" clId="Web-{F9D993C8-F2E8-276A-83FA-5B6E63D3546F}" dt="2021-06-02T12:20:50.170" v="2114" actId="20577"/>
          <ac:spMkLst>
            <pc:docMk/>
            <pc:sldMk cId="1557015712" sldId="327"/>
            <ac:spMk id="4" creationId="{BD4CE18E-1A4F-4144-BF88-FD2D00C6B639}"/>
          </ac:spMkLst>
        </pc:spChg>
      </pc:sldChg>
      <pc:sldChg chg="modSp">
        <pc:chgData name="Lisa Naylor" userId="S::lisa.naylor@crisis.org.uk::031e114b-fca1-42ab-bdab-99d4cdaee121" providerId="AD" clId="Web-{F9D993C8-F2E8-276A-83FA-5B6E63D3546F}" dt="2021-06-02T12:23:08.147" v="2126" actId="20577"/>
        <pc:sldMkLst>
          <pc:docMk/>
          <pc:sldMk cId="2112462157" sldId="328"/>
        </pc:sldMkLst>
        <pc:spChg chg="mod">
          <ac:chgData name="Lisa Naylor" userId="S::lisa.naylor@crisis.org.uk::031e114b-fca1-42ab-bdab-99d4cdaee121" providerId="AD" clId="Web-{F9D993C8-F2E8-276A-83FA-5B6E63D3546F}" dt="2021-06-02T12:23:08.147" v="2126" actId="20577"/>
          <ac:spMkLst>
            <pc:docMk/>
            <pc:sldMk cId="2112462157" sldId="328"/>
            <ac:spMk id="4" creationId="{86617DAF-326E-451A-9475-B6D4207D0C4C}"/>
          </ac:spMkLst>
        </pc:spChg>
      </pc:sldChg>
      <pc:sldChg chg="modSp add replId">
        <pc:chgData name="Lisa Naylor" userId="S::lisa.naylor@crisis.org.uk::031e114b-fca1-42ab-bdab-99d4cdaee121" providerId="AD" clId="Web-{F9D993C8-F2E8-276A-83FA-5B6E63D3546F}" dt="2021-06-02T12:23:51.884" v="2133" actId="20577"/>
        <pc:sldMkLst>
          <pc:docMk/>
          <pc:sldMk cId="2197480199" sldId="329"/>
        </pc:sldMkLst>
        <pc:spChg chg="mod">
          <ac:chgData name="Lisa Naylor" userId="S::lisa.naylor@crisis.org.uk::031e114b-fca1-42ab-bdab-99d4cdaee121" providerId="AD" clId="Web-{F9D993C8-F2E8-276A-83FA-5B6E63D3546F}" dt="2021-06-02T12:23:51.884" v="2133" actId="20577"/>
          <ac:spMkLst>
            <pc:docMk/>
            <pc:sldMk cId="2197480199" sldId="329"/>
            <ac:spMk id="4" creationId="{86617DAF-326E-451A-9475-B6D4207D0C4C}"/>
          </ac:spMkLst>
        </pc:spChg>
      </pc:sldChg>
      <pc:sldChg chg="addSp delSp modSp add replId">
        <pc:chgData name="Lisa Naylor" userId="S::lisa.naylor@crisis.org.uk::031e114b-fca1-42ab-bdab-99d4cdaee121" providerId="AD" clId="Web-{F9D993C8-F2E8-276A-83FA-5B6E63D3546F}" dt="2021-06-03T13:33:35.622" v="2240" actId="20577"/>
        <pc:sldMkLst>
          <pc:docMk/>
          <pc:sldMk cId="4044324370" sldId="330"/>
        </pc:sldMkLst>
        <pc:spChg chg="mod">
          <ac:chgData name="Lisa Naylor" userId="S::lisa.naylor@crisis.org.uk::031e114b-fca1-42ab-bdab-99d4cdaee121" providerId="AD" clId="Web-{F9D993C8-F2E8-276A-83FA-5B6E63D3546F}" dt="2021-06-03T13:33:35.622" v="2240" actId="20577"/>
          <ac:spMkLst>
            <pc:docMk/>
            <pc:sldMk cId="4044324370" sldId="330"/>
            <ac:spMk id="4" creationId="{86617DAF-326E-451A-9475-B6D4207D0C4C}"/>
          </ac:spMkLst>
        </pc:spChg>
        <pc:spChg chg="add del mod">
          <ac:chgData name="Lisa Naylor" userId="S::lisa.naylor@crisis.org.uk::031e114b-fca1-42ab-bdab-99d4cdaee121" providerId="AD" clId="Web-{F9D993C8-F2E8-276A-83FA-5B6E63D3546F}" dt="2021-06-02T12:24:45.340" v="2142"/>
          <ac:spMkLst>
            <pc:docMk/>
            <pc:sldMk cId="4044324370" sldId="330"/>
            <ac:spMk id="5" creationId="{B8CA8B29-E884-4C21-8275-30E2E5586D2E}"/>
          </ac:spMkLst>
        </pc:spChg>
      </pc:sldChg>
    </pc:docChg>
  </pc:docChgLst>
  <pc:docChgLst>
    <pc:chgData name="Lisa Naylor" userId="S::lisa.naylor@crisis.org.uk::031e114b-fca1-42ab-bdab-99d4cdaee121" providerId="AD" clId="Web-{C7BED945-51BC-8234-747E-03B1BDDF3CD0}"/>
    <pc:docChg chg="modSld">
      <pc:chgData name="Lisa Naylor" userId="S::lisa.naylor@crisis.org.uk::031e114b-fca1-42ab-bdab-99d4cdaee121" providerId="AD" clId="Web-{C7BED945-51BC-8234-747E-03B1BDDF3CD0}" dt="2021-06-10T12:49:45.299" v="0" actId="20577"/>
      <pc:docMkLst>
        <pc:docMk/>
      </pc:docMkLst>
      <pc:sldChg chg="modSp">
        <pc:chgData name="Lisa Naylor" userId="S::lisa.naylor@crisis.org.uk::031e114b-fca1-42ab-bdab-99d4cdaee121" providerId="AD" clId="Web-{C7BED945-51BC-8234-747E-03B1BDDF3CD0}" dt="2021-06-10T12:49:45.299" v="0" actId="20577"/>
        <pc:sldMkLst>
          <pc:docMk/>
          <pc:sldMk cId="432163985" sldId="326"/>
        </pc:sldMkLst>
        <pc:spChg chg="mod">
          <ac:chgData name="Lisa Naylor" userId="S::lisa.naylor@crisis.org.uk::031e114b-fca1-42ab-bdab-99d4cdaee121" providerId="AD" clId="Web-{C7BED945-51BC-8234-747E-03B1BDDF3CD0}" dt="2021-06-10T12:49:45.299" v="0" actId="20577"/>
          <ac:spMkLst>
            <pc:docMk/>
            <pc:sldMk cId="432163985" sldId="326"/>
            <ac:spMk id="4" creationId="{DE37AEDD-E4A5-40F0-8994-89DA7D101DAA}"/>
          </ac:spMkLst>
        </pc:spChg>
      </pc:sldChg>
    </pc:docChg>
  </pc:docChgLst>
  <pc:docChgLst>
    <pc:chgData name="Lisa Naylor" userId="S::lisa.naylor@crisis.org.uk::031e114b-fca1-42ab-bdab-99d4cdaee121" providerId="AD" clId="Web-{44D70C31-1A35-0752-99F5-FA084634B0CE}"/>
    <pc:docChg chg="addSld delSld modSld">
      <pc:chgData name="Lisa Naylor" userId="S::lisa.naylor@crisis.org.uk::031e114b-fca1-42ab-bdab-99d4cdaee121" providerId="AD" clId="Web-{44D70C31-1A35-0752-99F5-FA084634B0CE}" dt="2021-06-03T14:16:09.442" v="956" actId="20577"/>
      <pc:docMkLst>
        <pc:docMk/>
      </pc:docMkLst>
      <pc:sldChg chg="modSp">
        <pc:chgData name="Lisa Naylor" userId="S::lisa.naylor@crisis.org.uk::031e114b-fca1-42ab-bdab-99d4cdaee121" providerId="AD" clId="Web-{44D70C31-1A35-0752-99F5-FA084634B0CE}" dt="2021-06-03T14:16:09.442" v="956" actId="20577"/>
        <pc:sldMkLst>
          <pc:docMk/>
          <pc:sldMk cId="2466410772" sldId="320"/>
        </pc:sldMkLst>
        <pc:spChg chg="mod">
          <ac:chgData name="Lisa Naylor" userId="S::lisa.naylor@crisis.org.uk::031e114b-fca1-42ab-bdab-99d4cdaee121" providerId="AD" clId="Web-{44D70C31-1A35-0752-99F5-FA084634B0CE}" dt="2021-06-03T14:16:09.442" v="956" actId="20577"/>
          <ac:spMkLst>
            <pc:docMk/>
            <pc:sldMk cId="2466410772" sldId="320"/>
            <ac:spMk id="4" creationId="{C49246A1-B55E-42C6-BEC0-6DB0BEA5B36E}"/>
          </ac:spMkLst>
        </pc:spChg>
      </pc:sldChg>
      <pc:sldChg chg="modSp add del">
        <pc:chgData name="Lisa Naylor" userId="S::lisa.naylor@crisis.org.uk::031e114b-fca1-42ab-bdab-99d4cdaee121" providerId="AD" clId="Web-{44D70C31-1A35-0752-99F5-FA084634B0CE}" dt="2021-06-03T13:41:38.779" v="137"/>
        <pc:sldMkLst>
          <pc:docMk/>
          <pc:sldMk cId="4044324370" sldId="330"/>
        </pc:sldMkLst>
        <pc:spChg chg="mod">
          <ac:chgData name="Lisa Naylor" userId="S::lisa.naylor@crisis.org.uk::031e114b-fca1-42ab-bdab-99d4cdaee121" providerId="AD" clId="Web-{44D70C31-1A35-0752-99F5-FA084634B0CE}" dt="2021-06-03T13:41:20.574" v="135" actId="20577"/>
          <ac:spMkLst>
            <pc:docMk/>
            <pc:sldMk cId="4044324370" sldId="330"/>
            <ac:spMk id="4" creationId="{86617DAF-326E-451A-9475-B6D4207D0C4C}"/>
          </ac:spMkLst>
        </pc:spChg>
      </pc:sldChg>
      <pc:sldChg chg="modSp add replId">
        <pc:chgData name="Lisa Naylor" userId="S::lisa.naylor@crisis.org.uk::031e114b-fca1-42ab-bdab-99d4cdaee121" providerId="AD" clId="Web-{44D70C31-1A35-0752-99F5-FA084634B0CE}" dt="2021-06-03T14:08:25.193" v="759" actId="20577"/>
        <pc:sldMkLst>
          <pc:docMk/>
          <pc:sldMk cId="2430149642" sldId="331"/>
        </pc:sldMkLst>
        <pc:spChg chg="mod">
          <ac:chgData name="Lisa Naylor" userId="S::lisa.naylor@crisis.org.uk::031e114b-fca1-42ab-bdab-99d4cdaee121" providerId="AD" clId="Web-{44D70C31-1A35-0752-99F5-FA084634B0CE}" dt="2021-06-03T14:08:25.193" v="759" actId="20577"/>
          <ac:spMkLst>
            <pc:docMk/>
            <pc:sldMk cId="2430149642" sldId="331"/>
            <ac:spMk id="4" creationId="{86617DAF-326E-451A-9475-B6D4207D0C4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ABF785-FDA6-4CC3-8EA3-79D17A3859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6C53DBD-158F-4B40-83D6-FA7D408FECA5}">
      <dgm:prSet phldrT="[Text]" phldr="0"/>
      <dgm:spPr/>
      <dgm:t>
        <a:bodyPr/>
        <a:lstStyle/>
        <a:p>
          <a:pPr rtl="0"/>
          <a:r>
            <a:rPr lang="en-US" dirty="0">
              <a:latin typeface="Calibri Light" panose="020F0302020204030204"/>
            </a:rPr>
            <a:t>Local Authorities in attendance:</a:t>
          </a:r>
          <a:endParaRPr lang="en-US" dirty="0"/>
        </a:p>
      </dgm:t>
    </dgm:pt>
    <dgm:pt modelId="{B057864B-FE4D-4CE9-9B23-6B077CA58814}" type="parTrans" cxnId="{F37B1504-F72A-48D4-9E6E-C0C2647C1D3D}">
      <dgm:prSet/>
      <dgm:spPr/>
      <dgm:t>
        <a:bodyPr/>
        <a:lstStyle/>
        <a:p>
          <a:endParaRPr lang="en-US"/>
        </a:p>
      </dgm:t>
    </dgm:pt>
    <dgm:pt modelId="{10DCD451-B2DA-402A-B7DD-80B3E3DDF986}" type="sibTrans" cxnId="{F37B1504-F72A-48D4-9E6E-C0C2647C1D3D}">
      <dgm:prSet/>
      <dgm:spPr/>
      <dgm:t>
        <a:bodyPr/>
        <a:lstStyle/>
        <a:p>
          <a:endParaRPr lang="en-US"/>
        </a:p>
      </dgm:t>
    </dgm:pt>
    <dgm:pt modelId="{68B2C547-5F64-4A67-9E52-A7454AD9514B}">
      <dgm:prSet phldrT="[Text]" phldr="0"/>
      <dgm:spPr/>
      <dgm:t>
        <a:bodyPr/>
        <a:lstStyle/>
        <a:p>
          <a:pPr rtl="0"/>
          <a:r>
            <a:rPr lang="en-US" dirty="0">
              <a:latin typeface="Calibri Light" panose="020F0302020204030204"/>
            </a:rPr>
            <a:t>Leeds</a:t>
          </a:r>
        </a:p>
      </dgm:t>
    </dgm:pt>
    <dgm:pt modelId="{1C77BC33-FC5E-4B3C-8F9B-9CF264426A4C}" type="parTrans" cxnId="{C2184AE7-8342-4D19-93AD-FC20135270F0}">
      <dgm:prSet/>
      <dgm:spPr/>
      <dgm:t>
        <a:bodyPr/>
        <a:lstStyle/>
        <a:p>
          <a:endParaRPr lang="en-US"/>
        </a:p>
      </dgm:t>
    </dgm:pt>
    <dgm:pt modelId="{A5490FBD-8926-462B-B7A5-5EF34277C472}" type="sibTrans" cxnId="{C2184AE7-8342-4D19-93AD-FC20135270F0}">
      <dgm:prSet/>
      <dgm:spPr/>
      <dgm:t>
        <a:bodyPr/>
        <a:lstStyle/>
        <a:p>
          <a:endParaRPr lang="en-US"/>
        </a:p>
      </dgm:t>
    </dgm:pt>
    <dgm:pt modelId="{EC0906CD-DA8F-43E5-B5DB-A8F83A1D5334}">
      <dgm:prSet phldr="0"/>
      <dgm:spPr/>
      <dgm:t>
        <a:bodyPr/>
        <a:lstStyle/>
        <a:p>
          <a:pPr rtl="0"/>
          <a:r>
            <a:rPr lang="en-US" dirty="0">
              <a:latin typeface="Calibri Light" panose="020F0302020204030204"/>
            </a:rPr>
            <a:t>Central Bedfordshire</a:t>
          </a:r>
        </a:p>
      </dgm:t>
    </dgm:pt>
    <dgm:pt modelId="{F5AD43DC-7A45-4A40-98F8-9025ECD7A2A8}" type="parTrans" cxnId="{4035B5FE-F6AA-4EC4-8A09-2656C32DF191}">
      <dgm:prSet/>
      <dgm:spPr/>
    </dgm:pt>
    <dgm:pt modelId="{D51391E1-3555-4A66-B949-ED92D1C9BDAA}" type="sibTrans" cxnId="{4035B5FE-F6AA-4EC4-8A09-2656C32DF191}">
      <dgm:prSet/>
      <dgm:spPr/>
    </dgm:pt>
    <dgm:pt modelId="{0D2219D2-732B-4D1C-A9B3-DC46BCE582E0}">
      <dgm:prSet phldr="0"/>
      <dgm:spPr/>
      <dgm:t>
        <a:bodyPr/>
        <a:lstStyle/>
        <a:p>
          <a:r>
            <a:rPr lang="en-US" dirty="0">
              <a:latin typeface="Calibri Light" panose="020F0302020204030204"/>
            </a:rPr>
            <a:t>Norwich</a:t>
          </a:r>
          <a:endParaRPr lang="en-US" dirty="0"/>
        </a:p>
      </dgm:t>
    </dgm:pt>
    <dgm:pt modelId="{290A14D0-0139-4487-BE26-CE07F9D0D81D}" type="parTrans" cxnId="{C03B45D1-BB15-404F-8BD3-CB69DC487A71}">
      <dgm:prSet/>
      <dgm:spPr/>
    </dgm:pt>
    <dgm:pt modelId="{400E4E2E-4038-456B-8071-619840DC9307}" type="sibTrans" cxnId="{C03B45D1-BB15-404F-8BD3-CB69DC487A71}">
      <dgm:prSet/>
      <dgm:spPr/>
    </dgm:pt>
    <dgm:pt modelId="{C4DEEFE8-D85D-497A-A838-552C94380071}">
      <dgm:prSet phldr="0"/>
      <dgm:spPr/>
      <dgm:t>
        <a:bodyPr/>
        <a:lstStyle/>
        <a:p>
          <a:pPr rtl="0"/>
          <a:r>
            <a:rPr lang="en-US" dirty="0">
              <a:latin typeface="Calibri Light" panose="020F0302020204030204"/>
            </a:rPr>
            <a:t>Aberdeen City</a:t>
          </a:r>
        </a:p>
      </dgm:t>
    </dgm:pt>
    <dgm:pt modelId="{D5335CA5-4FF8-489E-83F4-A2C9550E7B50}" type="parTrans" cxnId="{698D4F28-EEA8-451C-8C39-9F953755A404}">
      <dgm:prSet/>
      <dgm:spPr/>
    </dgm:pt>
    <dgm:pt modelId="{C0F61248-C9F8-4B64-B06A-74BA5D4777AA}" type="sibTrans" cxnId="{698D4F28-EEA8-451C-8C39-9F953755A404}">
      <dgm:prSet/>
      <dgm:spPr/>
    </dgm:pt>
    <dgm:pt modelId="{8A63AA82-13A5-4DD2-93F2-864F627DF3A9}">
      <dgm:prSet phldr="0"/>
      <dgm:spPr/>
      <dgm:t>
        <a:bodyPr/>
        <a:lstStyle/>
        <a:p>
          <a:r>
            <a:rPr lang="en-US" dirty="0">
              <a:latin typeface="Calibri Light" panose="020F0302020204030204"/>
            </a:rPr>
            <a:t>BCP</a:t>
          </a:r>
        </a:p>
      </dgm:t>
    </dgm:pt>
    <dgm:pt modelId="{0B5BD941-B87A-4046-B660-0EADE21B7CA0}" type="parTrans" cxnId="{81FAE5C9-9B65-4D00-89C5-8AF452836F7D}">
      <dgm:prSet/>
      <dgm:spPr/>
    </dgm:pt>
    <dgm:pt modelId="{356577E2-9B02-4238-B3BB-BB72689116A4}" type="sibTrans" cxnId="{81FAE5C9-9B65-4D00-89C5-8AF452836F7D}">
      <dgm:prSet/>
      <dgm:spPr/>
    </dgm:pt>
    <dgm:pt modelId="{EBB5CF08-2447-4587-AFED-C5B3E71219CE}">
      <dgm:prSet phldr="0"/>
      <dgm:spPr/>
      <dgm:t>
        <a:bodyPr/>
        <a:lstStyle/>
        <a:p>
          <a:pPr rtl="0"/>
          <a:r>
            <a:rPr lang="en-US" dirty="0">
              <a:latin typeface="Calibri Light" panose="020F0302020204030204"/>
            </a:rPr>
            <a:t>West </a:t>
          </a:r>
          <a:r>
            <a:rPr lang="en-US" dirty="0" err="1">
              <a:latin typeface="Calibri Light" panose="020F0302020204030204"/>
            </a:rPr>
            <a:t>Northants</a:t>
          </a:r>
        </a:p>
      </dgm:t>
    </dgm:pt>
    <dgm:pt modelId="{9BEC4074-4A0D-47A4-97F0-01D71FD70B73}" type="parTrans" cxnId="{912CD5CE-4EBF-40D2-A6D8-6ECA52715116}">
      <dgm:prSet/>
      <dgm:spPr/>
    </dgm:pt>
    <dgm:pt modelId="{82F282E8-B144-4FAB-AE52-DE0048D21E46}" type="sibTrans" cxnId="{912CD5CE-4EBF-40D2-A6D8-6ECA52715116}">
      <dgm:prSet/>
      <dgm:spPr/>
    </dgm:pt>
    <dgm:pt modelId="{BDEB0A46-A406-4539-9AD1-EB60F7F11782}">
      <dgm:prSet phldr="0"/>
      <dgm:spPr/>
      <dgm:t>
        <a:bodyPr/>
        <a:lstStyle/>
        <a:p>
          <a:r>
            <a:rPr lang="en-US" dirty="0">
              <a:latin typeface="Calibri Light" panose="020F0302020204030204"/>
            </a:rPr>
            <a:t>Southwark</a:t>
          </a:r>
        </a:p>
      </dgm:t>
    </dgm:pt>
    <dgm:pt modelId="{25E64863-849D-40B6-ACA3-60340179E384}" type="parTrans" cxnId="{753F4C6E-0322-4391-BB94-F6877E9EA91F}">
      <dgm:prSet/>
      <dgm:spPr/>
    </dgm:pt>
    <dgm:pt modelId="{1701A77F-6FDD-410A-B419-A3DA09E6D1F7}" type="sibTrans" cxnId="{753F4C6E-0322-4391-BB94-F6877E9EA91F}">
      <dgm:prSet/>
      <dgm:spPr/>
    </dgm:pt>
    <dgm:pt modelId="{15E98CB9-9E79-4D50-AC4D-DE1976551DD6}">
      <dgm:prSet phldr="0"/>
      <dgm:spPr/>
      <dgm:t>
        <a:bodyPr/>
        <a:lstStyle/>
        <a:p>
          <a:r>
            <a:rPr lang="en-US" dirty="0">
              <a:latin typeface="Calibri Light" panose="020F0302020204030204"/>
            </a:rPr>
            <a:t>Bristol</a:t>
          </a:r>
        </a:p>
      </dgm:t>
    </dgm:pt>
    <dgm:pt modelId="{E7026D0C-0DC3-4988-B5E8-6A5B77CE167B}" type="parTrans" cxnId="{A0F58261-8C72-4BDC-B58B-C30797A39507}">
      <dgm:prSet/>
      <dgm:spPr/>
    </dgm:pt>
    <dgm:pt modelId="{EF3F326E-F7FB-4A58-9AAC-501696AB7277}" type="sibTrans" cxnId="{A0F58261-8C72-4BDC-B58B-C30797A39507}">
      <dgm:prSet/>
      <dgm:spPr/>
    </dgm:pt>
    <dgm:pt modelId="{1A0C6BE6-CD7A-41D1-9715-55E594569167}">
      <dgm:prSet phldr="0"/>
      <dgm:spPr/>
      <dgm:t>
        <a:bodyPr/>
        <a:lstStyle/>
        <a:p>
          <a:pPr rtl="0"/>
          <a:r>
            <a:rPr lang="en-US" dirty="0">
              <a:latin typeface="Calibri Light" panose="020F0302020204030204"/>
            </a:rPr>
            <a:t>North </a:t>
          </a:r>
          <a:r>
            <a:rPr lang="en-US" dirty="0" err="1">
              <a:latin typeface="Calibri Light" panose="020F0302020204030204"/>
            </a:rPr>
            <a:t>Northants</a:t>
          </a:r>
        </a:p>
      </dgm:t>
    </dgm:pt>
    <dgm:pt modelId="{0F28E76A-08CE-4DA0-BA82-A1EDAC92E990}" type="parTrans" cxnId="{787B0944-C60B-440B-B21C-CF568048E07C}">
      <dgm:prSet/>
      <dgm:spPr/>
    </dgm:pt>
    <dgm:pt modelId="{B4F1F5EA-AB1D-4DB7-B200-3E493B2DC531}" type="sibTrans" cxnId="{787B0944-C60B-440B-B21C-CF568048E07C}">
      <dgm:prSet/>
      <dgm:spPr/>
    </dgm:pt>
    <dgm:pt modelId="{F78BB40D-496C-4C65-95F6-E5A91802EC9F}">
      <dgm:prSet phldr="0"/>
      <dgm:spPr/>
      <dgm:t>
        <a:bodyPr/>
        <a:lstStyle/>
        <a:p>
          <a:r>
            <a:rPr lang="en-US" dirty="0">
              <a:latin typeface="Calibri Light" panose="020F0302020204030204"/>
            </a:rPr>
            <a:t>Coventry</a:t>
          </a:r>
        </a:p>
      </dgm:t>
    </dgm:pt>
    <dgm:pt modelId="{ED74E233-AA1D-4D5D-8561-D31010D60682}" type="parTrans" cxnId="{FCAF1489-8387-4D4A-B74C-48C35AD1BFDB}">
      <dgm:prSet/>
      <dgm:spPr/>
    </dgm:pt>
    <dgm:pt modelId="{5D315756-3E99-477F-BBE7-F814BF0A2A5B}" type="sibTrans" cxnId="{FCAF1489-8387-4D4A-B74C-48C35AD1BFDB}">
      <dgm:prSet/>
      <dgm:spPr/>
    </dgm:pt>
    <dgm:pt modelId="{306D6F4F-8FA2-4893-96F8-6979D4C6D66C}">
      <dgm:prSet phldr="0"/>
      <dgm:spPr/>
      <dgm:t>
        <a:bodyPr/>
        <a:lstStyle/>
        <a:p>
          <a:r>
            <a:rPr lang="en-US" dirty="0">
              <a:latin typeface="Calibri Light" panose="020F0302020204030204"/>
            </a:rPr>
            <a:t>Islington</a:t>
          </a:r>
        </a:p>
      </dgm:t>
    </dgm:pt>
    <dgm:pt modelId="{192F491B-C96F-4004-B36A-4546FBF91AAC}" type="parTrans" cxnId="{50C0D25C-546A-4723-8EB5-0D8B848A4C0E}">
      <dgm:prSet/>
      <dgm:spPr/>
    </dgm:pt>
    <dgm:pt modelId="{4F44621F-B443-4485-9EA6-E42FB2C2A7EF}" type="sibTrans" cxnId="{50C0D25C-546A-4723-8EB5-0D8B848A4C0E}">
      <dgm:prSet/>
      <dgm:spPr/>
    </dgm:pt>
    <dgm:pt modelId="{9018931F-8E84-4F38-8306-EE745C428F7E}">
      <dgm:prSet phldr="0"/>
      <dgm:spPr/>
      <dgm:t>
        <a:bodyPr/>
        <a:lstStyle/>
        <a:p>
          <a:r>
            <a:rPr lang="en-US" dirty="0">
              <a:latin typeface="Calibri Light" panose="020F0302020204030204"/>
            </a:rPr>
            <a:t>Durham</a:t>
          </a:r>
        </a:p>
      </dgm:t>
    </dgm:pt>
    <dgm:pt modelId="{D2B1C8BC-3B67-4C3C-B078-BB289C290DF1}" type="parTrans" cxnId="{ED7D942E-7D28-4F8B-BC5D-9C00FF1C92CE}">
      <dgm:prSet/>
      <dgm:spPr/>
    </dgm:pt>
    <dgm:pt modelId="{5E446A66-285A-4CF8-8D10-BCAF4CFE25B5}" type="sibTrans" cxnId="{ED7D942E-7D28-4F8B-BC5D-9C00FF1C92CE}">
      <dgm:prSet/>
      <dgm:spPr/>
    </dgm:pt>
    <dgm:pt modelId="{A22BDAF2-8EC4-45C0-924C-4C562F7DED0E}">
      <dgm:prSet phldr="0"/>
      <dgm:spPr/>
      <dgm:t>
        <a:bodyPr/>
        <a:lstStyle/>
        <a:p>
          <a:r>
            <a:rPr lang="en-US" dirty="0">
              <a:latin typeface="Calibri Light" panose="020F0302020204030204"/>
            </a:rPr>
            <a:t>Lewisham</a:t>
          </a:r>
        </a:p>
      </dgm:t>
    </dgm:pt>
    <dgm:pt modelId="{4568A50F-A7DE-4B9E-A6CE-C49AB74CF6CD}" type="parTrans" cxnId="{5E14DE40-D342-4EAF-9618-B91675BA4BF5}">
      <dgm:prSet/>
      <dgm:spPr/>
    </dgm:pt>
    <dgm:pt modelId="{21DFC811-0F73-41C3-8E5D-6349114043DE}" type="sibTrans" cxnId="{5E14DE40-D342-4EAF-9618-B91675BA4BF5}">
      <dgm:prSet/>
      <dgm:spPr/>
    </dgm:pt>
    <dgm:pt modelId="{884E238D-52DB-40C7-B599-4C9B638424DE}" type="pres">
      <dgm:prSet presAssocID="{9CABF785-FDA6-4CC3-8EA3-79D17A38593E}" presName="linear" presStyleCnt="0">
        <dgm:presLayoutVars>
          <dgm:animLvl val="lvl"/>
          <dgm:resizeHandles val="exact"/>
        </dgm:presLayoutVars>
      </dgm:prSet>
      <dgm:spPr/>
    </dgm:pt>
    <dgm:pt modelId="{372E7166-FCE9-4BE7-97C6-9BC4ABEAD90C}" type="pres">
      <dgm:prSet presAssocID="{56C53DBD-158F-4B40-83D6-FA7D408FECA5}" presName="parentText" presStyleLbl="node1" presStyleIdx="0" presStyleCnt="1">
        <dgm:presLayoutVars>
          <dgm:chMax val="0"/>
          <dgm:bulletEnabled val="1"/>
        </dgm:presLayoutVars>
      </dgm:prSet>
      <dgm:spPr/>
    </dgm:pt>
    <dgm:pt modelId="{D589C1F9-6709-439B-889A-D71D6B6AD2B1}" type="pres">
      <dgm:prSet presAssocID="{56C53DBD-158F-4B40-83D6-FA7D408FECA5}" presName="childText" presStyleLbl="revTx" presStyleIdx="0" presStyleCnt="1">
        <dgm:presLayoutVars>
          <dgm:bulletEnabled val="1"/>
        </dgm:presLayoutVars>
      </dgm:prSet>
      <dgm:spPr/>
    </dgm:pt>
  </dgm:ptLst>
  <dgm:cxnLst>
    <dgm:cxn modelId="{F37B1504-F72A-48D4-9E6E-C0C2647C1D3D}" srcId="{9CABF785-FDA6-4CC3-8EA3-79D17A38593E}" destId="{56C53DBD-158F-4B40-83D6-FA7D408FECA5}" srcOrd="0" destOrd="0" parTransId="{B057864B-FE4D-4CE9-9B23-6B077CA58814}" sibTransId="{10DCD451-B2DA-402A-B7DD-80B3E3DDF986}"/>
    <dgm:cxn modelId="{8B5AA70D-09C0-4047-A24A-544090A63627}" type="presOf" srcId="{EBB5CF08-2447-4587-AFED-C5B3E71219CE}" destId="{D589C1F9-6709-439B-889A-D71D6B6AD2B1}" srcOrd="0" destOrd="6" presId="urn:microsoft.com/office/officeart/2005/8/layout/vList2"/>
    <dgm:cxn modelId="{698D4F28-EEA8-451C-8C39-9F953755A404}" srcId="{56C53DBD-158F-4B40-83D6-FA7D408FECA5}" destId="{C4DEEFE8-D85D-497A-A838-552C94380071}" srcOrd="4" destOrd="0" parTransId="{D5335CA5-4FF8-489E-83F4-A2C9550E7B50}" sibTransId="{C0F61248-C9F8-4B64-B06A-74BA5D4777AA}"/>
    <dgm:cxn modelId="{ED7D942E-7D28-4F8B-BC5D-9C00FF1C92CE}" srcId="{56C53DBD-158F-4B40-83D6-FA7D408FECA5}" destId="{9018931F-8E84-4F38-8306-EE745C428F7E}" srcOrd="11" destOrd="0" parTransId="{D2B1C8BC-3B67-4C3C-B078-BB289C290DF1}" sibTransId="{5E446A66-285A-4CF8-8D10-BCAF4CFE25B5}"/>
    <dgm:cxn modelId="{81BCA13B-CE47-491C-AE97-75B957916E0C}" type="presOf" srcId="{BDEB0A46-A406-4539-9AD1-EB60F7F11782}" destId="{D589C1F9-6709-439B-889A-D71D6B6AD2B1}" srcOrd="0" destOrd="7" presId="urn:microsoft.com/office/officeart/2005/8/layout/vList2"/>
    <dgm:cxn modelId="{5E14DE40-D342-4EAF-9618-B91675BA4BF5}" srcId="{56C53DBD-158F-4B40-83D6-FA7D408FECA5}" destId="{A22BDAF2-8EC4-45C0-924C-4C562F7DED0E}" srcOrd="12" destOrd="0" parTransId="{4568A50F-A7DE-4B9E-A6CE-C49AB74CF6CD}" sibTransId="{21DFC811-0F73-41C3-8E5D-6349114043DE}"/>
    <dgm:cxn modelId="{50C0D25C-546A-4723-8EB5-0D8B848A4C0E}" srcId="{56C53DBD-158F-4B40-83D6-FA7D408FECA5}" destId="{306D6F4F-8FA2-4893-96F8-6979D4C6D66C}" srcOrd="10" destOrd="0" parTransId="{192F491B-C96F-4004-B36A-4546FBF91AAC}" sibTransId="{4F44621F-B443-4485-9EA6-E42FB2C2A7EF}"/>
    <dgm:cxn modelId="{A0F58261-8C72-4BDC-B58B-C30797A39507}" srcId="{56C53DBD-158F-4B40-83D6-FA7D408FECA5}" destId="{15E98CB9-9E79-4D50-AC4D-DE1976551DD6}" srcOrd="8" destOrd="0" parTransId="{E7026D0C-0DC3-4988-B5E8-6A5B77CE167B}" sibTransId="{EF3F326E-F7FB-4A58-9AAC-501696AB7277}"/>
    <dgm:cxn modelId="{787B0944-C60B-440B-B21C-CF568048E07C}" srcId="{56C53DBD-158F-4B40-83D6-FA7D408FECA5}" destId="{1A0C6BE6-CD7A-41D1-9715-55E594569167}" srcOrd="1" destOrd="0" parTransId="{0F28E76A-08CE-4DA0-BA82-A1EDAC92E990}" sibTransId="{B4F1F5EA-AB1D-4DB7-B200-3E493B2DC531}"/>
    <dgm:cxn modelId="{79F72C6C-237F-41F5-8543-8F83FAF30A90}" type="presOf" srcId="{56C53DBD-158F-4B40-83D6-FA7D408FECA5}" destId="{372E7166-FCE9-4BE7-97C6-9BC4ABEAD90C}" srcOrd="0" destOrd="0" presId="urn:microsoft.com/office/officeart/2005/8/layout/vList2"/>
    <dgm:cxn modelId="{31AE276E-9AC5-482C-9A9D-1FC9717FA1A1}" type="presOf" srcId="{68B2C547-5F64-4A67-9E52-A7454AD9514B}" destId="{D589C1F9-6709-439B-889A-D71D6B6AD2B1}" srcOrd="0" destOrd="0" presId="urn:microsoft.com/office/officeart/2005/8/layout/vList2"/>
    <dgm:cxn modelId="{753F4C6E-0322-4391-BB94-F6877E9EA91F}" srcId="{56C53DBD-158F-4B40-83D6-FA7D408FECA5}" destId="{BDEB0A46-A406-4539-9AD1-EB60F7F11782}" srcOrd="7" destOrd="0" parTransId="{25E64863-849D-40B6-ACA3-60340179E384}" sibTransId="{1701A77F-6FDD-410A-B419-A3DA09E6D1F7}"/>
    <dgm:cxn modelId="{0D58A859-BC79-4C7D-972E-D4E095E57513}" type="presOf" srcId="{8A63AA82-13A5-4DD2-93F2-864F627DF3A9}" destId="{D589C1F9-6709-439B-889A-D71D6B6AD2B1}" srcOrd="0" destOrd="5" presId="urn:microsoft.com/office/officeart/2005/8/layout/vList2"/>
    <dgm:cxn modelId="{7118E95A-1E19-4E83-B988-006B2B58F4FF}" type="presOf" srcId="{A22BDAF2-8EC4-45C0-924C-4C562F7DED0E}" destId="{D589C1F9-6709-439B-889A-D71D6B6AD2B1}" srcOrd="0" destOrd="12" presId="urn:microsoft.com/office/officeart/2005/8/layout/vList2"/>
    <dgm:cxn modelId="{E1EDA583-BBA0-409D-AF83-43728680E114}" type="presOf" srcId="{0D2219D2-732B-4D1C-A9B3-DC46BCE582E0}" destId="{D589C1F9-6709-439B-889A-D71D6B6AD2B1}" srcOrd="0" destOrd="3" presId="urn:microsoft.com/office/officeart/2005/8/layout/vList2"/>
    <dgm:cxn modelId="{FCAF1489-8387-4D4A-B74C-48C35AD1BFDB}" srcId="{56C53DBD-158F-4B40-83D6-FA7D408FECA5}" destId="{F78BB40D-496C-4C65-95F6-E5A91802EC9F}" srcOrd="9" destOrd="0" parTransId="{ED74E233-AA1D-4D5D-8561-D31010D60682}" sibTransId="{5D315756-3E99-477F-BBE7-F814BF0A2A5B}"/>
    <dgm:cxn modelId="{B5E3279D-0DE3-44AD-BCB9-3AD0D095D3D5}" type="presOf" srcId="{C4DEEFE8-D85D-497A-A838-552C94380071}" destId="{D589C1F9-6709-439B-889A-D71D6B6AD2B1}" srcOrd="0" destOrd="4" presId="urn:microsoft.com/office/officeart/2005/8/layout/vList2"/>
    <dgm:cxn modelId="{4E225AB1-9D05-4AE5-A38C-3017C71956F5}" type="presOf" srcId="{9018931F-8E84-4F38-8306-EE745C428F7E}" destId="{D589C1F9-6709-439B-889A-D71D6B6AD2B1}" srcOrd="0" destOrd="11" presId="urn:microsoft.com/office/officeart/2005/8/layout/vList2"/>
    <dgm:cxn modelId="{81FAE5C9-9B65-4D00-89C5-8AF452836F7D}" srcId="{56C53DBD-158F-4B40-83D6-FA7D408FECA5}" destId="{8A63AA82-13A5-4DD2-93F2-864F627DF3A9}" srcOrd="5" destOrd="0" parTransId="{0B5BD941-B87A-4046-B660-0EADE21B7CA0}" sibTransId="{356577E2-9B02-4238-B3BB-BB72689116A4}"/>
    <dgm:cxn modelId="{896273CB-D853-4F1C-8116-1CF2D2A0B50B}" type="presOf" srcId="{9CABF785-FDA6-4CC3-8EA3-79D17A38593E}" destId="{884E238D-52DB-40C7-B599-4C9B638424DE}" srcOrd="0" destOrd="0" presId="urn:microsoft.com/office/officeart/2005/8/layout/vList2"/>
    <dgm:cxn modelId="{912CD5CE-4EBF-40D2-A6D8-6ECA52715116}" srcId="{56C53DBD-158F-4B40-83D6-FA7D408FECA5}" destId="{EBB5CF08-2447-4587-AFED-C5B3E71219CE}" srcOrd="6" destOrd="0" parTransId="{9BEC4074-4A0D-47A4-97F0-01D71FD70B73}" sibTransId="{82F282E8-B144-4FAB-AE52-DE0048D21E46}"/>
    <dgm:cxn modelId="{C03B45D1-BB15-404F-8BD3-CB69DC487A71}" srcId="{56C53DBD-158F-4B40-83D6-FA7D408FECA5}" destId="{0D2219D2-732B-4D1C-A9B3-DC46BCE582E0}" srcOrd="3" destOrd="0" parTransId="{290A14D0-0139-4487-BE26-CE07F9D0D81D}" sibTransId="{400E4E2E-4038-456B-8071-619840DC9307}"/>
    <dgm:cxn modelId="{18A171D9-74DB-47DB-8FF4-E97824BC0875}" type="presOf" srcId="{15E98CB9-9E79-4D50-AC4D-DE1976551DD6}" destId="{D589C1F9-6709-439B-889A-D71D6B6AD2B1}" srcOrd="0" destOrd="8" presId="urn:microsoft.com/office/officeart/2005/8/layout/vList2"/>
    <dgm:cxn modelId="{29F559DE-CEB9-4DA0-8583-880761F36511}" type="presOf" srcId="{306D6F4F-8FA2-4893-96F8-6979D4C6D66C}" destId="{D589C1F9-6709-439B-889A-D71D6B6AD2B1}" srcOrd="0" destOrd="10" presId="urn:microsoft.com/office/officeart/2005/8/layout/vList2"/>
    <dgm:cxn modelId="{C2184AE7-8342-4D19-93AD-FC20135270F0}" srcId="{56C53DBD-158F-4B40-83D6-FA7D408FECA5}" destId="{68B2C547-5F64-4A67-9E52-A7454AD9514B}" srcOrd="0" destOrd="0" parTransId="{1C77BC33-FC5E-4B3C-8F9B-9CF264426A4C}" sibTransId="{A5490FBD-8926-462B-B7A5-5EF34277C472}"/>
    <dgm:cxn modelId="{A38DD3F6-06EE-4D15-9AA1-D8214198C03E}" type="presOf" srcId="{1A0C6BE6-CD7A-41D1-9715-55E594569167}" destId="{D589C1F9-6709-439B-889A-D71D6B6AD2B1}" srcOrd="0" destOrd="1" presId="urn:microsoft.com/office/officeart/2005/8/layout/vList2"/>
    <dgm:cxn modelId="{6D752DFB-BC38-4ADC-8A10-1C47E71E3451}" type="presOf" srcId="{EC0906CD-DA8F-43E5-B5DB-A8F83A1D5334}" destId="{D589C1F9-6709-439B-889A-D71D6B6AD2B1}" srcOrd="0" destOrd="2" presId="urn:microsoft.com/office/officeart/2005/8/layout/vList2"/>
    <dgm:cxn modelId="{4035B5FE-F6AA-4EC4-8A09-2656C32DF191}" srcId="{56C53DBD-158F-4B40-83D6-FA7D408FECA5}" destId="{EC0906CD-DA8F-43E5-B5DB-A8F83A1D5334}" srcOrd="2" destOrd="0" parTransId="{F5AD43DC-7A45-4A40-98F8-9025ECD7A2A8}" sibTransId="{D51391E1-3555-4A66-B949-ED92D1C9BDAA}"/>
    <dgm:cxn modelId="{9EF0D7FF-CB7C-428C-AE9F-5D83B70BA52C}" type="presOf" srcId="{F78BB40D-496C-4C65-95F6-E5A91802EC9F}" destId="{D589C1F9-6709-439B-889A-D71D6B6AD2B1}" srcOrd="0" destOrd="9" presId="urn:microsoft.com/office/officeart/2005/8/layout/vList2"/>
    <dgm:cxn modelId="{A9A74889-71DF-4CB0-95F6-3C19E6D657E0}" type="presParOf" srcId="{884E238D-52DB-40C7-B599-4C9B638424DE}" destId="{372E7166-FCE9-4BE7-97C6-9BC4ABEAD90C}" srcOrd="0" destOrd="0" presId="urn:microsoft.com/office/officeart/2005/8/layout/vList2"/>
    <dgm:cxn modelId="{F4F3A6CA-B4D3-4F72-8948-909AA31EC044}" type="presParOf" srcId="{884E238D-52DB-40C7-B599-4C9B638424DE}" destId="{D589C1F9-6709-439B-889A-D71D6B6AD2B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E7166-FCE9-4BE7-97C6-9BC4ABEAD90C}">
      <dsp:nvSpPr>
        <dsp:cNvPr id="0" name=""/>
        <dsp:cNvSpPr/>
      </dsp:nvSpPr>
      <dsp:spPr>
        <a:xfrm>
          <a:off x="0" y="19510"/>
          <a:ext cx="2617839" cy="79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Calibri Light" panose="020F0302020204030204"/>
            </a:rPr>
            <a:t>Local Authorities in attendance:</a:t>
          </a:r>
          <a:endParaRPr lang="en-US" sz="2000" kern="1200" dirty="0"/>
        </a:p>
      </dsp:txBody>
      <dsp:txXfrm>
        <a:off x="38838" y="58348"/>
        <a:ext cx="2540163" cy="717924"/>
      </dsp:txXfrm>
    </dsp:sp>
    <dsp:sp modelId="{D589C1F9-6709-439B-889A-D71D6B6AD2B1}">
      <dsp:nvSpPr>
        <dsp:cNvPr id="0" name=""/>
        <dsp:cNvSpPr/>
      </dsp:nvSpPr>
      <dsp:spPr>
        <a:xfrm>
          <a:off x="0" y="815110"/>
          <a:ext cx="2617839" cy="356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16"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latin typeface="Calibri Light" panose="020F0302020204030204"/>
            </a:rPr>
            <a:t>Leeds</a:t>
          </a:r>
        </a:p>
        <a:p>
          <a:pPr marL="171450" lvl="1" indent="-171450" algn="l" defTabSz="711200" rtl="0">
            <a:lnSpc>
              <a:spcPct val="90000"/>
            </a:lnSpc>
            <a:spcBef>
              <a:spcPct val="0"/>
            </a:spcBef>
            <a:spcAft>
              <a:spcPct val="20000"/>
            </a:spcAft>
            <a:buChar char="•"/>
          </a:pPr>
          <a:r>
            <a:rPr lang="en-US" sz="1600" kern="1200" dirty="0">
              <a:latin typeface="Calibri Light" panose="020F0302020204030204"/>
            </a:rPr>
            <a:t>North </a:t>
          </a:r>
          <a:r>
            <a:rPr lang="en-US" sz="1600" kern="1200" dirty="0" err="1">
              <a:latin typeface="Calibri Light" panose="020F0302020204030204"/>
            </a:rPr>
            <a:t>Northants</a:t>
          </a:r>
        </a:p>
        <a:p>
          <a:pPr marL="171450" lvl="1" indent="-171450" algn="l" defTabSz="711200" rtl="0">
            <a:lnSpc>
              <a:spcPct val="90000"/>
            </a:lnSpc>
            <a:spcBef>
              <a:spcPct val="0"/>
            </a:spcBef>
            <a:spcAft>
              <a:spcPct val="20000"/>
            </a:spcAft>
            <a:buChar char="•"/>
          </a:pPr>
          <a:r>
            <a:rPr lang="en-US" sz="1600" kern="1200" dirty="0">
              <a:latin typeface="Calibri Light" panose="020F0302020204030204"/>
            </a:rPr>
            <a:t>Central Bedfordshire</a:t>
          </a:r>
        </a:p>
        <a:p>
          <a:pPr marL="171450" lvl="1" indent="-171450" algn="l" defTabSz="711200">
            <a:lnSpc>
              <a:spcPct val="90000"/>
            </a:lnSpc>
            <a:spcBef>
              <a:spcPct val="0"/>
            </a:spcBef>
            <a:spcAft>
              <a:spcPct val="20000"/>
            </a:spcAft>
            <a:buChar char="•"/>
          </a:pPr>
          <a:r>
            <a:rPr lang="en-US" sz="1600" kern="1200" dirty="0">
              <a:latin typeface="Calibri Light" panose="020F0302020204030204"/>
            </a:rPr>
            <a:t>Norwich</a:t>
          </a:r>
          <a:endParaRPr lang="en-US" sz="1600" kern="1200" dirty="0"/>
        </a:p>
        <a:p>
          <a:pPr marL="171450" lvl="1" indent="-171450" algn="l" defTabSz="711200" rtl="0">
            <a:lnSpc>
              <a:spcPct val="90000"/>
            </a:lnSpc>
            <a:spcBef>
              <a:spcPct val="0"/>
            </a:spcBef>
            <a:spcAft>
              <a:spcPct val="20000"/>
            </a:spcAft>
            <a:buChar char="•"/>
          </a:pPr>
          <a:r>
            <a:rPr lang="en-US" sz="1600" kern="1200" dirty="0">
              <a:latin typeface="Calibri Light" panose="020F0302020204030204"/>
            </a:rPr>
            <a:t>Aberdeen City</a:t>
          </a:r>
        </a:p>
        <a:p>
          <a:pPr marL="171450" lvl="1" indent="-171450" algn="l" defTabSz="711200">
            <a:lnSpc>
              <a:spcPct val="90000"/>
            </a:lnSpc>
            <a:spcBef>
              <a:spcPct val="0"/>
            </a:spcBef>
            <a:spcAft>
              <a:spcPct val="20000"/>
            </a:spcAft>
            <a:buChar char="•"/>
          </a:pPr>
          <a:r>
            <a:rPr lang="en-US" sz="1600" kern="1200" dirty="0">
              <a:latin typeface="Calibri Light" panose="020F0302020204030204"/>
            </a:rPr>
            <a:t>BCP</a:t>
          </a:r>
        </a:p>
        <a:p>
          <a:pPr marL="171450" lvl="1" indent="-171450" algn="l" defTabSz="711200" rtl="0">
            <a:lnSpc>
              <a:spcPct val="90000"/>
            </a:lnSpc>
            <a:spcBef>
              <a:spcPct val="0"/>
            </a:spcBef>
            <a:spcAft>
              <a:spcPct val="20000"/>
            </a:spcAft>
            <a:buChar char="•"/>
          </a:pPr>
          <a:r>
            <a:rPr lang="en-US" sz="1600" kern="1200" dirty="0">
              <a:latin typeface="Calibri Light" panose="020F0302020204030204"/>
            </a:rPr>
            <a:t>West </a:t>
          </a:r>
          <a:r>
            <a:rPr lang="en-US" sz="1600" kern="1200" dirty="0" err="1">
              <a:latin typeface="Calibri Light" panose="020F0302020204030204"/>
            </a:rPr>
            <a:t>Northants</a:t>
          </a:r>
        </a:p>
        <a:p>
          <a:pPr marL="171450" lvl="1" indent="-171450" algn="l" defTabSz="711200">
            <a:lnSpc>
              <a:spcPct val="90000"/>
            </a:lnSpc>
            <a:spcBef>
              <a:spcPct val="0"/>
            </a:spcBef>
            <a:spcAft>
              <a:spcPct val="20000"/>
            </a:spcAft>
            <a:buChar char="•"/>
          </a:pPr>
          <a:r>
            <a:rPr lang="en-US" sz="1600" kern="1200" dirty="0">
              <a:latin typeface="Calibri Light" panose="020F0302020204030204"/>
            </a:rPr>
            <a:t>Southwark</a:t>
          </a:r>
        </a:p>
        <a:p>
          <a:pPr marL="171450" lvl="1" indent="-171450" algn="l" defTabSz="711200">
            <a:lnSpc>
              <a:spcPct val="90000"/>
            </a:lnSpc>
            <a:spcBef>
              <a:spcPct val="0"/>
            </a:spcBef>
            <a:spcAft>
              <a:spcPct val="20000"/>
            </a:spcAft>
            <a:buChar char="•"/>
          </a:pPr>
          <a:r>
            <a:rPr lang="en-US" sz="1600" kern="1200" dirty="0">
              <a:latin typeface="Calibri Light" panose="020F0302020204030204"/>
            </a:rPr>
            <a:t>Bristol</a:t>
          </a:r>
        </a:p>
        <a:p>
          <a:pPr marL="171450" lvl="1" indent="-171450" algn="l" defTabSz="711200">
            <a:lnSpc>
              <a:spcPct val="90000"/>
            </a:lnSpc>
            <a:spcBef>
              <a:spcPct val="0"/>
            </a:spcBef>
            <a:spcAft>
              <a:spcPct val="20000"/>
            </a:spcAft>
            <a:buChar char="•"/>
          </a:pPr>
          <a:r>
            <a:rPr lang="en-US" sz="1600" kern="1200" dirty="0">
              <a:latin typeface="Calibri Light" panose="020F0302020204030204"/>
            </a:rPr>
            <a:t>Coventry</a:t>
          </a:r>
        </a:p>
        <a:p>
          <a:pPr marL="171450" lvl="1" indent="-171450" algn="l" defTabSz="711200">
            <a:lnSpc>
              <a:spcPct val="90000"/>
            </a:lnSpc>
            <a:spcBef>
              <a:spcPct val="0"/>
            </a:spcBef>
            <a:spcAft>
              <a:spcPct val="20000"/>
            </a:spcAft>
            <a:buChar char="•"/>
          </a:pPr>
          <a:r>
            <a:rPr lang="en-US" sz="1600" kern="1200" dirty="0">
              <a:latin typeface="Calibri Light" panose="020F0302020204030204"/>
            </a:rPr>
            <a:t>Islington</a:t>
          </a:r>
        </a:p>
        <a:p>
          <a:pPr marL="171450" lvl="1" indent="-171450" algn="l" defTabSz="711200">
            <a:lnSpc>
              <a:spcPct val="90000"/>
            </a:lnSpc>
            <a:spcBef>
              <a:spcPct val="0"/>
            </a:spcBef>
            <a:spcAft>
              <a:spcPct val="20000"/>
            </a:spcAft>
            <a:buChar char="•"/>
          </a:pPr>
          <a:r>
            <a:rPr lang="en-US" sz="1600" kern="1200" dirty="0">
              <a:latin typeface="Calibri Light" panose="020F0302020204030204"/>
            </a:rPr>
            <a:t>Durham</a:t>
          </a:r>
        </a:p>
        <a:p>
          <a:pPr marL="171450" lvl="1" indent="-171450" algn="l" defTabSz="711200">
            <a:lnSpc>
              <a:spcPct val="90000"/>
            </a:lnSpc>
            <a:spcBef>
              <a:spcPct val="0"/>
            </a:spcBef>
            <a:spcAft>
              <a:spcPct val="20000"/>
            </a:spcAft>
            <a:buChar char="•"/>
          </a:pPr>
          <a:r>
            <a:rPr lang="en-US" sz="1600" kern="1200" dirty="0">
              <a:latin typeface="Calibri Light" panose="020F0302020204030204"/>
            </a:rPr>
            <a:t>Lewisham</a:t>
          </a:r>
        </a:p>
      </dsp:txBody>
      <dsp:txXfrm>
        <a:off x="0" y="815110"/>
        <a:ext cx="2617839" cy="3560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72BF09-8070-4058-B0B6-986CC24D83DF}" type="datetimeFigureOut">
              <a:rPr lang="en-GB" smtClean="0"/>
              <a:t>10/06/2021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824107-BA23-423E-BB7C-EB0650501C7F}" type="slidenum">
              <a:rPr lang="en-GB" smtClean="0"/>
              <a:t>‹#›</a:t>
            </a:fld>
            <a:endParaRPr lang="en-GB"/>
          </a:p>
        </p:txBody>
      </p:sp>
    </p:spTree>
    <p:extLst>
      <p:ext uri="{BB962C8B-B14F-4D97-AF65-F5344CB8AC3E}">
        <p14:creationId xmlns:p14="http://schemas.microsoft.com/office/powerpoint/2010/main" val="1403274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955FEA-E371-4AE5-8AAC-CC315FE85C21}" type="datetimeFigureOut">
              <a:rPr lang="en-GB"/>
              <a:t>10/06/2021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35941-9897-450E-8971-EBCAC40D4C41}" type="slidenum">
              <a:rPr lang="en-GB"/>
              <a:t>‹#›</a:t>
            </a:fld>
            <a:endParaRPr lang="en-GB"/>
          </a:p>
        </p:txBody>
      </p:sp>
    </p:spTree>
    <p:extLst>
      <p:ext uri="{BB962C8B-B14F-4D97-AF65-F5344CB8AC3E}">
        <p14:creationId xmlns:p14="http://schemas.microsoft.com/office/powerpoint/2010/main" val="22452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3F61ADA-F817-4BD9-85D0-353999079619}" type="slidenum">
              <a:rPr lang="en-GB" smtClean="0"/>
              <a:t>1</a:t>
            </a:fld>
            <a:endParaRPr lang="en-GB"/>
          </a:p>
        </p:txBody>
      </p:sp>
    </p:spTree>
    <p:extLst>
      <p:ext uri="{BB962C8B-B14F-4D97-AF65-F5344CB8AC3E}">
        <p14:creationId xmlns:p14="http://schemas.microsoft.com/office/powerpoint/2010/main" val="172155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6/10/2021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7905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82667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6/10/2021</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929147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453201" y="2531222"/>
            <a:ext cx="11316769" cy="1831377"/>
          </a:xfrm>
        </p:spPr>
        <p:txBody>
          <a:bodyPr>
            <a:noAutofit/>
          </a:bodyPr>
          <a:lstStyle>
            <a:lvl1pPr algn="ctr">
              <a:defRPr sz="7000" spc="0" baseline="0">
                <a:solidFill>
                  <a:schemeClr val="bg2"/>
                </a:solidFill>
              </a:defRPr>
            </a:lvl1pPr>
          </a:lstStyle>
          <a:p>
            <a:r>
              <a:rPr lang="en-US"/>
              <a:t>Presentation title</a:t>
            </a:r>
          </a:p>
        </p:txBody>
      </p:sp>
      <p:sp>
        <p:nvSpPr>
          <p:cNvPr id="9" name="Subtitle 2"/>
          <p:cNvSpPr>
            <a:spLocks noGrp="1"/>
          </p:cNvSpPr>
          <p:nvPr>
            <p:ph type="subTitle" idx="1" hasCustomPrompt="1"/>
          </p:nvPr>
        </p:nvSpPr>
        <p:spPr>
          <a:xfrm>
            <a:off x="453203" y="4541897"/>
            <a:ext cx="11316768" cy="388977"/>
          </a:xfrm>
        </p:spPr>
        <p:txBody>
          <a:bodyPr>
            <a:noAutofit/>
          </a:bodyPr>
          <a:lstStyle>
            <a:lvl1pPr marL="0" indent="0" algn="ctr">
              <a:buNone/>
              <a:defRPr sz="2800">
                <a:solidFill>
                  <a:schemeClr val="bg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10" name="Picture 9"/>
          <p:cNvPicPr>
            <a:picLocks noChangeAspect="1"/>
          </p:cNvPicPr>
          <p:nvPr userDrawn="1"/>
        </p:nvPicPr>
        <p:blipFill rotWithShape="1">
          <a:blip r:embed="rId3"/>
          <a:srcRect r="51610"/>
          <a:stretch/>
        </p:blipFill>
        <p:spPr>
          <a:xfrm>
            <a:off x="5511844" y="1229033"/>
            <a:ext cx="1168311" cy="1156986"/>
          </a:xfrm>
          <a:prstGeom prst="rect">
            <a:avLst/>
          </a:prstGeom>
        </p:spPr>
      </p:pic>
    </p:spTree>
    <p:extLst>
      <p:ext uri="{BB962C8B-B14F-4D97-AF65-F5344CB8AC3E}">
        <p14:creationId xmlns:p14="http://schemas.microsoft.com/office/powerpoint/2010/main" val="2274832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6096000" y="0"/>
            <a:ext cx="6096000" cy="6858000"/>
          </a:xfrm>
        </p:spPr>
        <p:txBody>
          <a:bodyPr>
            <a:normAutofit/>
          </a:bodyPr>
          <a:lstStyle>
            <a:lvl1pPr>
              <a:defRPr sz="2000">
                <a:latin typeface="Museo Sans 500" panose="02000000000000000000" pitchFamily="50" charset="0"/>
              </a:defRPr>
            </a:lvl1pPr>
          </a:lstStyle>
          <a:p>
            <a:endParaRPr lang="en-GB"/>
          </a:p>
        </p:txBody>
      </p:sp>
      <p:sp>
        <p:nvSpPr>
          <p:cNvPr id="8"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Heading</a:t>
            </a:r>
          </a:p>
        </p:txBody>
      </p:sp>
      <p:sp>
        <p:nvSpPr>
          <p:cNvPr id="9"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323888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8"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2047787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point list">
    <p:spTree>
      <p:nvGrpSpPr>
        <p:cNvPr id="1" name=""/>
        <p:cNvGrpSpPr/>
        <p:nvPr/>
      </p:nvGrpSpPr>
      <p:grpSpPr>
        <a:xfrm>
          <a:off x="0" y="0"/>
          <a:ext cx="0" cy="0"/>
          <a:chOff x="0" y="0"/>
          <a:chExt cx="0" cy="0"/>
        </a:xfrm>
      </p:grpSpPr>
      <p:sp>
        <p:nvSpPr>
          <p:cNvPr id="8"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9"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10" name="Text Placeholder 12"/>
          <p:cNvSpPr>
            <a:spLocks noGrp="1"/>
          </p:cNvSpPr>
          <p:nvPr>
            <p:ph type="body" sz="quarter" idx="17" hasCustomPrompt="1"/>
          </p:nvPr>
        </p:nvSpPr>
        <p:spPr>
          <a:xfrm>
            <a:off x="452967" y="620713"/>
            <a:ext cx="11372851" cy="5257800"/>
          </a:xfrm>
        </p:spPr>
        <p:txBody>
          <a:bodyPr>
            <a:normAutofit/>
          </a:bodyPr>
          <a:lstStyle>
            <a:lvl1pPr marL="342900" indent="-342900" algn="l">
              <a:buClr>
                <a:schemeClr val="accent1"/>
              </a:buClr>
              <a:buSzPct val="120000"/>
              <a:buFont typeface="Arial" panose="020B0604020202020204" pitchFamily="34" charset="0"/>
              <a:buChar char="•"/>
              <a:defRPr sz="2000" baseline="0">
                <a:solidFill>
                  <a:schemeClr val="tx1"/>
                </a:solidFill>
                <a:latin typeface="Museo Sans 500" panose="02000000000000000000" pitchFamily="50" charset="0"/>
              </a:defRPr>
            </a:lvl1pPr>
          </a:lstStyle>
          <a:p>
            <a:pPr lvl="0"/>
            <a:r>
              <a:rPr lang="en-US"/>
              <a:t>Body copy for bullet point list.</a:t>
            </a:r>
          </a:p>
        </p:txBody>
      </p:sp>
    </p:spTree>
    <p:extLst>
      <p:ext uri="{BB962C8B-B14F-4D97-AF65-F5344CB8AC3E}">
        <p14:creationId xmlns:p14="http://schemas.microsoft.com/office/powerpoint/2010/main" val="1398769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2"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358366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extBox 6"/>
          <p:cNvSpPr txBox="1"/>
          <p:nvPr userDrawn="1"/>
        </p:nvSpPr>
        <p:spPr>
          <a:xfrm>
            <a:off x="453201" y="2844225"/>
            <a:ext cx="11316769" cy="1169551"/>
          </a:xfrm>
          <a:prstGeom prst="rect">
            <a:avLst/>
          </a:prstGeom>
          <a:noFill/>
        </p:spPr>
        <p:txBody>
          <a:bodyPr wrap="square" rtlCol="0">
            <a:spAutoFit/>
          </a:bodyPr>
          <a:lstStyle/>
          <a:p>
            <a:pPr algn="ctr"/>
            <a:r>
              <a:rPr lang="en-GB" sz="7000" spc="0">
                <a:solidFill>
                  <a:schemeClr val="bg1"/>
                </a:solidFill>
                <a:latin typeface="Museo 500" panose="02000000000000000000" pitchFamily="50" charset="0"/>
              </a:rPr>
              <a:t>Thank you</a:t>
            </a:r>
          </a:p>
        </p:txBody>
      </p:sp>
      <p:sp>
        <p:nvSpPr>
          <p:cNvPr id="8" name="TextBox 7"/>
          <p:cNvSpPr txBox="1"/>
          <p:nvPr userDrawn="1"/>
        </p:nvSpPr>
        <p:spPr>
          <a:xfrm>
            <a:off x="5302207" y="6151566"/>
            <a:ext cx="1190694" cy="307777"/>
          </a:xfrm>
          <a:prstGeom prst="rect">
            <a:avLst/>
          </a:prstGeom>
          <a:noFill/>
        </p:spPr>
        <p:txBody>
          <a:bodyPr wrap="square" rtlCol="0">
            <a:spAutoFit/>
          </a:bodyPr>
          <a:lstStyle/>
          <a:p>
            <a:pPr algn="ctr"/>
            <a:r>
              <a:rPr lang="en-GB" sz="1400"/>
              <a:t>crisis.org.uk</a:t>
            </a:r>
          </a:p>
        </p:txBody>
      </p:sp>
      <p:pic>
        <p:nvPicPr>
          <p:cNvPr id="9" name="Picture 8"/>
          <p:cNvPicPr>
            <a:picLocks noChangeAspect="1"/>
          </p:cNvPicPr>
          <p:nvPr userDrawn="1"/>
        </p:nvPicPr>
        <p:blipFill rotWithShape="1">
          <a:blip r:embed="rId3"/>
          <a:srcRect r="50290"/>
          <a:stretch/>
        </p:blipFill>
        <p:spPr>
          <a:xfrm>
            <a:off x="5405054" y="5160612"/>
            <a:ext cx="1022376" cy="985581"/>
          </a:xfrm>
          <a:prstGeom prst="rect">
            <a:avLst/>
          </a:prstGeom>
        </p:spPr>
      </p:pic>
    </p:spTree>
    <p:extLst>
      <p:ext uri="{BB962C8B-B14F-4D97-AF65-F5344CB8AC3E}">
        <p14:creationId xmlns:p14="http://schemas.microsoft.com/office/powerpoint/2010/main" val="192121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22848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6/10/2021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78371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6/10/2021</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90282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6/10/2021</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1450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6/10/2021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7971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6/10/2021</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37544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92420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6/10/2021</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2397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6/10/2021</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263125240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C5E55D-E4A9-4817-B6F7-7AF780A89C65}"/>
              </a:ext>
            </a:extLst>
          </p:cNvPr>
          <p:cNvSpPr>
            <a:spLocks noGrp="1"/>
          </p:cNvSpPr>
          <p:nvPr>
            <p:ph type="ctrTitle"/>
          </p:nvPr>
        </p:nvSpPr>
        <p:spPr>
          <a:xfrm>
            <a:off x="438824" y="3472474"/>
            <a:ext cx="11316769" cy="1278314"/>
          </a:xfrm>
        </p:spPr>
        <p:txBody>
          <a:bodyPr/>
          <a:lstStyle/>
          <a:p>
            <a:r>
              <a:rPr lang="en-US" sz="4800" dirty="0">
                <a:latin typeface="Museo 500"/>
              </a:rPr>
              <a:t>Crisis Local Authority Practice Network</a:t>
            </a:r>
            <a:br>
              <a:rPr lang="en-US" sz="6000" dirty="0">
                <a:latin typeface="Museo 500"/>
              </a:rPr>
            </a:br>
            <a:br>
              <a:rPr lang="en-US" sz="6000" dirty="0">
                <a:latin typeface="Museo 500"/>
              </a:rPr>
            </a:br>
            <a:r>
              <a:rPr lang="en-US" sz="3200" dirty="0">
                <a:solidFill>
                  <a:schemeClr val="tx1"/>
                </a:solidFill>
                <a:latin typeface="Museo 500"/>
              </a:rPr>
              <a:t>Practice Exchange Session 27/05/2021</a:t>
            </a:r>
            <a:br>
              <a:rPr lang="en-US" sz="3200" dirty="0">
                <a:latin typeface="Museo 500"/>
              </a:rPr>
            </a:br>
            <a:r>
              <a:rPr lang="en-US" sz="3200" dirty="0">
                <a:solidFill>
                  <a:schemeClr val="tx1"/>
                </a:solidFill>
                <a:latin typeface="Museo 500"/>
              </a:rPr>
              <a:t>Addressing complex needs – Improving services for vulnerable homeless people</a:t>
            </a:r>
            <a:endParaRPr lang="en-US" sz="2400" dirty="0">
              <a:solidFill>
                <a:schemeClr val="tx1"/>
              </a:solidFill>
              <a:latin typeface="Museo 500"/>
            </a:endParaRPr>
          </a:p>
        </p:txBody>
      </p:sp>
      <p:sp>
        <p:nvSpPr>
          <p:cNvPr id="3" name="Text Placeholder 2">
            <a:extLst>
              <a:ext uri="{FF2B5EF4-FFF2-40B4-BE49-F238E27FC236}">
                <a16:creationId xmlns:a16="http://schemas.microsoft.com/office/drawing/2014/main" id="{A408A9EA-6050-4414-BC90-A63A3724E8C8}"/>
              </a:ext>
            </a:extLst>
          </p:cNvPr>
          <p:cNvSpPr>
            <a:spLocks noGrp="1"/>
          </p:cNvSpPr>
          <p:nvPr>
            <p:ph type="subTitle" idx="1"/>
          </p:nvPr>
        </p:nvSpPr>
        <p:spPr>
          <a:xfrm>
            <a:off x="-2326265" y="2092180"/>
            <a:ext cx="11316768" cy="388977"/>
          </a:xfrm>
        </p:spPr>
        <p:txBody>
          <a:bodyPr vert="horz" lIns="91440" tIns="45720" rIns="91440" bIns="45720" rtlCol="0" anchor="t">
            <a:noAutofit/>
          </a:bodyPr>
          <a:lstStyle/>
          <a:p>
            <a:endParaRPr lang="en-US"/>
          </a:p>
          <a:p>
            <a:endParaRPr lang="en-US"/>
          </a:p>
          <a:p>
            <a:endParaRPr lang="en-US"/>
          </a:p>
          <a:p>
            <a:endParaRPr lang="en-US"/>
          </a:p>
          <a:p>
            <a:endParaRPr lang="en-US"/>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p>
          <a:p>
            <a:endParaRPr lang="en-US"/>
          </a:p>
          <a:p>
            <a:endParaRPr lang="en-US"/>
          </a:p>
          <a:p>
            <a:endParaRPr lang="en-US"/>
          </a:p>
          <a:p>
            <a:endParaRPr lang="en-US">
              <a:latin typeface="Museo 500"/>
            </a:endParaRPr>
          </a:p>
          <a:p>
            <a:endParaRPr lang="en-US"/>
          </a:p>
          <a:p>
            <a:r>
              <a:rPr lang="en-US">
                <a:latin typeface="Museo 500"/>
              </a:rPr>
              <a:t>January 2020</a:t>
            </a:r>
            <a:endParaRPr lang="en-US"/>
          </a:p>
        </p:txBody>
      </p:sp>
    </p:spTree>
    <p:extLst>
      <p:ext uri="{BB962C8B-B14F-4D97-AF65-F5344CB8AC3E}">
        <p14:creationId xmlns:p14="http://schemas.microsoft.com/office/powerpoint/2010/main" val="946018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F1BFAD-27DE-4AEE-B87E-27D57386E586}"/>
              </a:ext>
            </a:extLst>
          </p:cNvPr>
          <p:cNvSpPr>
            <a:spLocks noGrp="1"/>
          </p:cNvSpPr>
          <p:nvPr>
            <p:ph type="body" sz="quarter" idx="15"/>
          </p:nvPr>
        </p:nvSpPr>
        <p:spPr/>
        <p:txBody>
          <a:bodyPr/>
          <a:lstStyle/>
          <a:p>
            <a:endParaRPr lang="en-GB"/>
          </a:p>
        </p:txBody>
      </p:sp>
      <p:sp>
        <p:nvSpPr>
          <p:cNvPr id="3" name="Text Placeholder 2">
            <a:extLst>
              <a:ext uri="{FF2B5EF4-FFF2-40B4-BE49-F238E27FC236}">
                <a16:creationId xmlns:a16="http://schemas.microsoft.com/office/drawing/2014/main" id="{8A0F205C-0884-46BC-844A-EDF3528E5295}"/>
              </a:ext>
            </a:extLst>
          </p:cNvPr>
          <p:cNvSpPr>
            <a:spLocks noGrp="1"/>
          </p:cNvSpPr>
          <p:nvPr>
            <p:ph type="body" sz="quarter" idx="16"/>
          </p:nvPr>
        </p:nvSpPr>
        <p:spPr/>
        <p:txBody>
          <a:bodyPr/>
          <a:lstStyle/>
          <a:p>
            <a:endParaRPr lang="en-GB"/>
          </a:p>
        </p:txBody>
      </p:sp>
      <p:sp>
        <p:nvSpPr>
          <p:cNvPr id="4" name="Text Placeholder 3">
            <a:extLst>
              <a:ext uri="{FF2B5EF4-FFF2-40B4-BE49-F238E27FC236}">
                <a16:creationId xmlns:a16="http://schemas.microsoft.com/office/drawing/2014/main" id="{C49246A1-B55E-42C6-BEC0-6DB0BEA5B36E}"/>
              </a:ext>
            </a:extLst>
          </p:cNvPr>
          <p:cNvSpPr>
            <a:spLocks noGrp="1"/>
          </p:cNvSpPr>
          <p:nvPr>
            <p:ph type="body" sz="quarter" idx="17"/>
          </p:nvPr>
        </p:nvSpPr>
        <p:spPr/>
        <p:txBody>
          <a:bodyPr vert="horz" lIns="91440" tIns="45720" rIns="91440" bIns="45720" rtlCol="0" anchor="t">
            <a:normAutofit/>
          </a:bodyPr>
          <a:lstStyle/>
          <a:p>
            <a:pPr marL="0" indent="0">
              <a:buNone/>
            </a:pPr>
            <a:r>
              <a:rPr lang="en-GB" sz="1400" b="1">
                <a:solidFill>
                  <a:srgbClr val="FF0000"/>
                </a:solidFill>
                <a:latin typeface="Museo Sans 500"/>
              </a:rPr>
              <a:t>Main takeaways:</a:t>
            </a:r>
            <a:endParaRPr lang="en-GB" sz="1400">
              <a:solidFill>
                <a:srgbClr val="FF0000"/>
              </a:solidFill>
              <a:latin typeface="Museo Sans 500"/>
            </a:endParaRPr>
          </a:p>
          <a:p>
            <a:pPr>
              <a:buAutoNum type="arabicPeriod"/>
            </a:pPr>
            <a:r>
              <a:rPr lang="en-GB" sz="1400">
                <a:solidFill>
                  <a:srgbClr val="000000"/>
                </a:solidFill>
                <a:latin typeface="Museo Sans 500"/>
              </a:rPr>
              <a:t>Liaison workers/outreach workers useful in providing continuity of care;</a:t>
            </a:r>
          </a:p>
          <a:p>
            <a:pPr>
              <a:buAutoNum type="arabicPeriod"/>
            </a:pPr>
            <a:r>
              <a:rPr lang="en-GB" sz="1400">
                <a:latin typeface="Museo Sans 500"/>
              </a:rPr>
              <a:t>Good relationships with commissioned and non-commissioned services can help;</a:t>
            </a:r>
          </a:p>
          <a:p>
            <a:pPr>
              <a:buAutoNum type="arabicPeriod"/>
            </a:pPr>
            <a:r>
              <a:rPr lang="en-GB" sz="1400">
                <a:latin typeface="Museo Sans 500"/>
              </a:rPr>
              <a:t>Provide good quality accommodation where-ever it is being sourced;</a:t>
            </a:r>
            <a:endParaRPr lang="en-GB" sz="1400" dirty="0">
              <a:latin typeface="Museo Sans 500"/>
            </a:endParaRPr>
          </a:p>
          <a:p>
            <a:pPr>
              <a:buAutoNum type="arabicPeriod"/>
            </a:pPr>
            <a:r>
              <a:rPr lang="en-GB" sz="1400">
                <a:latin typeface="Museo Sans 500"/>
              </a:rPr>
              <a:t>Being able to access housing register properties was very effective in being able to house people with complex needs more quickly</a:t>
            </a:r>
          </a:p>
          <a:p>
            <a:pPr>
              <a:buAutoNum type="arabicPeriod"/>
            </a:pPr>
            <a:r>
              <a:rPr lang="en-GB" sz="1400">
                <a:latin typeface="Museo Sans 500"/>
              </a:rPr>
              <a:t>Picking up offenders from prison and putting them somewhere in the first 24 hours helped avoid them </a:t>
            </a:r>
            <a:r>
              <a:rPr lang="en-GB" sz="1400" dirty="0">
                <a:latin typeface="Museo Sans 500"/>
              </a:rPr>
              <a:t>falling back into a cycle of rough-sleeping</a:t>
            </a:r>
          </a:p>
          <a:p>
            <a:pPr>
              <a:buAutoNum type="arabicPeriod"/>
            </a:pPr>
            <a:r>
              <a:rPr lang="en-GB" sz="1400">
                <a:latin typeface="Museo Sans 500"/>
              </a:rPr>
              <a:t>Properties for temp accommodation bought from right to buy receipts</a:t>
            </a:r>
          </a:p>
          <a:p>
            <a:pPr>
              <a:buAutoNum type="arabicPeriod"/>
            </a:pPr>
            <a:r>
              <a:rPr lang="en-GB" sz="1400">
                <a:latin typeface="Museo Sans 500"/>
              </a:rPr>
              <a:t>If have own stock, temporary to permanent nominations using the housing register made it  easier to refer people </a:t>
            </a:r>
          </a:p>
          <a:p>
            <a:endParaRPr lang="en-GB" sz="1400">
              <a:latin typeface="Museo Sans 500"/>
            </a:endParaRPr>
          </a:p>
        </p:txBody>
      </p:sp>
    </p:spTree>
    <p:extLst>
      <p:ext uri="{BB962C8B-B14F-4D97-AF65-F5344CB8AC3E}">
        <p14:creationId xmlns:p14="http://schemas.microsoft.com/office/powerpoint/2010/main" val="246641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588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FAE130-C27A-4080-AE92-264F19158962}"/>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77020ACE-3486-44E6-976C-56A7C5D2ECD9}"/>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B47D42DD-F61C-4D52-BA87-F17EB59031D7}"/>
              </a:ext>
            </a:extLst>
          </p:cNvPr>
          <p:cNvSpPr>
            <a:spLocks noGrp="1"/>
          </p:cNvSpPr>
          <p:nvPr>
            <p:ph type="body" sz="quarter" idx="17"/>
          </p:nvPr>
        </p:nvSpPr>
        <p:spPr>
          <a:xfrm>
            <a:off x="514419" y="620713"/>
            <a:ext cx="11372851" cy="5257800"/>
          </a:xfrm>
        </p:spPr>
        <p:txBody>
          <a:bodyPr vert="horz" lIns="91440" tIns="45720" rIns="91440" bIns="45720" rtlCol="0" anchor="t">
            <a:normAutofit/>
          </a:bodyPr>
          <a:lstStyle/>
          <a:p>
            <a:pPr marL="0" indent="0" algn="ctr">
              <a:buNone/>
            </a:pPr>
            <a:r>
              <a:rPr lang="en-US" sz="1600" b="1" dirty="0">
                <a:latin typeface="Museo Sans 500"/>
              </a:rPr>
              <a:t>Notes from Practice Exchange 27/05/2021</a:t>
            </a:r>
          </a:p>
          <a:p>
            <a:pPr marL="0" indent="0" algn="ctr">
              <a:buNone/>
            </a:pPr>
            <a:r>
              <a:rPr lang="en-US" sz="1600" b="1" dirty="0">
                <a:latin typeface="Museo Sans 500"/>
              </a:rPr>
              <a:t>Theme: Addressing complex needs.  Improving services for vulnerable homeless people</a:t>
            </a:r>
            <a:endParaRPr lang="en-US" sz="1600" b="1" dirty="0"/>
          </a:p>
          <a:p>
            <a:pPr marL="0" indent="0" algn="ctr">
              <a:buNone/>
            </a:pPr>
            <a:endParaRPr lang="en-US" sz="1600" b="1"/>
          </a:p>
          <a:p>
            <a:pPr marL="0" indent="0">
              <a:buNone/>
            </a:pPr>
            <a:r>
              <a:rPr lang="en-US" sz="1400" b="1" dirty="0">
                <a:solidFill>
                  <a:schemeClr val="accent1"/>
                </a:solidFill>
                <a:latin typeface="Museo Sans 500"/>
              </a:rPr>
              <a:t>Topics</a:t>
            </a:r>
          </a:p>
          <a:p>
            <a:pPr marL="0" indent="0" algn="just">
              <a:buNone/>
            </a:pPr>
            <a:r>
              <a:rPr lang="en-US" sz="1400" dirty="0">
                <a:latin typeface="Museo Sans 500"/>
              </a:rPr>
              <a:t>1. What have we already done/could we do/might we plan to do around sustainable supply of</a:t>
            </a:r>
          </a:p>
          <a:p>
            <a:pPr marL="0" indent="0" algn="just">
              <a:buNone/>
            </a:pPr>
            <a:r>
              <a:rPr lang="en-US" sz="1400" dirty="0">
                <a:latin typeface="Museo Sans 500"/>
              </a:rPr>
              <a:t>appropriate accommodation for those with complex need?</a:t>
            </a:r>
            <a:endParaRPr lang="en-US" dirty="0"/>
          </a:p>
          <a:p>
            <a:pPr marL="0" indent="0" algn="just">
              <a:buNone/>
            </a:pPr>
            <a:r>
              <a:rPr lang="en-US" sz="1400" dirty="0">
                <a:latin typeface="Museo Sans 500"/>
              </a:rPr>
              <a:t>2. What have we already done/could do/ might plan to do to provide adequate support to</a:t>
            </a:r>
            <a:endParaRPr lang="en-US" sz="1400" dirty="0"/>
          </a:p>
          <a:p>
            <a:pPr marL="0" indent="0" algn="just">
              <a:buNone/>
            </a:pPr>
            <a:r>
              <a:rPr lang="en-US" sz="1400" dirty="0">
                <a:latin typeface="Museo Sans 500"/>
              </a:rPr>
              <a:t> the complex needs customers?  </a:t>
            </a:r>
            <a:endParaRPr lang="en-US" sz="1400" dirty="0"/>
          </a:p>
          <a:p>
            <a:pPr marL="0" indent="0" algn="just">
              <a:buNone/>
            </a:pPr>
            <a:endParaRPr lang="en-US" sz="1400">
              <a:solidFill>
                <a:srgbClr val="000000"/>
              </a:solidFill>
              <a:latin typeface="Museo Sans 500"/>
            </a:endParaRPr>
          </a:p>
          <a:p>
            <a:pPr marL="0" indent="0" algn="just">
              <a:buNone/>
            </a:pPr>
            <a:r>
              <a:rPr lang="en-US" sz="1400" b="1" dirty="0">
                <a:solidFill>
                  <a:schemeClr val="accent1"/>
                </a:solidFill>
                <a:latin typeface="Museo Sans 500"/>
              </a:rPr>
              <a:t>Actions:</a:t>
            </a:r>
            <a:r>
              <a:rPr lang="en-US" sz="1400" dirty="0">
                <a:solidFill>
                  <a:srgbClr val="0070C0"/>
                </a:solidFill>
                <a:latin typeface="Museo Sans 500"/>
              </a:rPr>
              <a:t>  </a:t>
            </a:r>
            <a:endParaRPr lang="en-US" sz="1400" dirty="0">
              <a:solidFill>
                <a:srgbClr val="0070C0"/>
              </a:solidFill>
              <a:latin typeface="Museo Sans 500"/>
              <a:cs typeface="Segoe UI"/>
            </a:endParaRPr>
          </a:p>
          <a:p>
            <a:pPr>
              <a:buNone/>
            </a:pPr>
            <a:r>
              <a:rPr lang="en-US" sz="1400" b="1" dirty="0">
                <a:latin typeface="Museo Sans 500"/>
                <a:cs typeface="Segoe UI"/>
              </a:rPr>
              <a:t>Details of events that may be of interest:</a:t>
            </a:r>
          </a:p>
          <a:p>
            <a:pPr>
              <a:buNone/>
            </a:pPr>
            <a:endParaRPr lang="en-US" sz="1400">
              <a:cs typeface="Segoe UI"/>
            </a:endParaRPr>
          </a:p>
          <a:p>
            <a:pPr>
              <a:buNone/>
            </a:pPr>
            <a:endParaRPr lang="en-US" sz="14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marL="0" indent="0" algn="just">
              <a:buNone/>
            </a:pPr>
            <a:endParaRPr lang="en-US" sz="1400" b="1">
              <a:solidFill>
                <a:srgbClr val="FF0000"/>
              </a:solidFill>
              <a:latin typeface="Museo Sans 500"/>
            </a:endParaRPr>
          </a:p>
          <a:p>
            <a:pPr marL="0" indent="0" algn="just">
              <a:buNone/>
            </a:pPr>
            <a:endParaRPr lang="en-US" sz="1400">
              <a:solidFill>
                <a:srgbClr val="0070C0"/>
              </a:solidFill>
              <a:latin typeface="Museo Sans 500"/>
            </a:endParaRPr>
          </a:p>
        </p:txBody>
      </p:sp>
      <p:graphicFrame>
        <p:nvGraphicFramePr>
          <p:cNvPr id="2" name="Diagram 5">
            <a:extLst>
              <a:ext uri="{FF2B5EF4-FFF2-40B4-BE49-F238E27FC236}">
                <a16:creationId xmlns:a16="http://schemas.microsoft.com/office/drawing/2014/main" id="{2DF268BC-3015-4E41-A428-62E97553D510}"/>
              </a:ext>
            </a:extLst>
          </p:cNvPr>
          <p:cNvGraphicFramePr/>
          <p:nvPr>
            <p:extLst>
              <p:ext uri="{D42A27DB-BD31-4B8C-83A1-F6EECF244321}">
                <p14:modId xmlns:p14="http://schemas.microsoft.com/office/powerpoint/2010/main" val="1224794090"/>
              </p:ext>
            </p:extLst>
          </p:nvPr>
        </p:nvGraphicFramePr>
        <p:xfrm>
          <a:off x="9131709" y="1366683"/>
          <a:ext cx="2617839" cy="4395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017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4F8E54-8FA9-4E8C-B6B1-889C67072E54}"/>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7BDC732D-DD76-4E0B-BA36-DE7D143AD440}"/>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41491D02-F289-4E35-BF72-7FFCCAE76911}"/>
              </a:ext>
            </a:extLst>
          </p:cNvPr>
          <p:cNvSpPr>
            <a:spLocks noGrp="1"/>
          </p:cNvSpPr>
          <p:nvPr>
            <p:ph type="body" sz="quarter" idx="17"/>
          </p:nvPr>
        </p:nvSpPr>
        <p:spPr/>
        <p:txBody>
          <a:bodyPr vert="horz" lIns="91440" tIns="45720" rIns="91440" bIns="45720" rtlCol="0" anchor="t">
            <a:normAutofit/>
          </a:bodyPr>
          <a:lstStyle/>
          <a:p>
            <a:r>
              <a:rPr lang="en-GB" sz="1200" dirty="0">
                <a:latin typeface="Museo Sans 500"/>
              </a:rPr>
              <a:t>Leeds – Many complex needs customers are still in hotels, especially where the complex need is around health.  The hotels created a hub for a focus on health. Applied for out of hospital funding for 8 transitional housing units for RS or potential RS as a way of moving from health services to appropriate accommodation. Had a city conversation with social landlords and care providers about what more the city can do to help this cohort. Looking for pledges from services to support this work. Helping to blend health and housing which seems positive. Lots of issues around procurement. Biggest risks to any new good practice are the short-term funding cycle of only 12 months. Need longer funding to ensure that these innovations continue and grow.</a:t>
            </a:r>
          </a:p>
          <a:p>
            <a:r>
              <a:rPr lang="en-GB" sz="1200" dirty="0">
                <a:latin typeface="Museo Sans 500"/>
              </a:rPr>
              <a:t> North Northamptonshire – Intense support provided by services in the area for people engaging for over 4 months. If they engage then they are getting offers for introductory tenancies with the council. About half have taken up on this. Some haven’t worked out due to their own complex needs. This is now the approach they take to RS and numbers are down. Have a housing options advisor in partnership in the NHS trust in the hospitals including psychiatric hospitals. This is working and leading to planned discharges. This if funded on 12 months fixed term. Seeing the benefit but worried it won’t be sustained due to the funding. This will lead to a return to more crisis presentations from hospitals and psychiatric units. </a:t>
            </a:r>
          </a:p>
          <a:p>
            <a:r>
              <a:rPr lang="en-GB" sz="1200" dirty="0">
                <a:latin typeface="Museo Sans 500"/>
              </a:rPr>
              <a:t>Islington – Seen increase in RS. Bidding for as much money as possible. One of those grants has led to have a RS hub as a stop gap to more perm accommodation. Moving people from Everyone In to council accommodation where possible. Seeing figures down and making a concerted effort to keep these numbers down with the eviction ban coming in.</a:t>
            </a:r>
          </a:p>
          <a:p>
            <a:r>
              <a:rPr lang="en-GB" sz="1200" dirty="0">
                <a:latin typeface="Museo Sans 500"/>
              </a:rPr>
              <a:t>Central Bedfordshire – real focus on achieving more self-contained accommodation for people with complex needs. Providing accommodation to all RS no matter their status. Most accommodation in multiple occupancy but this doesn’t work for all. Next steps accommodation programme looking to provide more suitable self-contained accommodation for those who it is most suitable for. Perfect building would be 1 building with 7 self-contained secure units for this RS complex need cohort. </a:t>
            </a:r>
          </a:p>
          <a:p>
            <a:r>
              <a:rPr lang="en-GB" sz="1200" dirty="0">
                <a:latin typeface="Museo Sans 500"/>
              </a:rPr>
              <a:t>Durham – Have RS team and service level agreement with a provider of shared and individual accommodation and outreach. Setting up local letting’s agency for complex needs cohort which will include tenancy support and other support. Similar to above self-contained units in one secure building. Better relationships with hospitals and social workers to ensure that people have places to go on leaving hospital. Being proactive rather the reactive to the needs of people being discharged. Relationships with providers have been getting stronger and hopefully that will continue.</a:t>
            </a:r>
          </a:p>
        </p:txBody>
      </p:sp>
    </p:spTree>
    <p:extLst>
      <p:ext uri="{BB962C8B-B14F-4D97-AF65-F5344CB8AC3E}">
        <p14:creationId xmlns:p14="http://schemas.microsoft.com/office/powerpoint/2010/main" val="41752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625739-A5D2-49D4-A344-F319BF4BFE6A}"/>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4F4AC9F7-CF0A-4BA4-A1D3-3CBCCCAA3D6A}"/>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DE37AEDD-E4A5-40F0-8994-89DA7D101DAA}"/>
              </a:ext>
            </a:extLst>
          </p:cNvPr>
          <p:cNvSpPr>
            <a:spLocks noGrp="1"/>
          </p:cNvSpPr>
          <p:nvPr>
            <p:ph type="body" sz="quarter" idx="17"/>
          </p:nvPr>
        </p:nvSpPr>
        <p:spPr/>
        <p:txBody>
          <a:bodyPr vert="horz" lIns="91440" tIns="45720" rIns="91440" bIns="45720" rtlCol="0" anchor="t">
            <a:normAutofit fontScale="92500"/>
          </a:bodyPr>
          <a:lstStyle/>
          <a:p>
            <a:r>
              <a:rPr lang="en-GB" sz="1200" dirty="0">
                <a:latin typeface="Museo Sans 500"/>
              </a:rPr>
              <a:t>BCP – Did lot of work for Everyone In - 500 placements now down to 180. Focus on move on into supported and private rented sector. Also expanded Housing First – the numbers show this has made a real difference.  Developing multi-disciplinary team building on work done this year again with a hub approach. RS count down 65% and continuing to go down. Lowest figure in a decade but not complacent with the potential increase in demand after supports get removed such as evictions ban. Real need to focus on those who are likely to have repeated experiences of homelessness – many are placed in the wrong type of accommodation with the wrong support. Being able to sustain tenancies will make a huge difference. Had psychologist who’s had to leave but made a real difference. Helped with reflective practice. Using case studies about how they and we work with people. Risk of missed opportunity. Need to maintain this new way of working and not go back to what we were doing before. </a:t>
            </a:r>
            <a:endParaRPr lang="en-US" sz="1200">
              <a:latin typeface="Museo Sans 500"/>
            </a:endParaRPr>
          </a:p>
          <a:p>
            <a:r>
              <a:rPr lang="en-GB" sz="1200" dirty="0">
                <a:latin typeface="Museo Sans 500"/>
              </a:rPr>
              <a:t>Islington – council has policy to eliminate rough seeping. Not cooperating with HO on removals. Developed a paper on Everyone In. Not evicting no recourse from accommodation. 130 in emergency accommodation who will be moved into Housing First or council accommodation. Much better work across sector. Ditched duty to refer and changed to a duty to prevent. There needs to be a quality standard for TA. Building plans to deal with the potential increase in demand. Implementing domestic abuse act (priority need none evictions for DA) but need proper central gov funding. Needs to be back with legislation and funding to make it a viable model nationally. People on housing list won’t get accommodation because of the demands of Everyone In. Without great affordable supply the numbers will increase. Gov taking cred for the hard work of councils but have not provided the funding or capital for housing building that will eliminate RS. PRS not stable enough for this cohort.</a:t>
            </a:r>
          </a:p>
          <a:p>
            <a:r>
              <a:rPr lang="en-GB" sz="1200" dirty="0">
                <a:latin typeface="Museo Sans 500"/>
              </a:rPr>
              <a:t>Bristol – Accommodating offered through direct offers. Putting information online around the pathways to accommodation. Providing training about what support is needed and when its needed. Push back from support agencies regarding the expectations around the level of support available from council in properties.</a:t>
            </a:r>
          </a:p>
          <a:p>
            <a:r>
              <a:rPr lang="en-GB" sz="1200" dirty="0">
                <a:latin typeface="Museo Sans 500"/>
              </a:rPr>
              <a:t>Islington – any funding for this cohort needs to come with the revenue funding to make sure these tenancies are successful. 1 to 6 staff to customer ratio. Need long term funding say 10 years to help ensure that housing associations feel comfortable offering these tenancies. The support has to be there and needs to be effective. Reviewing management transfer policy so that we can quickly move people to new properties if they are having issues. Need longer term funding for the housing associations especially. Do we need a national standard for what trauma informed really means like there is a national standard from Housing First?  Recruiting a psychologist to provide support to ensure that the services are actually trauma informed and not using it as a buzzword. Fatigue in the system about all the work put in during this time. Looking to develop a more connected system where there is a community response to trauma.</a:t>
            </a:r>
          </a:p>
          <a:p>
            <a:endParaRPr lang="en-US">
              <a:latin typeface="Museo Sans 500"/>
            </a:endParaRPr>
          </a:p>
          <a:p>
            <a:endParaRPr lang="en-US">
              <a:latin typeface="Museo Sans 500"/>
            </a:endParaRPr>
          </a:p>
          <a:p>
            <a:endParaRPr lang="en-US">
              <a:latin typeface="Museo Sans 500"/>
            </a:endParaRPr>
          </a:p>
        </p:txBody>
      </p:sp>
    </p:spTree>
    <p:extLst>
      <p:ext uri="{BB962C8B-B14F-4D97-AF65-F5344CB8AC3E}">
        <p14:creationId xmlns:p14="http://schemas.microsoft.com/office/powerpoint/2010/main" val="43216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2B20DA-36B6-4FBC-87E2-C55717A94C60}"/>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B78E7565-02A7-4330-A198-6C84347E8F8D}"/>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BD4CE18E-1A4F-4144-BF88-FD2D00C6B639}"/>
              </a:ext>
            </a:extLst>
          </p:cNvPr>
          <p:cNvSpPr>
            <a:spLocks noGrp="1"/>
          </p:cNvSpPr>
          <p:nvPr>
            <p:ph type="body" sz="quarter" idx="17"/>
          </p:nvPr>
        </p:nvSpPr>
        <p:spPr/>
        <p:txBody>
          <a:bodyPr vert="horz" lIns="91440" tIns="45720" rIns="91440" bIns="45720" rtlCol="0" anchor="t">
            <a:normAutofit fontScale="92500"/>
          </a:bodyPr>
          <a:lstStyle/>
          <a:p>
            <a:r>
              <a:rPr lang="en-US" sz="1200" dirty="0">
                <a:latin typeface="Museo Sans 500"/>
              </a:rPr>
              <a:t>BCP – Had an influx of sofa surfers and now need wrap around services for all not just RS.   Have built rapport during Everyone In.  Hotels are a far better environment for people than HMOs or hostels.   Need self contained accommodation and where ever possible use own or HA stock.  Working alongside hospitals to try and find the hidden homeless before </a:t>
            </a:r>
            <a:r>
              <a:rPr lang="en-US" sz="1200">
                <a:latin typeface="Museo Sans 500"/>
              </a:rPr>
              <a:t>they become RS.</a:t>
            </a:r>
            <a:endParaRPr lang="en-US" sz="1200"/>
          </a:p>
          <a:p>
            <a:r>
              <a:rPr lang="en-US" sz="1200" dirty="0">
                <a:latin typeface="Museo Sans 500"/>
              </a:rPr>
              <a:t>West </a:t>
            </a:r>
            <a:r>
              <a:rPr lang="en-US" sz="1200" err="1">
                <a:latin typeface="Museo Sans 500"/>
              </a:rPr>
              <a:t>Northants</a:t>
            </a:r>
            <a:r>
              <a:rPr lang="en-US" sz="1200" dirty="0">
                <a:latin typeface="Museo Sans 500"/>
              </a:rPr>
              <a:t> – Have a good outreach team have replaced night shelter with self contained flats and some PRS units with 2 year tenancies. They have a somewhere safe to stay hub which helps bring all agencies together to work with customers.</a:t>
            </a:r>
            <a:endParaRPr lang="en-US" sz="1200"/>
          </a:p>
          <a:p>
            <a:r>
              <a:rPr lang="en-US" sz="1200" err="1">
                <a:latin typeface="Museo Sans 500"/>
              </a:rPr>
              <a:t>Lewisham</a:t>
            </a:r>
            <a:r>
              <a:rPr lang="en-US" sz="1200" dirty="0">
                <a:latin typeface="Museo Sans 500"/>
              </a:rPr>
              <a:t> – Have closed night shelter and used funding through enhanced housing benefit money create with none commissioned providers 16 self contained units and 28 move </a:t>
            </a:r>
            <a:r>
              <a:rPr lang="en-US" sz="1200" err="1">
                <a:latin typeface="Museo Sans 500"/>
              </a:rPr>
              <a:t>ons</a:t>
            </a:r>
            <a:r>
              <a:rPr lang="en-US" sz="1200" dirty="0">
                <a:latin typeface="Museo Sans 500"/>
              </a:rPr>
              <a:t> for RS.  HF service is run by third sector provider.  Tried to explore PRS HF but found it very challenging.  Have a large supported accommodation offer but struggle with more challenging RS.  Low supply on housing register.  Have converted old hostel into new with </a:t>
            </a:r>
            <a:r>
              <a:rPr lang="en-US" sz="1200" err="1">
                <a:latin typeface="Museo Sans 500"/>
              </a:rPr>
              <a:t>ensuites</a:t>
            </a:r>
            <a:r>
              <a:rPr lang="en-US" sz="1200" dirty="0">
                <a:latin typeface="Museo Sans 500"/>
              </a:rPr>
              <a:t> (this was planned pre-covid) Work closely with HB dept – they pay enhanced rate to provider as long as there is transparency.  Have used this approach with one registered landlord and one who </a:t>
            </a:r>
            <a:r>
              <a:rPr lang="en-US" sz="1200" err="1">
                <a:latin typeface="Museo Sans 500"/>
              </a:rPr>
              <a:t>isnt</a:t>
            </a:r>
            <a:r>
              <a:rPr lang="en-US" sz="1200" dirty="0">
                <a:latin typeface="Museo Sans 500"/>
              </a:rPr>
              <a:t>.  This could prove to be a problem in the future</a:t>
            </a:r>
            <a:endParaRPr lang="en-US" sz="1200"/>
          </a:p>
          <a:p>
            <a:r>
              <a:rPr lang="en-US" sz="1200" dirty="0">
                <a:latin typeface="Museo Sans 500"/>
              </a:rPr>
              <a:t>There is a problem with non registered providers getting customers direct – in fact really touting for them.  This is causing problems for localities if they are not managed appropriately.   The providers are coming in from different towns and cities as they are </a:t>
            </a:r>
            <a:r>
              <a:rPr lang="en-US" sz="1200">
                <a:latin typeface="Museo Sans 500"/>
              </a:rPr>
              <a:t>getting enhanced HB, this means they are able to claim large sums.  Difficulties working with this as seen as a profit making by the </a:t>
            </a:r>
            <a:r>
              <a:rPr lang="en-US" sz="1200" dirty="0">
                <a:latin typeface="Museo Sans 500"/>
              </a:rPr>
              <a:t>non registered providers.  A framework needs to be developed to deal with this.</a:t>
            </a:r>
            <a:endParaRPr lang="en-US" sz="1200"/>
          </a:p>
          <a:p>
            <a:r>
              <a:rPr lang="en-US" sz="1200" dirty="0">
                <a:latin typeface="Museo Sans 500"/>
              </a:rPr>
              <a:t>Gap rent valuation and HB – they have to pay 40% subsidy because non registered provider this can be enhanced if working with individuals with high need – if can evidence so there is a  need to work with HB team – therefore it is much better if they are registered.  </a:t>
            </a:r>
            <a:endParaRPr lang="en-US" sz="1200"/>
          </a:p>
          <a:p>
            <a:r>
              <a:rPr lang="en-US" sz="1200" dirty="0">
                <a:latin typeface="Museo Sans 500"/>
              </a:rPr>
              <a:t>Honest and frank discussions are needed around regulation of this sector as problems are increasing. </a:t>
            </a:r>
            <a:endParaRPr lang="en-US" sz="1200"/>
          </a:p>
          <a:p>
            <a:r>
              <a:rPr lang="en-GB" sz="1200">
                <a:latin typeface="Museo Sans 500"/>
              </a:rPr>
              <a:t>Coventry – Everyone In, good opportunity to engage with people differently, staffed hotels for 5 days per week, moved on 300 people over 15 months – successful because no appointments and people could engage when needed. Strengthened local partnerships across the city. Complex needs – complexities are increasing and numbers are increasing so looking at how they can develop framework to support complex needs across the city. ‘Bitty’ funding – based on relationships not processes. Run a complex needs forum in the city. Have employed outreach worker who has dotted line back to mental health team. Struggle with social care threshold – collective problems means they do meet thresholds. </a:t>
            </a:r>
            <a:endParaRPr lang="en-US" sz="1200">
              <a:latin typeface="Museo Sans 500"/>
            </a:endParaRPr>
          </a:p>
          <a:p>
            <a:endParaRPr lang="en-US"/>
          </a:p>
        </p:txBody>
      </p:sp>
    </p:spTree>
    <p:extLst>
      <p:ext uri="{BB962C8B-B14F-4D97-AF65-F5344CB8AC3E}">
        <p14:creationId xmlns:p14="http://schemas.microsoft.com/office/powerpoint/2010/main" val="155701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E13B38-914A-4992-BA84-75323DF2D451}"/>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6BC76ACD-B795-4CA3-933D-0B0694E48CB9}"/>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86617DAF-326E-451A-9475-B6D4207D0C4C}"/>
              </a:ext>
            </a:extLst>
          </p:cNvPr>
          <p:cNvSpPr>
            <a:spLocks noGrp="1"/>
          </p:cNvSpPr>
          <p:nvPr>
            <p:ph type="body" sz="quarter" idx="17"/>
          </p:nvPr>
        </p:nvSpPr>
        <p:spPr/>
        <p:txBody>
          <a:bodyPr vert="horz" lIns="91440" tIns="45720" rIns="91440" bIns="45720" rtlCol="0" anchor="t">
            <a:normAutofit fontScale="47500" lnSpcReduction="20000"/>
          </a:bodyPr>
          <a:lstStyle/>
          <a:p>
            <a:r>
              <a:rPr lang="en-GB" b="1"/>
              <a:t>Successes:</a:t>
            </a:r>
            <a:endParaRPr lang="en-US" dirty="0"/>
          </a:p>
          <a:p>
            <a:r>
              <a:rPr lang="en-GB">
                <a:latin typeface="Museo Sans 500"/>
              </a:rPr>
              <a:t>‘Inreach’ that was previously outreach was invaluable during Everyone In. Being able to work alongside other agencies such as St Mungos to go into hotels and provide time with housing options advisors worked really well</a:t>
            </a:r>
            <a:endParaRPr lang="en-US" dirty="0">
              <a:latin typeface="Museo Sans 500"/>
            </a:endParaRPr>
          </a:p>
          <a:p>
            <a:r>
              <a:rPr lang="en-GB"/>
              <a:t>Having support workers in house was also very useful during this period</a:t>
            </a:r>
            <a:endParaRPr lang="en-US" dirty="0"/>
          </a:p>
          <a:p>
            <a:r>
              <a:rPr lang="en-GB">
                <a:latin typeface="Museo Sans 500"/>
              </a:rPr>
              <a:t>One large council decided to focus on client needs and use a strength based approach to ascertain what has worked or not worked for them in the past. This identified a consistent need for self-contained accommodation</a:t>
            </a:r>
            <a:endParaRPr lang="en-US" dirty="0">
              <a:latin typeface="Museo Sans 500"/>
            </a:endParaRPr>
          </a:p>
          <a:p>
            <a:r>
              <a:rPr lang="en-GB"/>
              <a:t>Being able to access housing register properties was very effective in being able to house people with complex needs more quickly</a:t>
            </a:r>
            <a:endParaRPr lang="en-US" dirty="0"/>
          </a:p>
          <a:p>
            <a:r>
              <a:rPr lang="en-GB"/>
              <a:t>For some, the private rented sector is a ‘go to’ solution. One council had been doing work pre-everyone in to strengthen relationships with private landlords and have been using landlord incentive packages. These incentives can include 12 month rent guarantees plus 1 month deposit as well as continuation of support to landlords and tenants</a:t>
            </a:r>
            <a:endParaRPr lang="en-US" dirty="0"/>
          </a:p>
          <a:p>
            <a:r>
              <a:rPr lang="en-GB">
                <a:latin typeface="Museo Sans 500"/>
              </a:rPr>
              <a:t>Another was offering an interest free loan for deposit and 1</a:t>
            </a:r>
            <a:r>
              <a:rPr lang="en-GB" baseline="30000">
                <a:latin typeface="Museo Sans 500"/>
              </a:rPr>
              <a:t>st</a:t>
            </a:r>
            <a:r>
              <a:rPr lang="en-GB" dirty="0">
                <a:latin typeface="Museo Sans 500"/>
              </a:rPr>
              <a:t> </a:t>
            </a:r>
            <a:r>
              <a:rPr lang="en-GB">
                <a:latin typeface="Museo Sans 500"/>
              </a:rPr>
              <a:t>months rent to enable access to PRS</a:t>
            </a:r>
            <a:endParaRPr lang="en-US" dirty="0">
              <a:latin typeface="Museo Sans 500"/>
            </a:endParaRPr>
          </a:p>
          <a:p>
            <a:r>
              <a:rPr lang="en-GB">
                <a:latin typeface="Museo Sans 500"/>
              </a:rPr>
              <a:t>Also have to incentivise landlords around ex offenders more because of risk. As the city has a prison they noted that a PRA advisor will be an invaluable resource to get into prisons early and work with discharge teams before complex needs people are released</a:t>
            </a:r>
            <a:endParaRPr lang="en-US" dirty="0">
              <a:latin typeface="Museo Sans 500"/>
            </a:endParaRPr>
          </a:p>
          <a:p>
            <a:r>
              <a:rPr lang="en-GB"/>
              <a:t>One Council found that picking up offenders from prison and putting them somewhere in the first 24 hours helped avoid them falling back into a cycle of rough-sleeping</a:t>
            </a:r>
            <a:endParaRPr lang="en-US" dirty="0"/>
          </a:p>
          <a:p>
            <a:r>
              <a:rPr lang="en-GB"/>
              <a:t>The LHA increase was helpful in some areas</a:t>
            </a:r>
            <a:endParaRPr lang="en-US" dirty="0"/>
          </a:p>
          <a:p>
            <a:r>
              <a:rPr lang="en-GB">
                <a:latin typeface="Museo Sans 500"/>
              </a:rPr>
              <a:t>One council did temporary to permanent nominations and used the housing register to match people with their own stock properties – as it’s easier to refer people with their own stock</a:t>
            </a:r>
            <a:endParaRPr lang="en-US" dirty="0">
              <a:latin typeface="Museo Sans 500"/>
            </a:endParaRPr>
          </a:p>
          <a:p>
            <a:r>
              <a:rPr lang="en-GB">
                <a:latin typeface="Museo Sans 500"/>
              </a:rPr>
              <a:t>One council in the north of England Created local lettings agency as they don’t own stock anymore</a:t>
            </a:r>
            <a:endParaRPr lang="en-US" dirty="0">
              <a:latin typeface="Museo Sans 500"/>
            </a:endParaRPr>
          </a:p>
          <a:p>
            <a:r>
              <a:rPr lang="en-GB"/>
              <a:t>They also bought or leased 20-30 whole properties to help people that struggle to access housing – noted that they benefit from lower priced properties due to ex-mining locations, and have been buying back properties through right to buy</a:t>
            </a:r>
            <a:endParaRPr lang="en-US" dirty="0"/>
          </a:p>
          <a:p>
            <a:r>
              <a:rPr lang="en-GB"/>
              <a:t>Another has bought properties for temp accommodation – 30 properties over the last 3 years funded from right to buy receipts</a:t>
            </a:r>
            <a:endParaRPr lang="en-US" dirty="0"/>
          </a:p>
          <a:p>
            <a:endParaRPr lang="en-US" dirty="0"/>
          </a:p>
          <a:p>
            <a:endParaRPr lang="en-US" dirty="0"/>
          </a:p>
        </p:txBody>
      </p:sp>
    </p:spTree>
    <p:extLst>
      <p:ext uri="{BB962C8B-B14F-4D97-AF65-F5344CB8AC3E}">
        <p14:creationId xmlns:p14="http://schemas.microsoft.com/office/powerpoint/2010/main" val="211246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E13B38-914A-4992-BA84-75323DF2D451}"/>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6BC76ACD-B795-4CA3-933D-0B0694E48CB9}"/>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86617DAF-326E-451A-9475-B6D4207D0C4C}"/>
              </a:ext>
            </a:extLst>
          </p:cNvPr>
          <p:cNvSpPr>
            <a:spLocks noGrp="1"/>
          </p:cNvSpPr>
          <p:nvPr>
            <p:ph type="body" sz="quarter" idx="17"/>
          </p:nvPr>
        </p:nvSpPr>
        <p:spPr/>
        <p:txBody>
          <a:bodyPr vert="horz" lIns="91440" tIns="45720" rIns="91440" bIns="45720" rtlCol="0" anchor="t">
            <a:normAutofit fontScale="55000" lnSpcReduction="20000"/>
          </a:bodyPr>
          <a:lstStyle/>
          <a:p>
            <a:r>
              <a:rPr lang="en-GB" b="1"/>
              <a:t>Challenges:</a:t>
            </a:r>
            <a:endParaRPr lang="en-US" dirty="0"/>
          </a:p>
          <a:p>
            <a:endParaRPr lang="en-US" dirty="0"/>
          </a:p>
          <a:p>
            <a:r>
              <a:rPr lang="en-GB">
                <a:latin typeface="Museo Sans 500"/>
              </a:rPr>
              <a:t>One Council converted a building into 5 self-contained units but quickly found that the mix wasn’t the best so they closed it as found that it was too risky. Put done to it not being the right environment for cohort of people that were there, especially given the timing at the beginning of everyone in</a:t>
            </a:r>
            <a:endParaRPr lang="en-US" dirty="0">
              <a:latin typeface="Museo Sans 500"/>
            </a:endParaRPr>
          </a:p>
          <a:p>
            <a:r>
              <a:rPr lang="en-GB">
                <a:latin typeface="Museo Sans 500"/>
              </a:rPr>
              <a:t>Some move-ons were unsuccessful as there is a need to strengthen support at that stage of transition. The move on created anxiety for tenants and so did not work for everyone</a:t>
            </a:r>
            <a:endParaRPr lang="en-US" dirty="0">
              <a:latin typeface="Museo Sans 500"/>
            </a:endParaRPr>
          </a:p>
          <a:p>
            <a:r>
              <a:rPr lang="en-GB"/>
              <a:t>Some local authorities are using Housing First but the housing is the main challenge and there are more people than places</a:t>
            </a:r>
            <a:endParaRPr lang="en-US" dirty="0"/>
          </a:p>
          <a:p>
            <a:r>
              <a:rPr lang="en-GB">
                <a:latin typeface="Museo Sans 500"/>
              </a:rPr>
              <a:t>In Student-led cities COVID has actually helped them to encourage private landlords to take complex needs tenants where they might not have before</a:t>
            </a:r>
            <a:endParaRPr lang="en-US" dirty="0">
              <a:latin typeface="Museo Sans 500"/>
            </a:endParaRPr>
          </a:p>
          <a:p>
            <a:r>
              <a:rPr lang="en-GB">
                <a:latin typeface="Museo Sans 500"/>
              </a:rPr>
              <a:t>Offenders not being tested for covid or have covid on the way out of prison and are being dropped off in town. They then cannot be housed as there are no risk assessments or they have too high needs</a:t>
            </a:r>
            <a:endParaRPr lang="en-US" dirty="0">
              <a:latin typeface="Museo Sans 500"/>
            </a:endParaRPr>
          </a:p>
          <a:p>
            <a:r>
              <a:rPr lang="en-GB">
                <a:latin typeface="Museo Sans 500"/>
              </a:rPr>
              <a:t>In one large council they have a huge over demand on social housing stock which now only makes up 18% of overall stock, with 200 being sold per year through the Right to Buy scheme. They also have about 15,500 bidding on choice based lettings system of which they can only let 1500 in the year (over 10 x more demand than supply)</a:t>
            </a:r>
            <a:endParaRPr lang="en-US" dirty="0">
              <a:latin typeface="Museo Sans 500"/>
            </a:endParaRPr>
          </a:p>
          <a:p>
            <a:r>
              <a:rPr lang="en-GB"/>
              <a:t>There are few options other than PRS or supported housing and hotels</a:t>
            </a:r>
            <a:endParaRPr lang="en-US" dirty="0"/>
          </a:p>
          <a:p>
            <a:r>
              <a:rPr lang="en-GB"/>
              <a:t>They had 550 households in temporary accommodation before the pandemic </a:t>
            </a:r>
            <a:endParaRPr lang="en-US" dirty="0"/>
          </a:p>
          <a:p>
            <a:r>
              <a:rPr lang="en-GB"/>
              <a:t>Many are relying on supported housing to ‘fill the gap’</a:t>
            </a:r>
            <a:endParaRPr lang="en-US" dirty="0"/>
          </a:p>
          <a:p>
            <a:r>
              <a:rPr lang="en-GB"/>
              <a:t>One large Council is expecting a ‘small tsunami’ of evictions following the moratorium ending</a:t>
            </a:r>
            <a:endParaRPr lang="en-US" dirty="0"/>
          </a:p>
          <a:p>
            <a:r>
              <a:rPr lang="en-GB"/>
              <a:t>LA housing tends to be the cheapest and most lenient so there is always tension given the risk of creating ghettos </a:t>
            </a:r>
            <a:endParaRPr lang="en-US" dirty="0"/>
          </a:p>
          <a:p>
            <a:endParaRPr lang="en-US" dirty="0"/>
          </a:p>
        </p:txBody>
      </p:sp>
    </p:spTree>
    <p:extLst>
      <p:ext uri="{BB962C8B-B14F-4D97-AF65-F5344CB8AC3E}">
        <p14:creationId xmlns:p14="http://schemas.microsoft.com/office/powerpoint/2010/main" val="219748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E13B38-914A-4992-BA84-75323DF2D451}"/>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6BC76ACD-B795-4CA3-933D-0B0694E48CB9}"/>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86617DAF-326E-451A-9475-B6D4207D0C4C}"/>
              </a:ext>
            </a:extLst>
          </p:cNvPr>
          <p:cNvSpPr>
            <a:spLocks noGrp="1"/>
          </p:cNvSpPr>
          <p:nvPr>
            <p:ph type="body" sz="quarter" idx="17"/>
          </p:nvPr>
        </p:nvSpPr>
        <p:spPr>
          <a:xfrm>
            <a:off x="409835" y="505694"/>
            <a:ext cx="11372851" cy="5257800"/>
          </a:xfrm>
        </p:spPr>
        <p:txBody>
          <a:bodyPr vert="horz" lIns="91440" tIns="45720" rIns="91440" bIns="45720" rtlCol="0" anchor="t">
            <a:noAutofit/>
          </a:bodyPr>
          <a:lstStyle/>
          <a:p>
            <a:pPr marL="0" indent="0" algn="just">
              <a:buNone/>
            </a:pPr>
            <a:r>
              <a:rPr lang="en-US" sz="1200" dirty="0">
                <a:latin typeface="Museo Sans 500"/>
              </a:rPr>
              <a:t>2. What have we already done/could do/ might plan to do to provide adequate support to the complex needs customers?  </a:t>
            </a:r>
            <a:endParaRPr lang="en-US" sz="1200" dirty="0"/>
          </a:p>
          <a:p>
            <a:pPr algn="just"/>
            <a:r>
              <a:rPr lang="en-GB" sz="1200" b="1" dirty="0">
                <a:latin typeface="Museo Sans 500"/>
              </a:rPr>
              <a:t>Islington – </a:t>
            </a:r>
            <a:r>
              <a:rPr lang="en-GB" sz="1200" dirty="0">
                <a:latin typeface="Museo Sans 500"/>
              </a:rPr>
              <a:t> There is a need for general need accommodation with security to keep people safe. In house always more expensive but commissioned services do cherry pick.  The issue is how can this be affordable. Our resident engagement was led by public health. Everyone in made a real difference in this relationship so their resource has been invaluable in talking to customers about their experience and helping to improve the service going forward. </a:t>
            </a:r>
          </a:p>
          <a:p>
            <a:pPr algn="just"/>
            <a:r>
              <a:rPr lang="en-GB" sz="1200" dirty="0">
                <a:latin typeface="Museo Sans 500"/>
              </a:rPr>
              <a:t>Cuckooing a real problem for some and need to be protected against it. Long term low level of accommodation. Need for staff presence in this accommodation. A managed building but own tenancies. These exist for older people but these models could be effective for those who are suitable for their own accommodation but there is a need to protect them.  Need to be better at codesigning services with customers.</a:t>
            </a:r>
          </a:p>
          <a:p>
            <a:pPr algn="just"/>
            <a:r>
              <a:rPr lang="en-GB" sz="1200" dirty="0">
                <a:latin typeface="Museo Sans 500"/>
              </a:rPr>
              <a:t>Cohort who do not fit in the two types of support offer either supported or independent accommodation. Social care support or light touch support that enables them to be independent. People who struggle in general need but are not suitable for supported accommodation. Intensive rough sleeping support helped by conversations that were had at the beginning of the development of the everyone in offer with the customers. Importance of a personalised trusted service by having one on one support.</a:t>
            </a:r>
          </a:p>
          <a:p>
            <a:pPr algn="just"/>
            <a:r>
              <a:rPr lang="en-GB" sz="1200" dirty="0">
                <a:latin typeface="Museo Sans 500"/>
              </a:rPr>
              <a:t>Social care model doesn’t work but when supported in housing first it has worked. The stepped model has its issues. The supported accommodation needs to be decent with </a:t>
            </a:r>
            <a:r>
              <a:rPr lang="en-GB" sz="1200" dirty="0" err="1">
                <a:latin typeface="Museo Sans 500"/>
              </a:rPr>
              <a:t>ensuite</a:t>
            </a:r>
            <a:r>
              <a:rPr lang="en-GB" sz="1200" dirty="0">
                <a:latin typeface="Museo Sans 500"/>
              </a:rPr>
              <a:t> so that this supported housing is suitable. Talked about partnership working a lot. Councils can’t do it on its own and neither can third sector. Need to coproduce these strategies. Comes with its own challenges but gives each partner ownership and accountability in the delivery of the offer. Coproduction can be a real help in this area.  Developing a lived experience network to help ensure that the proposals for development are run past people with lived experience and that those with lived experience come up with their own proposals so that services are developed together. </a:t>
            </a:r>
          </a:p>
          <a:p>
            <a:pPr algn="just"/>
            <a:r>
              <a:rPr lang="en-GB" sz="1200" dirty="0">
                <a:latin typeface="Museo Sans 500"/>
              </a:rPr>
              <a:t>Supporting people funding, made supported housing a real thing with a proper inspection regime. This has fallen by the wayside due to cuts. Needs ringfenced funding for individuals to ensure they are getting the support they need to move on without institutionalising them. Should be able to influence services through commissioning, but there is a want for inhouse services to have better influence. Need to use commissioning properly. Need to have collective voices to help influence up and across the chain. </a:t>
            </a:r>
          </a:p>
          <a:p>
            <a:pPr algn="just"/>
            <a:endParaRPr lang="en-GB" sz="1200" dirty="0">
              <a:latin typeface="Museo Sans 500"/>
            </a:endParaRPr>
          </a:p>
        </p:txBody>
      </p:sp>
    </p:spTree>
    <p:extLst>
      <p:ext uri="{BB962C8B-B14F-4D97-AF65-F5344CB8AC3E}">
        <p14:creationId xmlns:p14="http://schemas.microsoft.com/office/powerpoint/2010/main" val="4044324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E13B38-914A-4992-BA84-75323DF2D451}"/>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6BC76ACD-B795-4CA3-933D-0B0694E48CB9}"/>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86617DAF-326E-451A-9475-B6D4207D0C4C}"/>
              </a:ext>
            </a:extLst>
          </p:cNvPr>
          <p:cNvSpPr>
            <a:spLocks noGrp="1"/>
          </p:cNvSpPr>
          <p:nvPr>
            <p:ph type="body" sz="quarter" idx="17"/>
          </p:nvPr>
        </p:nvSpPr>
        <p:spPr>
          <a:xfrm>
            <a:off x="409835" y="505694"/>
            <a:ext cx="11372851" cy="5257800"/>
          </a:xfrm>
        </p:spPr>
        <p:txBody>
          <a:bodyPr vert="horz" lIns="91440" tIns="45720" rIns="91440" bIns="45720" rtlCol="0" anchor="t">
            <a:noAutofit/>
          </a:bodyPr>
          <a:lstStyle/>
          <a:p>
            <a:pPr marL="171450" indent="-171450" algn="just"/>
            <a:r>
              <a:rPr lang="en-GB" sz="1200" dirty="0">
                <a:latin typeface="Museo Sans 500"/>
              </a:rPr>
              <a:t>Need better care quality commission inspection of accommodation. Need dignity for people. Can’t go back to no second night style accommodation. Ideally self-contained accommodation with support. National support agencies need to change their view of councils. LA’s shown what they are capable of during everyone in so provide us the funding to do it. Real roll for Crisis to produce a good practice guide for our work. Be waiting forever for legislation on Housing First so Crisis should produce best practice guides that we can all follow. Did a survey with all people who approached the services. This has led to a restructure of the service to improve accommodation, streamline support and ensure that customers have less handovers between staff. Looking at developing some focus groups to dive into this more. Look at employment opportunities for people with lived experience. </a:t>
            </a:r>
          </a:p>
          <a:p>
            <a:pPr marL="171450" indent="-171450" algn="just"/>
            <a:r>
              <a:rPr lang="en-GB" sz="1200" dirty="0">
                <a:latin typeface="Museo Sans 500"/>
              </a:rPr>
              <a:t>There are problems with substandard landlords being refused inflated HB claims but then on appeal it is granted.  Makes it very difficult for the council to deal with these types of problems.  The national statement of expectation is not really any good.  Need a framework to work from and administer.  </a:t>
            </a:r>
          </a:p>
          <a:p>
            <a:pPr marL="171450" indent="-171450" algn="just"/>
            <a:r>
              <a:rPr lang="en-GB" sz="1200" dirty="0">
                <a:latin typeface="Museo Sans 500"/>
              </a:rPr>
              <a:t>Lewisham's support housing provides a service charge to cover costs.  Model feels better than other models used.  Encourage commissioned services to get enhanced HB.  </a:t>
            </a:r>
          </a:p>
          <a:p>
            <a:pPr marL="171450" indent="-171450" algn="just"/>
            <a:r>
              <a:rPr lang="en-GB" sz="1200" dirty="0">
                <a:latin typeface="Museo Sans 500"/>
              </a:rPr>
              <a:t>Using liaison officers to work with non-commissioned services has proved useful.  They can offer a critical friend type approach and embed good practice </a:t>
            </a:r>
            <a:r>
              <a:rPr lang="en-GB" sz="1200" dirty="0" err="1">
                <a:latin typeface="Museo Sans 500"/>
              </a:rPr>
              <a:t>eg.</a:t>
            </a:r>
            <a:r>
              <a:rPr lang="en-GB" sz="1200" dirty="0">
                <a:latin typeface="Museo Sans 500"/>
              </a:rPr>
              <a:t> Where an eviction might be looking likely.  Having a hospital discharge worker can also help and step down beds to prevent RS.  </a:t>
            </a:r>
          </a:p>
          <a:p>
            <a:pPr marL="171450" indent="-171450" algn="just"/>
            <a:r>
              <a:rPr lang="en-GB" sz="1200" dirty="0">
                <a:latin typeface="Museo Sans 500"/>
              </a:rPr>
              <a:t>Can help mental health services to take responsibility for mental health customers by having joint meetings with adult social care and stop push back from getting Care Act assessments.  </a:t>
            </a:r>
          </a:p>
          <a:p>
            <a:pPr marL="171450" indent="-171450" algn="just"/>
            <a:endParaRPr lang="en-GB" sz="1200" dirty="0">
              <a:latin typeface="Museo Sans 500"/>
            </a:endParaRPr>
          </a:p>
        </p:txBody>
      </p:sp>
    </p:spTree>
    <p:extLst>
      <p:ext uri="{BB962C8B-B14F-4D97-AF65-F5344CB8AC3E}">
        <p14:creationId xmlns:p14="http://schemas.microsoft.com/office/powerpoint/2010/main" val="2430149642"/>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CFE445451AA643A9561EE029140A06" ma:contentTypeVersion="10" ma:contentTypeDescription="Create a new document." ma:contentTypeScope="" ma:versionID="7e80acff0e01627f8903067ae92f39a8">
  <xsd:schema xmlns:xsd="http://www.w3.org/2001/XMLSchema" xmlns:xs="http://www.w3.org/2001/XMLSchema" xmlns:p="http://schemas.microsoft.com/office/2006/metadata/properties" xmlns:ns2="3fce9e6b-aba6-4501-b06d-cd7538decd95" xmlns:ns3="ed01405d-33fc-4bb1-a952-752240f8be16" targetNamespace="http://schemas.microsoft.com/office/2006/metadata/properties" ma:root="true" ma:fieldsID="b7492d482b80555f74cd21ada9ae0db1" ns2:_="" ns3:_="">
    <xsd:import namespace="3fce9e6b-aba6-4501-b06d-cd7538decd95"/>
    <xsd:import namespace="ed01405d-33fc-4bb1-a952-752240f8b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AutoTag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e9e6b-aba6-4501-b06d-cd7538decd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01405d-33fc-4bb1-a952-752240f8be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A301F0-947E-4223-B0E3-680F0E87322D}">
  <ds:schemaRefs>
    <ds:schemaRef ds:uri="7c9cc439-87e8-4f30-989d-7e4f873b639b"/>
    <ds:schemaRef ds:uri="b06fba5b-2790-4dd2-a552-2d428bb3f6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7D84075-B7CA-4C70-A514-509DCC21751F}">
  <ds:schemaRefs>
    <ds:schemaRef ds:uri="http://schemas.microsoft.com/sharepoint/v3/contenttype/forms"/>
  </ds:schemaRefs>
</ds:datastoreItem>
</file>

<file path=customXml/itemProps3.xml><?xml version="1.0" encoding="utf-8"?>
<ds:datastoreItem xmlns:ds="http://schemas.openxmlformats.org/officeDocument/2006/customXml" ds:itemID="{8FEC747B-B491-4165-BE22-D38B24000BF9}">
  <ds:schemaRefs>
    <ds:schemaRef ds:uri="3fce9e6b-aba6-4501-b06d-cd7538decd95"/>
    <ds:schemaRef ds:uri="ed01405d-33fc-4bb1-a952-752240f8b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Crisis_Brand</Template>
  <Application>Microsoft Office PowerPoint</Application>
  <PresentationFormat>Widescreen</PresentationFormat>
  <Slides>11</Slides>
  <Notes>1</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Atlas</vt:lpstr>
      <vt:lpstr>Crisis Local Authority Practice Network  Practice Exchange Session 27/05/2021 Addressing complex needs – Improving services for vulnerable homeless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Bilingual Crisis PowerPoint presentation template</dc:title>
  <dc:creator>Chris Welch</dc:creator>
  <cp:revision>385</cp:revision>
  <dcterms:created xsi:type="dcterms:W3CDTF">2017-03-29T10:59:08Z</dcterms:created>
  <dcterms:modified xsi:type="dcterms:W3CDTF">2021-06-10T12:49:55Z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0x0101003DCFE445451AA643A9561EE029140A06</vt:lpwstr>
  </property>
  <property fmtid="{D5CDD505-2E9C-101B-9397-08002B2CF9AE}" pid="3" name="Office Location">
    <vt:lpwstr>117;#South Wales|d3cde886-3aac-4f0a-8043-094dd3228524</vt:lpwstr>
  </property>
  <property fmtid="{D5CDD505-2E9C-101B-9397-08002B2CF9AE}" pid="4" name="TaxCatchAll">
    <vt:lpwstr>117;#South Wales|d3cde886-3aac-4f0a-8043-094dd3228524</vt:lpwstr>
  </property>
  <property fmtid="{D5CDD505-2E9C-101B-9397-08002B2CF9AE}" pid="5" name="ibaeb117a2e443b4a79451f1774477b0">
    <vt:lpwstr>South Wales|d3cde886-3aac-4f0a-8043-094dd3228524</vt:lpwstr>
  </property>
</Properties>
</file>