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9" r:id="rId4"/>
  </p:sldMasterIdLst>
  <p:notesMasterIdLst>
    <p:notesMasterId r:id="rId17"/>
  </p:notesMasterIdLst>
  <p:handoutMasterIdLst>
    <p:handoutMasterId r:id="rId18"/>
  </p:handoutMasterIdLst>
  <p:sldIdLst>
    <p:sldId id="270" r:id="rId5"/>
    <p:sldId id="315" r:id="rId6"/>
    <p:sldId id="310" r:id="rId7"/>
    <p:sldId id="321" r:id="rId8"/>
    <p:sldId id="311" r:id="rId9"/>
    <p:sldId id="318" r:id="rId10"/>
    <p:sldId id="312" r:id="rId11"/>
    <p:sldId id="317" r:id="rId12"/>
    <p:sldId id="316" r:id="rId13"/>
    <p:sldId id="319" r:id="rId14"/>
    <p:sldId id="320" r:id="rId15"/>
    <p:sldId id="304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useo 500" panose="02000000000000000000" charset="0"/>
      <p:regular r:id="rId25"/>
      <p:italic r:id="rId26"/>
    </p:embeddedFont>
    <p:embeddedFont>
      <p:font typeface="Museo Sans 500" panose="02000000000000000000" charset="0"/>
      <p:regular r:id="rId27"/>
      <p:italic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Smith" initials="JS" lastIdx="15" clrIdx="0">
    <p:extLst>
      <p:ext uri="{19B8F6BF-5375-455C-9EA6-DF929625EA0E}">
        <p15:presenceInfo xmlns:p15="http://schemas.microsoft.com/office/powerpoint/2012/main" userId="S::joe.smith@crisis.org.uk::339c0dfa-b3e8-40d0-9156-d00e9ede1f4e" providerId="AD"/>
      </p:ext>
    </p:extLst>
  </p:cmAuthor>
  <p:cmAuthor id="2" name="Joe Kane-Smith" initials="JK" lastIdx="1" clrIdx="1">
    <p:extLst>
      <p:ext uri="{19B8F6BF-5375-455C-9EA6-DF929625EA0E}">
        <p15:presenceInfo xmlns:p15="http://schemas.microsoft.com/office/powerpoint/2012/main" userId="S::joe.kanesmith@crisis.org.uk::339c0dfa-b3e8-40d0-9156-d00e9ede1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8ED0B-D686-239D-ECCF-A1E885D6DBB6}" v="286" dt="2020-11-11T10:22:01.434"/>
    <p1510:client id="{0E556287-7B79-C56E-988E-612804BC5A0C}" v="418" dt="2020-01-30T08:55:26.382"/>
    <p1510:client id="{13B3E6C3-F2DC-A882-5F41-4DB0BCCDF9E3}" v="1127" dt="2020-11-04T12:53:02.657"/>
    <p1510:client id="{28B582B7-6395-650E-B932-F117755CDF48}" v="1020" dt="2020-03-09T12:26:30.570"/>
    <p1510:client id="{2A628523-2258-E056-C8C5-85295B1F9ED2}" v="371" dt="2020-11-03T14:20:50.621"/>
    <p1510:client id="{4028A8BC-5B45-D757-2769-A555FCBA93FB}" v="4638" dt="2019-12-02T09:01:59.681"/>
    <p1510:client id="{4030DD62-169D-A921-8CB1-6A10D81108A1}" v="3" dt="2020-03-10T07:49:14.660"/>
    <p1510:client id="{4DCD3E76-CA1D-DB79-AA50-D48C0AD65DF9}" v="4" dt="2020-11-16T14:47:56.960"/>
    <p1510:client id="{52D51D33-427B-7A7D-EA59-AFD90E404E09}" v="789" dt="2020-09-03T09:31:09.919"/>
    <p1510:client id="{5AF3A269-0E5B-8C8D-5A16-907AE6096A9F}" v="4" dt="2020-11-09T17:03:29.446"/>
    <p1510:client id="{5B48BE77-0626-3BBE-3C38-4CAB0A725971}" v="408" dt="2020-11-16T15:03:35.356"/>
    <p1510:client id="{5B4B6892-6BC6-8D60-F507-B0608F6C060F}" v="892" dt="2020-11-05T16:27:03.327"/>
    <p1510:client id="{5C2E08EC-F0CF-0D12-89A0-7C68FEDAC6B1}" v="1" dt="2020-03-20T15:00:13.826"/>
    <p1510:client id="{5F1E83DD-710C-3E42-372A-3067A4879437}" v="295" dt="2021-02-08T13:28:56.384"/>
    <p1510:client id="{61374A19-1DC5-48DD-A413-3FBF382D45AD}" v="3718" dt="2019-11-19T10:36:33.486"/>
    <p1510:client id="{634EF1EA-48D5-55A8-8CFD-5C1815124870}" v="86" dt="2021-02-04T13:46:19.366"/>
    <p1510:client id="{70526D7C-A8FE-3462-A6A0-8441698AF5D4}" v="2" dt="2020-01-24T11:59:19.603"/>
    <p1510:client id="{7199EA2A-5DA9-DE33-73ED-DF49ED72B5BD}" v="74" dt="2020-03-23T13:11:27.328"/>
    <p1510:client id="{76F8AF2A-80A6-B243-E83A-8B4CD228E5A5}" v="50" dt="2020-11-05T12:59:14.951"/>
    <p1510:client id="{7BDA0D6E-48B9-7C92-1532-F1806A0EF8A0}" v="98" dt="2020-11-05T14:25:10.323"/>
    <p1510:client id="{7CFC9043-CE05-11F5-B59F-9C11EFDAB75C}" v="1276" dt="2020-11-05T12:19:41.057"/>
    <p1510:client id="{8125283A-B791-DB75-C832-521831F7E879}" v="873" dt="2020-11-10T14:21:01.815"/>
    <p1510:client id="{82BEC707-1185-8486-F023-9B08F7614D79}" v="714" dt="2021-02-01T11:55:01.564"/>
    <p1510:client id="{86581071-7932-5893-8ADF-6D44720ACBED}" v="26" dt="2020-03-09T12:39:46.812"/>
    <p1510:client id="{935EC1DF-CFAD-20CF-3852-C8986A702918}" v="2" dt="2020-09-14T09:53:20.685"/>
    <p1510:client id="{9469BB5A-9713-A3AD-E70B-A65700A6E776}" v="114" dt="2020-11-06T12:59:11.161"/>
    <p1510:client id="{9482815F-9F6B-41C1-B6C8-A13BF2AED000}" v="5" dt="2020-03-10T06:50:55.589"/>
    <p1510:client id="{AA707667-DD2D-9322-959A-25A6330A241C}" v="50" dt="2020-11-06T08:36:51.037"/>
    <p1510:client id="{ABCFC1B9-231F-E621-420B-DB80C0E18097}" v="14" dt="2020-11-09T09:02:03.983"/>
    <p1510:client id="{AE2D4D0E-0B2A-446F-8AF8-7FD0216AC859}" v="5664" dt="2020-11-13T13:45:13.930"/>
    <p1510:client id="{B10C25C2-8317-929C-DA94-8AAA7431BC8C}" v="5" dt="2021-02-10T14:08:19.316"/>
    <p1510:client id="{B364759D-CE46-2B4A-0E80-5DA1CBCBC089}" v="12180" dt="2020-03-20T08:59:06.964"/>
    <p1510:client id="{B836FEB9-92C9-8742-B70B-26990312258A}" v="292" dt="2020-09-03T09:49:33.309"/>
    <p1510:client id="{BED7061A-F992-0E6F-3985-5175879C1D86}" v="6365" dt="2021-02-01T15:31:01.845"/>
    <p1510:client id="{C0FA06DC-7C9F-483A-65CE-DC4C3E65BD28}" v="35" dt="2020-01-22T12:22:29.531"/>
    <p1510:client id="{D1BD69FE-5E5F-844A-E1ED-7AFA7DA14D0F}" v="467" dt="2020-01-30T13:22:24.241"/>
    <p1510:client id="{D653D8B3-BF00-0DA9-A624-A4047C4D57C3}" v="39" dt="2020-11-11T10:14:53.821"/>
    <p1510:client id="{D6CF0536-AE0D-7884-0A28-36B6F6E72A4C}" v="423" dt="2020-11-13T15:24:34.635"/>
    <p1510:client id="{DB30A2CB-7318-F031-925C-7DCF697FF256}" v="1" dt="2020-03-20T15:12:43.960"/>
    <p1510:client id="{E46D7154-A237-83CC-9F2E-B731F6B39A9E}" v="4496" dt="2020-01-02T11:17:58.812"/>
    <p1510:client id="{E6B08D94-2EA8-362B-13AC-FCAAD4FBAE26}" v="292" dt="2020-09-14T10:46:02.240"/>
    <p1510:client id="{EFE7A5AE-FA54-E99A-4755-3AFC8D31BFB5}" v="2774" dt="2020-03-12T13:04:49.281"/>
    <p1510:client id="{F055668C-348E-DA95-8C9E-F8EC118CFD6C}" v="118" dt="2020-01-22T13:16:46.141"/>
    <p1510:client id="{F7B064EF-25EC-B315-02A9-BED264BDCC6D}" v="13" dt="2019-11-21T11:00:28.922"/>
    <p1510:client id="{FBEA36F9-005F-189B-2118-244A9B4357CB}" v="679" dt="2021-02-03T11:52:16.443"/>
    <p1510:client id="{FD7DEEF8-D37B-B89A-1A95-A95F832BB4D5}" v="4" dt="2020-09-11T08:04:59.408"/>
    <p1510:client id="{FE4F1FA5-710D-07D3-E0CB-97A42FB5456F}" v="3" dt="2020-03-20T14:09:43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handoutMaster" Target="handoutMasters/handoutMaster1.xml" Id="rId18" /><Relationship Type="http://schemas.openxmlformats.org/officeDocument/2006/relationships/font" Target="fonts/font8.fntdata" Id="rId26" /><Relationship Type="http://schemas.microsoft.com/office/2015/10/relationships/revisionInfo" Target="revisionInfo.xml" Id="rId39" /><Relationship Type="http://schemas.openxmlformats.org/officeDocument/2006/relationships/font" Target="fonts/font3.fntdata" Id="rId21" /><Relationship Type="http://schemas.openxmlformats.org/officeDocument/2006/relationships/presProps" Target="presProps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font" Target="fonts/font7.fntdata" Id="rId25" /><Relationship Type="http://schemas.openxmlformats.org/officeDocument/2006/relationships/commentAuthors" Target="commentAuthors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font" Target="fonts/font2.fntdata" Id="rId20" /><Relationship Type="http://schemas.openxmlformats.org/officeDocument/2006/relationships/font" Target="fonts/font11.fntdata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font" Target="fonts/font6.fntdata" Id="rId24" /><Relationship Type="http://schemas.openxmlformats.org/officeDocument/2006/relationships/font" Target="fonts/font14.fntdata" Id="rId32" /><Relationship Type="http://schemas.openxmlformats.org/officeDocument/2006/relationships/tableStyles" Target="tableStyles.xml" Id="rId37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font" Target="fonts/font5.fntdata" Id="rId23" /><Relationship Type="http://schemas.openxmlformats.org/officeDocument/2006/relationships/font" Target="fonts/font10.fntdata" Id="rId28" /><Relationship Type="http://schemas.openxmlformats.org/officeDocument/2006/relationships/theme" Target="theme/theme1.xml" Id="rId36" /><Relationship Type="http://schemas.openxmlformats.org/officeDocument/2006/relationships/slide" Target="slides/slide6.xml" Id="rId10" /><Relationship Type="http://schemas.openxmlformats.org/officeDocument/2006/relationships/font" Target="fonts/font1.fntdata" Id="rId19" /><Relationship Type="http://schemas.openxmlformats.org/officeDocument/2006/relationships/font" Target="fonts/font13.fntdata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font" Target="fonts/font4.fntdata" Id="rId22" /><Relationship Type="http://schemas.openxmlformats.org/officeDocument/2006/relationships/font" Target="fonts/font9.fntdata" Id="rId27" /><Relationship Type="http://schemas.openxmlformats.org/officeDocument/2006/relationships/font" Target="fonts/font12.fntdata" Id="rId30" /><Relationship Type="http://schemas.openxmlformats.org/officeDocument/2006/relationships/viewProps" Target="viewProps.xml" Id="rId35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BF785-FDA6-4CC3-8EA3-79D17A3859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53DBD-158F-4B40-83D6-FA7D408FECA5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Local Authorities in attendance:</a:t>
          </a:r>
          <a:endParaRPr lang="en-US" dirty="0"/>
        </a:p>
      </dgm:t>
    </dgm:pt>
    <dgm:pt modelId="{B057864B-FE4D-4CE9-9B23-6B077CA58814}" type="parTrans" cxnId="{F37B1504-F72A-48D4-9E6E-C0C2647C1D3D}">
      <dgm:prSet/>
      <dgm:spPr/>
      <dgm:t>
        <a:bodyPr/>
        <a:lstStyle/>
        <a:p>
          <a:endParaRPr lang="en-US"/>
        </a:p>
      </dgm:t>
    </dgm:pt>
    <dgm:pt modelId="{10DCD451-B2DA-402A-B7DD-80B3E3DDF986}" type="sibTrans" cxnId="{F37B1504-F72A-48D4-9E6E-C0C2647C1D3D}">
      <dgm:prSet/>
      <dgm:spPr/>
      <dgm:t>
        <a:bodyPr/>
        <a:lstStyle/>
        <a:p>
          <a:endParaRPr lang="en-US"/>
        </a:p>
      </dgm:t>
    </dgm:pt>
    <dgm:pt modelId="{68B2C547-5F64-4A67-9E52-A7454AD9514B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Leeds</a:t>
          </a:r>
        </a:p>
      </dgm:t>
    </dgm:pt>
    <dgm:pt modelId="{1C77BC33-FC5E-4B3C-8F9B-9CF264426A4C}" type="parTrans" cxnId="{C2184AE7-8342-4D19-93AD-FC20135270F0}">
      <dgm:prSet/>
      <dgm:spPr/>
      <dgm:t>
        <a:bodyPr/>
        <a:lstStyle/>
        <a:p>
          <a:endParaRPr lang="en-US"/>
        </a:p>
      </dgm:t>
    </dgm:pt>
    <dgm:pt modelId="{A5490FBD-8926-462B-B7A5-5EF34277C472}" type="sibTrans" cxnId="{C2184AE7-8342-4D19-93AD-FC20135270F0}">
      <dgm:prSet/>
      <dgm:spPr/>
      <dgm:t>
        <a:bodyPr/>
        <a:lstStyle/>
        <a:p>
          <a:endParaRPr lang="en-US"/>
        </a:p>
      </dgm:t>
    </dgm:pt>
    <dgm:pt modelId="{DFBF524A-F60A-49FD-B1D1-C7CFFBB365F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Manchester</a:t>
          </a:r>
        </a:p>
      </dgm:t>
    </dgm:pt>
    <dgm:pt modelId="{475E03B4-033E-478F-8D62-A9348F34BCED}" type="parTrans" cxnId="{75D1479C-B363-4076-B266-879FD56C80A0}">
      <dgm:prSet/>
      <dgm:spPr/>
    </dgm:pt>
    <dgm:pt modelId="{D7A87F3D-14A9-4E10-992A-38C56949B1FE}" type="sibTrans" cxnId="{75D1479C-B363-4076-B266-879FD56C80A0}">
      <dgm:prSet/>
      <dgm:spPr/>
    </dgm:pt>
    <dgm:pt modelId="{EC0906CD-DA8F-43E5-B5DB-A8F83A1D533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Central Bedfordshire</a:t>
          </a:r>
        </a:p>
      </dgm:t>
    </dgm:pt>
    <dgm:pt modelId="{F5AD43DC-7A45-4A40-98F8-9025ECD7A2A8}" type="parTrans" cxnId="{4035B5FE-F6AA-4EC4-8A09-2656C32DF191}">
      <dgm:prSet/>
      <dgm:spPr/>
    </dgm:pt>
    <dgm:pt modelId="{D51391E1-3555-4A66-B949-ED92D1C9BDAA}" type="sibTrans" cxnId="{4035B5FE-F6AA-4EC4-8A09-2656C32DF191}">
      <dgm:prSet/>
      <dgm:spPr/>
    </dgm:pt>
    <dgm:pt modelId="{0DC6C13D-4A93-4DAF-B1C1-A9880EC834A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Norwich</a:t>
          </a:r>
        </a:p>
      </dgm:t>
    </dgm:pt>
    <dgm:pt modelId="{3717B97B-618C-4FF7-8EA6-044104A2AC91}" type="parTrans" cxnId="{9D1A7600-D6F3-410F-A2B9-38A4441D5283}">
      <dgm:prSet/>
      <dgm:spPr/>
    </dgm:pt>
    <dgm:pt modelId="{704FDA86-00AC-4B33-A59C-B83BE2576A78}" type="sibTrans" cxnId="{9D1A7600-D6F3-410F-A2B9-38A4441D5283}">
      <dgm:prSet/>
      <dgm:spPr/>
    </dgm:pt>
    <dgm:pt modelId="{0D2219D2-732B-4D1C-A9B3-DC46BCE582E0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Gravesham</a:t>
          </a:r>
          <a:endParaRPr lang="en-US" dirty="0"/>
        </a:p>
      </dgm:t>
    </dgm:pt>
    <dgm:pt modelId="{290A14D0-0139-4487-BE26-CE07F9D0D81D}" type="parTrans" cxnId="{C03B45D1-BB15-404F-8BD3-CB69DC487A71}">
      <dgm:prSet/>
      <dgm:spPr/>
    </dgm:pt>
    <dgm:pt modelId="{400E4E2E-4038-456B-8071-619840DC9307}" type="sibTrans" cxnId="{C03B45D1-BB15-404F-8BD3-CB69DC487A71}">
      <dgm:prSet/>
      <dgm:spPr/>
    </dgm:pt>
    <dgm:pt modelId="{6AD30977-2184-47BB-8997-62CD981DAE0F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Hillingdon</a:t>
          </a:r>
          <a:endParaRPr lang="en-US" dirty="0">
            <a:latin typeface="Calibri Light" panose="020F0302020204030204"/>
          </a:endParaRPr>
        </a:p>
      </dgm:t>
    </dgm:pt>
    <dgm:pt modelId="{0FEE8951-687A-4E2C-AA4A-F7DEE7F706AB}" type="parTrans" cxnId="{76411273-9104-481D-8826-1C8F2A315B18}">
      <dgm:prSet/>
      <dgm:spPr/>
    </dgm:pt>
    <dgm:pt modelId="{81FA1179-A157-433B-A285-6A5AA5E2B56C}" type="sibTrans" cxnId="{76411273-9104-481D-8826-1C8F2A315B18}">
      <dgm:prSet/>
      <dgm:spPr/>
    </dgm:pt>
    <dgm:pt modelId="{BAABF845-51C1-4917-86D1-AF5C4984680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Durham</a:t>
          </a:r>
        </a:p>
      </dgm:t>
    </dgm:pt>
    <dgm:pt modelId="{1848CBC4-B435-409D-B5C3-B69E8F321B05}" type="parTrans" cxnId="{6ACB6606-CA2A-42E4-8A18-B6E8909E0786}">
      <dgm:prSet/>
      <dgm:spPr/>
    </dgm:pt>
    <dgm:pt modelId="{0E2EE05E-8B1D-4FFA-87D8-E516C3F924A3}" type="sibTrans" cxnId="{6ACB6606-CA2A-42E4-8A18-B6E8909E0786}">
      <dgm:prSet/>
      <dgm:spPr/>
    </dgm:pt>
    <dgm:pt modelId="{AC160E27-69E1-425E-9341-29D083497993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Sheffield</a:t>
          </a:r>
        </a:p>
      </dgm:t>
    </dgm:pt>
    <dgm:pt modelId="{8455BB72-7E03-4675-9294-4AA163559BF8}" type="parTrans" cxnId="{E746541F-31B5-4D73-9234-ED6429B83643}">
      <dgm:prSet/>
      <dgm:spPr/>
    </dgm:pt>
    <dgm:pt modelId="{123662C5-AD7F-4AA6-8FBC-565D6F35C361}" type="sibTrans" cxnId="{E746541F-31B5-4D73-9234-ED6429B83643}">
      <dgm:prSet/>
      <dgm:spPr/>
    </dgm:pt>
    <dgm:pt modelId="{C4DEEFE8-D85D-497A-A838-552C9438007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Aberdeen City</a:t>
          </a:r>
        </a:p>
      </dgm:t>
    </dgm:pt>
    <dgm:pt modelId="{D5335CA5-4FF8-489E-83F4-A2C9550E7B50}" type="parTrans" cxnId="{698D4F28-EEA8-451C-8C39-9F953755A404}">
      <dgm:prSet/>
      <dgm:spPr/>
    </dgm:pt>
    <dgm:pt modelId="{C0F61248-C9F8-4B64-B06A-74BA5D4777AA}" type="sibTrans" cxnId="{698D4F28-EEA8-451C-8C39-9F953755A404}">
      <dgm:prSet/>
      <dgm:spPr/>
    </dgm:pt>
    <dgm:pt modelId="{8A63AA82-13A5-4DD2-93F2-864F627DF3A9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BCP</a:t>
          </a:r>
        </a:p>
      </dgm:t>
    </dgm:pt>
    <dgm:pt modelId="{0B5BD941-B87A-4046-B660-0EADE21B7CA0}" type="parTrans" cxnId="{81FAE5C9-9B65-4D00-89C5-8AF452836F7D}">
      <dgm:prSet/>
      <dgm:spPr/>
    </dgm:pt>
    <dgm:pt modelId="{356577E2-9B02-4238-B3BB-BB72689116A4}" type="sibTrans" cxnId="{81FAE5C9-9B65-4D00-89C5-8AF452836F7D}">
      <dgm:prSet/>
      <dgm:spPr/>
    </dgm:pt>
    <dgm:pt modelId="{EBB5CF08-2447-4587-AFED-C5B3E71219CE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Daventry</a:t>
          </a:r>
        </a:p>
      </dgm:t>
    </dgm:pt>
    <dgm:pt modelId="{9BEC4074-4A0D-47A4-97F0-01D71FD70B73}" type="parTrans" cxnId="{912CD5CE-4EBF-40D2-A6D8-6ECA52715116}">
      <dgm:prSet/>
      <dgm:spPr/>
    </dgm:pt>
    <dgm:pt modelId="{82F282E8-B144-4FAB-AE52-DE0048D21E46}" type="sibTrans" cxnId="{912CD5CE-4EBF-40D2-A6D8-6ECA52715116}">
      <dgm:prSet/>
      <dgm:spPr/>
    </dgm:pt>
    <dgm:pt modelId="{BDEB0A46-A406-4539-9AD1-EB60F7F11782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Southwark</a:t>
          </a:r>
        </a:p>
      </dgm:t>
    </dgm:pt>
    <dgm:pt modelId="{25E64863-849D-40B6-ACA3-60340179E384}" type="parTrans" cxnId="{753F4C6E-0322-4391-BB94-F6877E9EA91F}">
      <dgm:prSet/>
      <dgm:spPr/>
    </dgm:pt>
    <dgm:pt modelId="{1701A77F-6FDD-410A-B419-A3DA09E6D1F7}" type="sibTrans" cxnId="{753F4C6E-0322-4391-BB94-F6877E9EA91F}">
      <dgm:prSet/>
      <dgm:spPr/>
    </dgm:pt>
    <dgm:pt modelId="{C1A7A8F3-F551-4A7B-811D-143B9C60C946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Lewisham</a:t>
          </a:r>
        </a:p>
      </dgm:t>
    </dgm:pt>
    <dgm:pt modelId="{13DE794D-8F3C-4172-BB0A-5DEDD1AB7FB0}" type="parTrans" cxnId="{0D8E0173-4385-4F3B-8FD9-80A4A319789B}">
      <dgm:prSet/>
      <dgm:spPr/>
    </dgm:pt>
    <dgm:pt modelId="{B809A63D-AE5F-4F36-BDF9-E0BB7C4FED6C}" type="sibTrans" cxnId="{0D8E0173-4385-4F3B-8FD9-80A4A319789B}">
      <dgm:prSet/>
      <dgm:spPr/>
    </dgm:pt>
    <dgm:pt modelId="{15E98CB9-9E79-4D50-AC4D-DE1976551DD6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Oxford</a:t>
          </a:r>
        </a:p>
      </dgm:t>
    </dgm:pt>
    <dgm:pt modelId="{E7026D0C-0DC3-4988-B5E8-6A5B77CE167B}" type="parTrans" cxnId="{A0F58261-8C72-4BDC-B58B-C30797A39507}">
      <dgm:prSet/>
      <dgm:spPr/>
    </dgm:pt>
    <dgm:pt modelId="{EF3F326E-F7FB-4A58-9AAC-501696AB7277}" type="sibTrans" cxnId="{A0F58261-8C72-4BDC-B58B-C30797A39507}">
      <dgm:prSet/>
      <dgm:spPr/>
    </dgm:pt>
    <dgm:pt modelId="{590F364A-539E-4F86-9051-9765355F16FC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Fife</a:t>
          </a:r>
        </a:p>
      </dgm:t>
    </dgm:pt>
    <dgm:pt modelId="{59C32C1C-0183-48E9-B5BC-A8F323F79A34}" type="parTrans" cxnId="{1AE3556E-FCEE-4D4C-B942-3E2439A3F7DA}">
      <dgm:prSet/>
      <dgm:spPr/>
    </dgm:pt>
    <dgm:pt modelId="{977470E7-9DA2-46A7-A447-7A23F81F081C}" type="sibTrans" cxnId="{1AE3556E-FCEE-4D4C-B942-3E2439A3F7DA}">
      <dgm:prSet/>
      <dgm:spPr/>
    </dgm:pt>
    <dgm:pt modelId="{AD3E7867-140D-4DFD-A7C4-9D031CD50A1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South Northants</a:t>
          </a:r>
        </a:p>
      </dgm:t>
    </dgm:pt>
    <dgm:pt modelId="{F439FF10-5890-4A86-B983-8BA8A6DF13B5}" type="parTrans" cxnId="{96F137AB-8D02-4B39-94A8-13E5DDFE2A61}">
      <dgm:prSet/>
      <dgm:spPr/>
    </dgm:pt>
    <dgm:pt modelId="{DC2EA329-9F4A-4713-AC00-9C8CA9114F08}" type="sibTrans" cxnId="{96F137AB-8D02-4B39-94A8-13E5DDFE2A61}">
      <dgm:prSet/>
      <dgm:spPr/>
    </dgm:pt>
    <dgm:pt modelId="{1A0C6BE6-CD7A-41D1-9715-55E594569167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Coventry</a:t>
          </a:r>
        </a:p>
      </dgm:t>
    </dgm:pt>
    <dgm:pt modelId="{0F28E76A-08CE-4DA0-BA82-A1EDAC92E990}" type="parTrans" cxnId="{787B0944-C60B-440B-B21C-CF568048E07C}">
      <dgm:prSet/>
      <dgm:spPr/>
    </dgm:pt>
    <dgm:pt modelId="{B4F1F5EA-AB1D-4DB7-B200-3E493B2DC531}" type="sibTrans" cxnId="{787B0944-C60B-440B-B21C-CF568048E07C}">
      <dgm:prSet/>
      <dgm:spPr/>
    </dgm:pt>
    <dgm:pt modelId="{884E238D-52DB-40C7-B599-4C9B638424DE}" type="pres">
      <dgm:prSet presAssocID="{9CABF785-FDA6-4CC3-8EA3-79D17A38593E}" presName="linear" presStyleCnt="0">
        <dgm:presLayoutVars>
          <dgm:animLvl val="lvl"/>
          <dgm:resizeHandles val="exact"/>
        </dgm:presLayoutVars>
      </dgm:prSet>
      <dgm:spPr/>
    </dgm:pt>
    <dgm:pt modelId="{372E7166-FCE9-4BE7-97C6-9BC4ABEAD90C}" type="pres">
      <dgm:prSet presAssocID="{56C53DBD-158F-4B40-83D6-FA7D408FEC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589C1F9-6709-439B-889A-D71D6B6AD2B1}" type="pres">
      <dgm:prSet presAssocID="{56C53DBD-158F-4B40-83D6-FA7D408FEC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D1A7600-D6F3-410F-A2B9-38A4441D5283}" srcId="{56C53DBD-158F-4B40-83D6-FA7D408FECA5}" destId="{0DC6C13D-4A93-4DAF-B1C1-A9880EC834A9}" srcOrd="4" destOrd="0" parTransId="{3717B97B-618C-4FF7-8EA6-044104A2AC91}" sibTransId="{704FDA86-00AC-4B33-A59C-B83BE2576A78}"/>
    <dgm:cxn modelId="{AB0C1501-24B1-4EAC-B74C-93856158A741}" type="presOf" srcId="{590F364A-539E-4F86-9051-9765355F16FC}" destId="{D589C1F9-6709-439B-889A-D71D6B6AD2B1}" srcOrd="0" destOrd="15" presId="urn:microsoft.com/office/officeart/2005/8/layout/vList2"/>
    <dgm:cxn modelId="{F37B1504-F72A-48D4-9E6E-C0C2647C1D3D}" srcId="{9CABF785-FDA6-4CC3-8EA3-79D17A38593E}" destId="{56C53DBD-158F-4B40-83D6-FA7D408FECA5}" srcOrd="0" destOrd="0" parTransId="{B057864B-FE4D-4CE9-9B23-6B077CA58814}" sibTransId="{10DCD451-B2DA-402A-B7DD-80B3E3DDF986}"/>
    <dgm:cxn modelId="{6ACB6606-CA2A-42E4-8A18-B6E8909E0786}" srcId="{56C53DBD-158F-4B40-83D6-FA7D408FECA5}" destId="{BAABF845-51C1-4917-86D1-AF5C4984680D}" srcOrd="6" destOrd="0" parTransId="{1848CBC4-B435-409D-B5C3-B69E8F321B05}" sibTransId="{0E2EE05E-8B1D-4FFA-87D8-E516C3F924A3}"/>
    <dgm:cxn modelId="{389AC80C-761A-462E-98E6-C81396B87574}" type="presOf" srcId="{68B2C547-5F64-4A67-9E52-A7454AD9514B}" destId="{D589C1F9-6709-439B-889A-D71D6B6AD2B1}" srcOrd="0" destOrd="0" presId="urn:microsoft.com/office/officeart/2005/8/layout/vList2"/>
    <dgm:cxn modelId="{C1859F10-CBE5-402E-8AA2-B25654C4FED3}" type="presOf" srcId="{0D2219D2-732B-4D1C-A9B3-DC46BCE582E0}" destId="{D589C1F9-6709-439B-889A-D71D6B6AD2B1}" srcOrd="0" destOrd="7" presId="urn:microsoft.com/office/officeart/2005/8/layout/vList2"/>
    <dgm:cxn modelId="{FDD21C18-8157-4CB7-BF66-FD6DC21B06A4}" type="presOf" srcId="{15E98CB9-9E79-4D50-AC4D-DE1976551DD6}" destId="{D589C1F9-6709-439B-889A-D71D6B6AD2B1}" srcOrd="0" destOrd="14" presId="urn:microsoft.com/office/officeart/2005/8/layout/vList2"/>
    <dgm:cxn modelId="{E746541F-31B5-4D73-9234-ED6429B83643}" srcId="{56C53DBD-158F-4B40-83D6-FA7D408FECA5}" destId="{AC160E27-69E1-425E-9341-29D083497993}" srcOrd="8" destOrd="0" parTransId="{8455BB72-7E03-4675-9294-4AA163559BF8}" sibTransId="{123662C5-AD7F-4AA6-8FBC-565D6F35C361}"/>
    <dgm:cxn modelId="{698D4F28-EEA8-451C-8C39-9F953755A404}" srcId="{56C53DBD-158F-4B40-83D6-FA7D408FECA5}" destId="{C4DEEFE8-D85D-497A-A838-552C94380071}" srcOrd="9" destOrd="0" parTransId="{D5335CA5-4FF8-489E-83F4-A2C9550E7B50}" sibTransId="{C0F61248-C9F8-4B64-B06A-74BA5D4777AA}"/>
    <dgm:cxn modelId="{86FAEC3F-EBE8-45FC-8597-5D05D29014F3}" type="presOf" srcId="{6AD30977-2184-47BB-8997-62CD981DAE0F}" destId="{D589C1F9-6709-439B-889A-D71D6B6AD2B1}" srcOrd="0" destOrd="5" presId="urn:microsoft.com/office/officeart/2005/8/layout/vList2"/>
    <dgm:cxn modelId="{A0F58261-8C72-4BDC-B58B-C30797A39507}" srcId="{56C53DBD-158F-4B40-83D6-FA7D408FECA5}" destId="{15E98CB9-9E79-4D50-AC4D-DE1976551DD6}" srcOrd="14" destOrd="0" parTransId="{E7026D0C-0DC3-4988-B5E8-6A5B77CE167B}" sibTransId="{EF3F326E-F7FB-4A58-9AAC-501696AB7277}"/>
    <dgm:cxn modelId="{787B0944-C60B-440B-B21C-CF568048E07C}" srcId="{56C53DBD-158F-4B40-83D6-FA7D408FECA5}" destId="{1A0C6BE6-CD7A-41D1-9715-55E594569167}" srcOrd="1" destOrd="0" parTransId="{0F28E76A-08CE-4DA0-BA82-A1EDAC92E990}" sibTransId="{B4F1F5EA-AB1D-4DB7-B200-3E493B2DC531}"/>
    <dgm:cxn modelId="{12578764-2131-4402-A3AC-DE69C50314FA}" type="presOf" srcId="{AC160E27-69E1-425E-9341-29D083497993}" destId="{D589C1F9-6709-439B-889A-D71D6B6AD2B1}" srcOrd="0" destOrd="8" presId="urn:microsoft.com/office/officeart/2005/8/layout/vList2"/>
    <dgm:cxn modelId="{3E52BD46-487F-41FB-960A-0B0EDAC68B6E}" type="presOf" srcId="{EBB5CF08-2447-4587-AFED-C5B3E71219CE}" destId="{D589C1F9-6709-439B-889A-D71D6B6AD2B1}" srcOrd="0" destOrd="11" presId="urn:microsoft.com/office/officeart/2005/8/layout/vList2"/>
    <dgm:cxn modelId="{753F4C6E-0322-4391-BB94-F6877E9EA91F}" srcId="{56C53DBD-158F-4B40-83D6-FA7D408FECA5}" destId="{BDEB0A46-A406-4539-9AD1-EB60F7F11782}" srcOrd="12" destOrd="0" parTransId="{25E64863-849D-40B6-ACA3-60340179E384}" sibTransId="{1701A77F-6FDD-410A-B419-A3DA09E6D1F7}"/>
    <dgm:cxn modelId="{1AE3556E-FCEE-4D4C-B942-3E2439A3F7DA}" srcId="{56C53DBD-158F-4B40-83D6-FA7D408FECA5}" destId="{590F364A-539E-4F86-9051-9765355F16FC}" srcOrd="15" destOrd="0" parTransId="{59C32C1C-0183-48E9-B5BC-A8F323F79A34}" sibTransId="{977470E7-9DA2-46A7-A447-7A23F81F081C}"/>
    <dgm:cxn modelId="{0D8E0173-4385-4F3B-8FD9-80A4A319789B}" srcId="{56C53DBD-158F-4B40-83D6-FA7D408FECA5}" destId="{C1A7A8F3-F551-4A7B-811D-143B9C60C946}" srcOrd="13" destOrd="0" parTransId="{13DE794D-8F3C-4172-BB0A-5DEDD1AB7FB0}" sibTransId="{B809A63D-AE5F-4F36-BDF9-E0BB7C4FED6C}"/>
    <dgm:cxn modelId="{76411273-9104-481D-8826-1C8F2A315B18}" srcId="{56C53DBD-158F-4B40-83D6-FA7D408FECA5}" destId="{6AD30977-2184-47BB-8997-62CD981DAE0F}" srcOrd="5" destOrd="0" parTransId="{0FEE8951-687A-4E2C-AA4A-F7DEE7F706AB}" sibTransId="{81FA1179-A157-433B-A285-6A5AA5E2B56C}"/>
    <dgm:cxn modelId="{C186A87F-980C-46BE-9727-FEDEB053C44E}" type="presOf" srcId="{C4DEEFE8-D85D-497A-A838-552C94380071}" destId="{D589C1F9-6709-439B-889A-D71D6B6AD2B1}" srcOrd="0" destOrd="9" presId="urn:microsoft.com/office/officeart/2005/8/layout/vList2"/>
    <dgm:cxn modelId="{D7A3A096-17B9-4CD1-9ED2-30F392225B1E}" type="presOf" srcId="{BAABF845-51C1-4917-86D1-AF5C4984680D}" destId="{D589C1F9-6709-439B-889A-D71D6B6AD2B1}" srcOrd="0" destOrd="6" presId="urn:microsoft.com/office/officeart/2005/8/layout/vList2"/>
    <dgm:cxn modelId="{75D1479C-B363-4076-B266-879FD56C80A0}" srcId="{56C53DBD-158F-4B40-83D6-FA7D408FECA5}" destId="{DFBF524A-F60A-49FD-B1D1-C7CFFBB365F5}" srcOrd="2" destOrd="0" parTransId="{475E03B4-033E-478F-8D62-A9348F34BCED}" sibTransId="{D7A87F3D-14A9-4E10-992A-38C56949B1FE}"/>
    <dgm:cxn modelId="{CB58C9A4-DBD6-4B55-9162-60FE2069479E}" type="presOf" srcId="{AD3E7867-140D-4DFD-A7C4-9D031CD50A14}" destId="{D589C1F9-6709-439B-889A-D71D6B6AD2B1}" srcOrd="0" destOrd="16" presId="urn:microsoft.com/office/officeart/2005/8/layout/vList2"/>
    <dgm:cxn modelId="{96F137AB-8D02-4B39-94A8-13E5DDFE2A61}" srcId="{56C53DBD-158F-4B40-83D6-FA7D408FECA5}" destId="{AD3E7867-140D-4DFD-A7C4-9D031CD50A14}" srcOrd="16" destOrd="0" parTransId="{F439FF10-5890-4A86-B983-8BA8A6DF13B5}" sibTransId="{DC2EA329-9F4A-4713-AC00-9C8CA9114F08}"/>
    <dgm:cxn modelId="{5C2449B1-13E3-451F-8CB9-F66B8670E812}" type="presOf" srcId="{BDEB0A46-A406-4539-9AD1-EB60F7F11782}" destId="{D589C1F9-6709-439B-889A-D71D6B6AD2B1}" srcOrd="0" destOrd="12" presId="urn:microsoft.com/office/officeart/2005/8/layout/vList2"/>
    <dgm:cxn modelId="{3EA835C0-CCC7-418E-8EA2-874ADAF30B7C}" type="presOf" srcId="{DFBF524A-F60A-49FD-B1D1-C7CFFBB365F5}" destId="{D589C1F9-6709-439B-889A-D71D6B6AD2B1}" srcOrd="0" destOrd="2" presId="urn:microsoft.com/office/officeart/2005/8/layout/vList2"/>
    <dgm:cxn modelId="{81FAE5C9-9B65-4D00-89C5-8AF452836F7D}" srcId="{56C53DBD-158F-4B40-83D6-FA7D408FECA5}" destId="{8A63AA82-13A5-4DD2-93F2-864F627DF3A9}" srcOrd="10" destOrd="0" parTransId="{0B5BD941-B87A-4046-B660-0EADE21B7CA0}" sibTransId="{356577E2-9B02-4238-B3BB-BB72689116A4}"/>
    <dgm:cxn modelId="{9E233ECA-B61A-4AB0-82B0-FEB46E21C52E}" type="presOf" srcId="{C1A7A8F3-F551-4A7B-811D-143B9C60C946}" destId="{D589C1F9-6709-439B-889A-D71D6B6AD2B1}" srcOrd="0" destOrd="13" presId="urn:microsoft.com/office/officeart/2005/8/layout/vList2"/>
    <dgm:cxn modelId="{896273CB-D853-4F1C-8116-1CF2D2A0B50B}" type="presOf" srcId="{9CABF785-FDA6-4CC3-8EA3-79D17A38593E}" destId="{884E238D-52DB-40C7-B599-4C9B638424DE}" srcOrd="0" destOrd="0" presId="urn:microsoft.com/office/officeart/2005/8/layout/vList2"/>
    <dgm:cxn modelId="{912CD5CE-4EBF-40D2-A6D8-6ECA52715116}" srcId="{56C53DBD-158F-4B40-83D6-FA7D408FECA5}" destId="{EBB5CF08-2447-4587-AFED-C5B3E71219CE}" srcOrd="11" destOrd="0" parTransId="{9BEC4074-4A0D-47A4-97F0-01D71FD70B73}" sibTransId="{82F282E8-B144-4FAB-AE52-DE0048D21E46}"/>
    <dgm:cxn modelId="{C03B45D1-BB15-404F-8BD3-CB69DC487A71}" srcId="{56C53DBD-158F-4B40-83D6-FA7D408FECA5}" destId="{0D2219D2-732B-4D1C-A9B3-DC46BCE582E0}" srcOrd="7" destOrd="0" parTransId="{290A14D0-0139-4487-BE26-CE07F9D0D81D}" sibTransId="{400E4E2E-4038-456B-8071-619840DC9307}"/>
    <dgm:cxn modelId="{43B52CD5-7CEF-408E-88B1-56B312A1D750}" type="presOf" srcId="{EC0906CD-DA8F-43E5-B5DB-A8F83A1D5334}" destId="{D589C1F9-6709-439B-889A-D71D6B6AD2B1}" srcOrd="0" destOrd="3" presId="urn:microsoft.com/office/officeart/2005/8/layout/vList2"/>
    <dgm:cxn modelId="{AF4904E7-82A6-4323-9B75-42D85EB0CA7C}" type="presOf" srcId="{0DC6C13D-4A93-4DAF-B1C1-A9880EC834A9}" destId="{D589C1F9-6709-439B-889A-D71D6B6AD2B1}" srcOrd="0" destOrd="4" presId="urn:microsoft.com/office/officeart/2005/8/layout/vList2"/>
    <dgm:cxn modelId="{C2184AE7-8342-4D19-93AD-FC20135270F0}" srcId="{56C53DBD-158F-4B40-83D6-FA7D408FECA5}" destId="{68B2C547-5F64-4A67-9E52-A7454AD9514B}" srcOrd="0" destOrd="0" parTransId="{1C77BC33-FC5E-4B3C-8F9B-9CF264426A4C}" sibTransId="{A5490FBD-8926-462B-B7A5-5EF34277C472}"/>
    <dgm:cxn modelId="{31A103E9-69A1-4B64-88E2-B470E1A194E5}" type="presOf" srcId="{8A63AA82-13A5-4DD2-93F2-864F627DF3A9}" destId="{D589C1F9-6709-439B-889A-D71D6B6AD2B1}" srcOrd="0" destOrd="10" presId="urn:microsoft.com/office/officeart/2005/8/layout/vList2"/>
    <dgm:cxn modelId="{B67D52ED-8AA1-4665-8929-66008F938E56}" type="presOf" srcId="{56C53DBD-158F-4B40-83D6-FA7D408FECA5}" destId="{372E7166-FCE9-4BE7-97C6-9BC4ABEAD90C}" srcOrd="0" destOrd="0" presId="urn:microsoft.com/office/officeart/2005/8/layout/vList2"/>
    <dgm:cxn modelId="{8264BCF8-CA7F-449E-84E3-50F658CB66CF}" type="presOf" srcId="{1A0C6BE6-CD7A-41D1-9715-55E594569167}" destId="{D589C1F9-6709-439B-889A-D71D6B6AD2B1}" srcOrd="0" destOrd="1" presId="urn:microsoft.com/office/officeart/2005/8/layout/vList2"/>
    <dgm:cxn modelId="{4035B5FE-F6AA-4EC4-8A09-2656C32DF191}" srcId="{56C53DBD-158F-4B40-83D6-FA7D408FECA5}" destId="{EC0906CD-DA8F-43E5-B5DB-A8F83A1D5334}" srcOrd="3" destOrd="0" parTransId="{F5AD43DC-7A45-4A40-98F8-9025ECD7A2A8}" sibTransId="{D51391E1-3555-4A66-B949-ED92D1C9BDAA}"/>
    <dgm:cxn modelId="{82EB1C27-A7D3-4F99-AF5C-6015BCB1E967}" type="presParOf" srcId="{884E238D-52DB-40C7-B599-4C9B638424DE}" destId="{372E7166-FCE9-4BE7-97C6-9BC4ABEAD90C}" srcOrd="0" destOrd="0" presId="urn:microsoft.com/office/officeart/2005/8/layout/vList2"/>
    <dgm:cxn modelId="{922A6B63-5240-4922-8180-FFBF9A5D01D5}" type="presParOf" srcId="{884E238D-52DB-40C7-B599-4C9B638424DE}" destId="{D589C1F9-6709-439B-889A-D71D6B6AD2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166-FCE9-4BE7-97C6-9BC4ABEAD90C}">
      <dsp:nvSpPr>
        <dsp:cNvPr id="0" name=""/>
        <dsp:cNvSpPr/>
      </dsp:nvSpPr>
      <dsp:spPr>
        <a:xfrm>
          <a:off x="0" y="165044"/>
          <a:ext cx="261783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 Light" panose="020F0302020204030204"/>
            </a:rPr>
            <a:t>Local Authorities in attendance:</a:t>
          </a:r>
          <a:endParaRPr lang="en-US" sz="1800" kern="1200" dirty="0"/>
        </a:p>
      </dsp:txBody>
      <dsp:txXfrm>
        <a:off x="34954" y="199998"/>
        <a:ext cx="2547931" cy="646132"/>
      </dsp:txXfrm>
    </dsp:sp>
    <dsp:sp modelId="{D589C1F9-6709-439B-889A-D71D6B6AD2B1}">
      <dsp:nvSpPr>
        <dsp:cNvPr id="0" name=""/>
        <dsp:cNvSpPr/>
      </dsp:nvSpPr>
      <dsp:spPr>
        <a:xfrm>
          <a:off x="0" y="881084"/>
          <a:ext cx="2617839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16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Leeds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Coventry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Manchester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Central Bedfordshire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Norwich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>
              <a:latin typeface="Calibri Light" panose="020F0302020204030204"/>
            </a:rPr>
            <a:t>Hillingdon</a:t>
          </a:r>
          <a:endParaRPr lang="en-US" sz="1400" kern="1200" dirty="0">
            <a:latin typeface="Calibri Light" panose="020F0302020204030204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Durham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Gravesham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Sheffield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Aberdeen City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BCP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Daventry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Southwark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Lewisham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Oxford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Fife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Calibri Light" panose="020F0302020204030204"/>
            </a:rPr>
            <a:t>South Northants</a:t>
          </a:r>
        </a:p>
      </dsp:txBody>
      <dsp:txXfrm>
        <a:off x="0" y="881084"/>
        <a:ext cx="2617839" cy="409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2BF09-8070-4058-B0B6-986CC24D83DF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4107-BA23-423E-BB7C-EB0650501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74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55FEA-E371-4AE5-8AAC-CC315FE85C21}" type="datetimeFigureOut">
              <a:rPr lang="en-GB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5941-9897-450E-8971-EBCAC40D4C41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61ADA-F817-4BD9-85D0-3539990796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5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5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531222"/>
            <a:ext cx="11316769" cy="1831377"/>
          </a:xfrm>
        </p:spPr>
        <p:txBody>
          <a:bodyPr>
            <a:noAutofit/>
          </a:bodyPr>
          <a:lstStyle>
            <a:lvl1pPr algn="ctr">
              <a:defRPr sz="70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4541897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51610"/>
          <a:stretch/>
        </p:blipFill>
        <p:spPr>
          <a:xfrm>
            <a:off x="5511844" y="1229033"/>
            <a:ext cx="1168311" cy="11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3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>
              <a:defRPr sz="2000">
                <a:latin typeface="Museo Sans 500" panose="020000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452967" y="604838"/>
            <a:ext cx="5386917" cy="55403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Museo 500" panose="02000000000000000000" pitchFamily="50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53201" y="1401763"/>
            <a:ext cx="5386683" cy="46529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23888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4778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2967" y="6228750"/>
            <a:ext cx="5386917" cy="33972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6438936" y="6228749"/>
            <a:ext cx="5386917" cy="33972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accent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crisis.org.uk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967" y="620713"/>
            <a:ext cx="11372851" cy="5257800"/>
          </a:xfrm>
        </p:spPr>
        <p:txBody>
          <a:bodyPr>
            <a:normAutofit/>
          </a:bodyPr>
          <a:lstStyle>
            <a:lvl1pPr marL="342900" indent="-342900" algn="l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Museo Sans 500" panose="02000000000000000000" pitchFamily="50" charset="0"/>
              </a:defRPr>
            </a:lvl1pPr>
          </a:lstStyle>
          <a:p>
            <a:pPr lvl="0"/>
            <a:r>
              <a:rPr lang="en-US"/>
              <a:t>Body copy for bullet point list.</a:t>
            </a:r>
          </a:p>
        </p:txBody>
      </p:sp>
    </p:spTree>
    <p:extLst>
      <p:ext uri="{BB962C8B-B14F-4D97-AF65-F5344CB8AC3E}">
        <p14:creationId xmlns:p14="http://schemas.microsoft.com/office/powerpoint/2010/main" val="1398769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3201" y="2879767"/>
            <a:ext cx="11316769" cy="523747"/>
          </a:xfrm>
        </p:spPr>
        <p:txBody>
          <a:bodyPr>
            <a:noAutofit/>
          </a:bodyPr>
          <a:lstStyle>
            <a:lvl1pPr algn="ctr">
              <a:defRPr sz="5000" spc="0" baseline="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203" y="3566239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5836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53201" y="2844225"/>
            <a:ext cx="11316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spc="0">
                <a:solidFill>
                  <a:schemeClr val="bg1"/>
                </a:solidFill>
                <a:latin typeface="Museo 500" panose="02000000000000000000" pitchFamily="50" charset="0"/>
              </a:rPr>
              <a:t>Thank you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302207" y="6151566"/>
            <a:ext cx="119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crisis.org.uk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50290"/>
          <a:stretch/>
        </p:blipFill>
        <p:spPr>
          <a:xfrm>
            <a:off x="5405054" y="5160612"/>
            <a:ext cx="1022376" cy="9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1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0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sis.org.uk/about-us/the-crisis-blog/what-do-we-know-about-the-scale-of-homelessness-in-england-during-the-pandemic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sis.org.uk/about-us/the-crisis-blog/what-do-we-know-about-the-scale-of-homelessness-in-england-during-the-pandemic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sis.org.uk/about-us/the-crisis-blog/what-do-we-know-about-the-scale-of-homelessness-in-england-during-the-pandemic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C5E55D-E4A9-4817-B6F7-7AF780A89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824" y="3472474"/>
            <a:ext cx="11316769" cy="1278314"/>
          </a:xfrm>
        </p:spPr>
        <p:txBody>
          <a:bodyPr/>
          <a:lstStyle/>
          <a:p>
            <a:r>
              <a:rPr lang="en-US" sz="4800" dirty="0">
                <a:latin typeface="Museo 500"/>
              </a:rPr>
              <a:t>Crisis Local Authority Practice Network</a:t>
            </a:r>
            <a:br>
              <a:rPr lang="en-US" sz="6000" dirty="0">
                <a:latin typeface="Museo 500"/>
              </a:rPr>
            </a:br>
            <a:br>
              <a:rPr lang="en-US" sz="6000" dirty="0">
                <a:latin typeface="Museo 500"/>
              </a:rPr>
            </a:br>
            <a:r>
              <a:rPr lang="en-US" sz="3200" dirty="0">
                <a:solidFill>
                  <a:schemeClr val="tx1"/>
                </a:solidFill>
                <a:latin typeface="Museo 500"/>
              </a:rPr>
              <a:t>Practice Exchange Session 29/01/2021</a:t>
            </a:r>
            <a:br>
              <a:rPr lang="en-US" sz="3200" dirty="0">
                <a:solidFill>
                  <a:schemeClr val="tx1"/>
                </a:solidFill>
                <a:latin typeface="Museo 500"/>
              </a:rPr>
            </a:br>
            <a:r>
              <a:rPr lang="en-US" sz="2400" dirty="0">
                <a:solidFill>
                  <a:schemeClr val="tx1"/>
                </a:solidFill>
                <a:latin typeface="Museo 500"/>
              </a:rPr>
              <a:t>Mediation as a Prevention Intervention/ Everyone In 2.0</a:t>
            </a:r>
            <a:r>
              <a:rPr lang="en-US" sz="4000" dirty="0">
                <a:solidFill>
                  <a:schemeClr val="tx1"/>
                </a:solidFill>
                <a:latin typeface="Museo 500"/>
              </a:rPr>
              <a:t> </a:t>
            </a:r>
            <a:endParaRPr lang="en-US" sz="4800" dirty="0">
              <a:solidFill>
                <a:schemeClr val="tx1"/>
              </a:solidFill>
              <a:latin typeface="Museo 50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8A9EA-6050-4414-BC90-A63A3724E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26265" y="2092180"/>
            <a:ext cx="11316768" cy="38897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>
              <a:latin typeface="Museo 50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Museo 500"/>
            </a:endParaRPr>
          </a:p>
          <a:p>
            <a:endParaRPr lang="en-US"/>
          </a:p>
          <a:p>
            <a:r>
              <a:rPr lang="en-US" dirty="0">
                <a:latin typeface="Museo 500"/>
              </a:rPr>
              <a:t>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1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AB53F3-44EB-40C9-BA51-8FEB12811B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7BBE-8D79-4920-B05B-B0793C9F3F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C803-91CD-4BAC-B9C9-85D27AD9E7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Everyone In 2.0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Long term needs: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  <a:latin typeface="Museo Sans 500"/>
            </a:endParaRPr>
          </a:p>
          <a:p>
            <a:r>
              <a:rPr lang="en-GB" sz="1400" dirty="0">
                <a:latin typeface="Museo Sans 500"/>
              </a:rPr>
              <a:t>More help needed to acquire long term permanent housing solutions </a:t>
            </a:r>
            <a:endParaRPr lang="en-GB" sz="1400" b="1" dirty="0">
              <a:solidFill>
                <a:srgbClr val="FF0000"/>
              </a:solidFill>
              <a:latin typeface="Museo Sans 500"/>
            </a:endParaRP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Additional long-term funding for permanent supported accommodation</a:t>
            </a:r>
          </a:p>
          <a:p>
            <a:r>
              <a:rPr lang="en-GB" sz="1400">
                <a:solidFill>
                  <a:srgbClr val="000000"/>
                </a:solidFill>
                <a:latin typeface="Museo Sans 500"/>
              </a:rPr>
              <a:t>Assistance required n procurement of HF places for those currently in hotel accommodation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Short term funding to cover </a:t>
            </a:r>
            <a:r>
              <a:rPr lang="en-GB" sz="1400" b="1" dirty="0">
                <a:latin typeface="Museo Sans 500"/>
              </a:rPr>
              <a:t>full</a:t>
            </a:r>
            <a:r>
              <a:rPr lang="en-GB" sz="1400" dirty="0">
                <a:solidFill>
                  <a:srgbClr val="000000"/>
                </a:solidFill>
                <a:latin typeface="Museo Sans 500"/>
              </a:rPr>
              <a:t> cost of keeping everyone in (including NRPF and those without priority need) due to Covid not just rough sleepers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Longer term funding streams to allow for programmes of work to be planned and delivered over a number of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Museo Sans 50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Museo Sans 500"/>
            </a:endParaRPr>
          </a:p>
          <a:p>
            <a:pP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Museo Sans 50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Museo Sans 50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Museo Sans 50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55067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1BFAD-27DE-4AEE-B87E-27D57386E5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205C-0884-46BC-844A-EDF3528E5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246A1-B55E-42C6-BEC0-6DB0BEA5B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Any other business:</a:t>
            </a:r>
            <a:endParaRPr lang="en-GB" sz="1400">
              <a:solidFill>
                <a:srgbClr val="FF0000"/>
              </a:solidFill>
              <a:latin typeface="Museo Sans 500"/>
            </a:endParaRP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  <a:latin typeface="Museo Sans 500"/>
            </a:endParaRPr>
          </a:p>
          <a:p>
            <a:r>
              <a:rPr lang="en-GB" sz="1400" dirty="0">
                <a:latin typeface="Museo Sans 500"/>
              </a:rPr>
              <a:t>Prevention Review Tool offered out to group – Please do contact me if you wish to trial this or to discuss further</a:t>
            </a:r>
          </a:p>
          <a:p>
            <a:endParaRPr lang="en-GB" sz="1400" dirty="0">
              <a:latin typeface="Museo Sans 500"/>
            </a:endParaRPr>
          </a:p>
          <a:p>
            <a:r>
              <a:rPr lang="en-GB" sz="1400" dirty="0">
                <a:latin typeface="Museo Sans 500"/>
              </a:rPr>
              <a:t>Co-location: Examples of Housing Options and charities or others co-locating needed by Crisis.   Thanks to those who have contacted me.   Anyone with any other examples – please do contact us.</a:t>
            </a:r>
          </a:p>
        </p:txBody>
      </p:sp>
    </p:spTree>
    <p:extLst>
      <p:ext uri="{BB962C8B-B14F-4D97-AF65-F5344CB8AC3E}">
        <p14:creationId xmlns:p14="http://schemas.microsoft.com/office/powerpoint/2010/main" val="246641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58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FAE130-C27A-4080-AE92-264F19158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0ACE-3486-44E6-976C-56A7C5D2E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D42DD-F61C-4D52-BA87-F17EB59031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Museo Sans 500"/>
              </a:rPr>
              <a:t>Notes from Practice Exchange 29/01/2021</a:t>
            </a:r>
          </a:p>
          <a:p>
            <a:pPr marL="0" indent="0" algn="ctr">
              <a:buNone/>
            </a:pPr>
            <a:r>
              <a:rPr lang="en-US" sz="1600" b="1" dirty="0">
                <a:latin typeface="Museo Sans 500"/>
              </a:rPr>
              <a:t>Theme:  Mediation as a Prevention Intervention</a:t>
            </a: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Museo Sans 500"/>
              </a:rPr>
              <a:t>Topics</a:t>
            </a:r>
          </a:p>
          <a:p>
            <a:pPr marL="0" indent="0" algn="just">
              <a:buNone/>
            </a:pPr>
            <a:r>
              <a:rPr lang="en-US" sz="1400" dirty="0">
                <a:latin typeface="Museo Sans 500"/>
              </a:rPr>
              <a:t>1. Mediation</a:t>
            </a:r>
          </a:p>
          <a:p>
            <a:pPr marL="0" indent="0" algn="just">
              <a:buNone/>
            </a:pPr>
            <a:r>
              <a:rPr lang="en-US" sz="1400" dirty="0">
                <a:latin typeface="Museo Sans 500"/>
              </a:rPr>
              <a:t>2. Everyone in 2.0 </a:t>
            </a:r>
            <a:endParaRPr lang="en-US" sz="1400" dirty="0"/>
          </a:p>
          <a:p>
            <a:pPr marL="0" indent="0" algn="just">
              <a:buNone/>
            </a:pPr>
            <a:endParaRPr lang="en-US" sz="1400" dirty="0">
              <a:latin typeface="Museo Sans 50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1"/>
                </a:solidFill>
                <a:latin typeface="Museo Sans 500"/>
              </a:rPr>
              <a:t>Actions:</a:t>
            </a:r>
            <a:r>
              <a:rPr lang="en-US" sz="1400" dirty="0">
                <a:solidFill>
                  <a:srgbClr val="0070C0"/>
                </a:solidFill>
                <a:latin typeface="Museo Sans 500"/>
              </a:rPr>
              <a:t>  </a:t>
            </a:r>
            <a:endParaRPr lang="en-US" sz="1400">
              <a:solidFill>
                <a:srgbClr val="0070C0"/>
              </a:solidFill>
              <a:latin typeface="Museo Sans 500"/>
              <a:cs typeface="Segoe UI"/>
            </a:endParaRPr>
          </a:p>
          <a:p>
            <a:pPr marL="0" indent="0" algn="just">
              <a:buNone/>
            </a:pPr>
            <a:r>
              <a:rPr lang="en-US" sz="1400" dirty="0">
                <a:latin typeface="Museo Sans 500"/>
                <a:cs typeface="Segoe UI"/>
              </a:rPr>
              <a:t>Mediation Information Sheet</a:t>
            </a:r>
          </a:p>
          <a:p>
            <a:pPr>
              <a:buNone/>
            </a:pPr>
            <a:r>
              <a:rPr lang="en-US" sz="1400" dirty="0">
                <a:latin typeface="Museo Sans 500"/>
                <a:cs typeface="Segoe UI"/>
              </a:rPr>
              <a:t>Keep group updated on outcome of Jon Sparkes (CEO) weekly meeting with CLG</a:t>
            </a:r>
          </a:p>
          <a:p>
            <a:pPr>
              <a:buNone/>
            </a:pPr>
            <a:r>
              <a:rPr lang="en-US" sz="1400" dirty="0">
                <a:latin typeface="Museo Sans 500"/>
                <a:cs typeface="Segoe UI"/>
              </a:rPr>
              <a:t>Circulate notes and send invitation for future meetings</a:t>
            </a:r>
            <a:endParaRPr lang="en-US"/>
          </a:p>
          <a:p>
            <a:pPr>
              <a:buNone/>
            </a:pPr>
            <a:r>
              <a:rPr lang="en-US" sz="1400" dirty="0">
                <a:latin typeface="Museo Sans 500"/>
                <a:cs typeface="Segoe UI"/>
              </a:rPr>
              <a:t>Durham Stop before you serve (available on mediation space when provided)</a:t>
            </a:r>
          </a:p>
          <a:p>
            <a:pPr>
              <a:buNone/>
            </a:pPr>
            <a:r>
              <a:rPr lang="en-US" sz="1400" dirty="0">
                <a:latin typeface="Museo Sans 500"/>
                <a:cs typeface="Segoe UI"/>
              </a:rPr>
              <a:t>BCP Landlord/Tenant mediation form (available on mediation space when provided)</a:t>
            </a:r>
          </a:p>
          <a:p>
            <a:pPr>
              <a:buNone/>
            </a:pPr>
            <a:r>
              <a:rPr lang="en-US" sz="1400" dirty="0">
                <a:latin typeface="Museo Sans 500"/>
                <a:cs typeface="Segoe UI"/>
              </a:rPr>
              <a:t>Southwark Self-help packs (available on mediation space when provided)</a:t>
            </a:r>
          </a:p>
          <a:p>
            <a:pPr>
              <a:buNone/>
            </a:pPr>
            <a:r>
              <a:rPr lang="en-US" sz="1400" dirty="0">
                <a:latin typeface="Museo Sans 500"/>
                <a:cs typeface="Segoe UI"/>
              </a:rPr>
              <a:t>Aberdeen – Staff mediation service (available on mediation space when provided)</a:t>
            </a:r>
          </a:p>
          <a:p>
            <a:pPr marL="0" indent="0" algn="just">
              <a:buNone/>
            </a:pPr>
            <a:endParaRPr lang="en-US" sz="1400" b="1" dirty="0">
              <a:solidFill>
                <a:srgbClr val="FF0000"/>
              </a:solidFill>
              <a:latin typeface="Museo Sans 500"/>
            </a:endParaRPr>
          </a:p>
          <a:p>
            <a:pPr marL="0" indent="0" algn="just">
              <a:buNone/>
            </a:pPr>
            <a:endParaRPr lang="en-US" sz="1400" dirty="0">
              <a:solidFill>
                <a:srgbClr val="0070C0"/>
              </a:solidFill>
              <a:latin typeface="Museo Sans 500"/>
            </a:endParaRPr>
          </a:p>
        </p:txBody>
      </p:sp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2DF268BC-3015-4E41-A428-62E97553D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490137"/>
              </p:ext>
            </p:extLst>
          </p:nvPr>
        </p:nvGraphicFramePr>
        <p:xfrm>
          <a:off x="9131709" y="616974"/>
          <a:ext cx="2617839" cy="514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1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73A990-CB9B-4700-82A5-97E9BBABC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6220C-156D-46EE-B218-1697D951BB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F8BF6-46DC-4F2C-B1BA-17A85B907B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Museo Sans 500"/>
              </a:rPr>
              <a:t>1. Mediation as a prevention intervention -</a:t>
            </a:r>
            <a:r>
              <a:rPr lang="en-US" sz="1400" dirty="0">
                <a:solidFill>
                  <a:srgbClr val="FF0000"/>
                </a:solidFill>
                <a:latin typeface="Museo Sans 500"/>
              </a:rPr>
              <a:t> Is culture change needed for effective mediation? Is mediation better provided internally or externally? Pros and cons of using a mediation service?</a:t>
            </a:r>
            <a:endParaRPr lang="en-US" dirty="0"/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Museo Sans 50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Museo Sans 500"/>
              </a:rPr>
              <a:t>Previous experiences</a:t>
            </a:r>
            <a:endParaRPr lang="en-US" dirty="0"/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Have run successful mediation services 10/15 years ago but has been axed when restructures/austerity measures have been implemented</a:t>
            </a:r>
            <a:endParaRPr lang="en-US" sz="1400">
              <a:solidFill>
                <a:srgbClr val="000000"/>
              </a:solidFill>
            </a:endParaRPr>
          </a:p>
          <a:p>
            <a:r>
              <a:rPr lang="en-US" sz="1400" dirty="0">
                <a:latin typeface="Museo Sans 500"/>
              </a:rPr>
              <a:t>Have used successfully in the past in PRS – landlord being encouraged to contact the LA prior to serving a notice so that a mediation process can be entered into.</a:t>
            </a:r>
            <a:endParaRPr lang="en-US" sz="1400" dirty="0"/>
          </a:p>
          <a:p>
            <a:r>
              <a:rPr lang="en-US" sz="1400" dirty="0">
                <a:latin typeface="Museo Sans 500"/>
              </a:rPr>
              <a:t>Informal mediation already takes place within the housing options service</a:t>
            </a:r>
            <a:endParaRPr lang="en-US" sz="1400" dirty="0"/>
          </a:p>
          <a:p>
            <a:r>
              <a:rPr lang="en-US" sz="1400" dirty="0">
                <a:latin typeface="Museo Sans 500"/>
              </a:rPr>
              <a:t>Council restructures make it hard to promote and keep mediation services in the long term </a:t>
            </a:r>
            <a:endParaRPr lang="en-US" sz="1400" dirty="0"/>
          </a:p>
          <a:p>
            <a:r>
              <a:rPr lang="en-US" sz="1400" dirty="0">
                <a:latin typeface="Museo Sans 500"/>
              </a:rPr>
              <a:t>Already run mediation service for staff which is successful</a:t>
            </a:r>
            <a:endParaRPr lang="en-US" sz="1400" dirty="0"/>
          </a:p>
          <a:p>
            <a:r>
              <a:rPr lang="en-US" sz="1400" dirty="0">
                <a:latin typeface="Museo Sans 500"/>
              </a:rPr>
              <a:t>Care services offer mediation and respite care although this is not yet used in homelessness services</a:t>
            </a:r>
            <a:endParaRPr lang="en-US" sz="1400" dirty="0"/>
          </a:p>
          <a:p>
            <a:r>
              <a:rPr lang="en-US" sz="1400" dirty="0">
                <a:latin typeface="Museo Sans 500"/>
              </a:rPr>
              <a:t>Outcomes were better in previous service when dedicated mediators used as too many competing priorities for generic officers</a:t>
            </a: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340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11ED5-8F14-4682-8893-E67E6681BE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516D9-6283-4824-A6BC-49F56E51C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702A6-9145-4D33-8AFD-FE8F708797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EE0F5-2A6F-42DD-A82B-93F0CB327A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4269C-AC88-43DB-BFE5-6E709E2047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68D0D-3996-49FC-A0B6-130FCFA08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Museo Sans 500"/>
              </a:rPr>
              <a:t>Current thoughts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dirty="0">
                <a:latin typeface="Museo Sans 500"/>
              </a:rPr>
              <a:t>We can see the need to use mediation services in the future</a:t>
            </a:r>
            <a:endParaRPr lang="en-US" sz="1400" b="1" dirty="0">
              <a:latin typeface="Museo Sans 500"/>
            </a:endParaRPr>
          </a:p>
          <a:p>
            <a:r>
              <a:rPr lang="en-US" sz="1400" dirty="0">
                <a:latin typeface="Museo Sans 500"/>
              </a:rPr>
              <a:t>Having suitable alternative accommodation for YP whilst mediation is ongoing is a good idea if available – take them out of the current situation to ensure safety and clarity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Useful if officers visit families in their own homes to offer "preventative mediation" (deal with the smaller issues before they become insurmountable)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Need to map out the right learning pathway for the whole team when considering offering mediation (some staff not as good at this type of approach)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Thought must be given to culture change needed by some officers to this approach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Pre-presentation support needs to be available to "at risk groups"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Team needs to understand the difference between mediation/negotiation/advocacy and coaching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Difficulties  can arise  recruiting trained mediators/ specific mediation services (they are in short supply)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External mediation is a good option but difficult to assess what is needed to enable commissioning</a:t>
            </a:r>
          </a:p>
          <a:p>
            <a:r>
              <a:rPr lang="en-US" sz="1400" dirty="0">
                <a:solidFill>
                  <a:srgbClr val="000000"/>
                </a:solidFill>
                <a:latin typeface="Museo Sans 500"/>
              </a:rPr>
              <a:t>Social services can take a role in mediation with young people – service could be spread through support services not just homelessness</a:t>
            </a:r>
          </a:p>
          <a:p>
            <a:endParaRPr lang="en-US" sz="1400" dirty="0">
              <a:solidFill>
                <a:srgbClr val="000000"/>
              </a:solidFill>
              <a:latin typeface="Museo Sans 500"/>
            </a:endParaRPr>
          </a:p>
          <a:p>
            <a:endParaRPr lang="en-US" sz="1400" dirty="0">
              <a:solidFill>
                <a:srgbClr val="000000"/>
              </a:solidFill>
              <a:latin typeface="Museo Sans 500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37398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626969-6D0C-4EBA-89F4-F0362B417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A44D1-8F59-43A8-8D14-7B9CE46ADC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87CDF-DD51-4411-B7C9-03E88146B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Current thoughts cont....</a:t>
            </a: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  <a:latin typeface="Museo Sans 500"/>
            </a:endParaRPr>
          </a:p>
          <a:p>
            <a:r>
              <a:rPr lang="en-GB" sz="1400" dirty="0">
                <a:latin typeface="Museo Sans 500"/>
              </a:rPr>
              <a:t>Upstream prevention needed for successful mediation services (Early Prevention Team)</a:t>
            </a:r>
            <a:endParaRPr lang="en-GB" sz="1400"/>
          </a:p>
          <a:p>
            <a:r>
              <a:rPr lang="en-GB" sz="1400" dirty="0">
                <a:latin typeface="Museo Sans 500"/>
              </a:rPr>
              <a:t>Understanding officer training options would be useful when planning the service</a:t>
            </a:r>
          </a:p>
          <a:p>
            <a:r>
              <a:rPr lang="en-GB" sz="1400" dirty="0">
                <a:latin typeface="Museo Sans 500"/>
              </a:rPr>
              <a:t>Resources to assist in setting up would also be helpful</a:t>
            </a:r>
          </a:p>
          <a:p>
            <a:r>
              <a:rPr lang="en-GB" sz="1400" dirty="0">
                <a:latin typeface="Museo Sans 500"/>
              </a:rPr>
              <a:t>Very empowering for the customer when done properly</a:t>
            </a:r>
          </a:p>
          <a:p>
            <a:r>
              <a:rPr lang="en-GB" sz="1400" dirty="0">
                <a:latin typeface="Museo Sans 500"/>
              </a:rPr>
              <a:t>Needs to be fully invested in (including management and senior management) to be worthwhile and net good results</a:t>
            </a:r>
          </a:p>
          <a:p>
            <a:r>
              <a:rPr lang="en-US" sz="1400" dirty="0">
                <a:latin typeface="Museo Sans 500"/>
              </a:rPr>
              <a:t>Input from landlords needed to inform mediation strategy in PRS</a:t>
            </a:r>
          </a:p>
          <a:p>
            <a:r>
              <a:rPr lang="en-US" sz="1400" dirty="0">
                <a:latin typeface="Museo Sans 500"/>
              </a:rPr>
              <a:t>Managing expectations is key in success</a:t>
            </a:r>
          </a:p>
          <a:p>
            <a:r>
              <a:rPr lang="en-US" sz="1400" dirty="0">
                <a:latin typeface="Museo Sans 500"/>
              </a:rPr>
              <a:t>Longer term support needed to back up mediation process</a:t>
            </a:r>
          </a:p>
          <a:p>
            <a:r>
              <a:rPr lang="en-US" sz="1400" dirty="0">
                <a:latin typeface="Museo Sans 500"/>
              </a:rPr>
              <a:t>Existing officers already have good relationship with customers to build mediation upon</a:t>
            </a:r>
            <a:endParaRPr lang="en-US" sz="14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5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AB53F3-44EB-40C9-BA51-8FEB12811B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7BBE-8D79-4920-B05B-B0793C9F3F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C803-91CD-4BAC-B9C9-85D27AD9E7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Museo Sans 500"/>
              </a:rPr>
              <a:t>2. Everyone In 2.0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Museo Sans 500"/>
              </a:rPr>
              <a:t>Challenges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Museo Sans 500"/>
            </a:endParaRPr>
          </a:p>
          <a:p>
            <a:r>
              <a:rPr lang="en-GB" sz="1400" dirty="0">
                <a:latin typeface="Museo Sans 500"/>
              </a:rPr>
              <a:t>No increase in presentations, shift in types presenting – now more singles living in precarious accommodation</a:t>
            </a: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Rising numbers of verified rough sleepers</a:t>
            </a:r>
            <a:endParaRPr lang="en-US" sz="140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Not yet seeing the effect of the stay on evictions – have little capacity to cope with this when it does</a:t>
            </a:r>
            <a:endParaRPr lang="en-US" sz="1400" dirty="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Increase in single people with more complex needs</a:t>
            </a:r>
            <a:endParaRPr lang="en-US" sz="140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More difficult to secure move on accommodation</a:t>
            </a:r>
            <a:endParaRPr lang="en-US" sz="140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Already seeing more people returning to the service who were accommodated during 1</a:t>
            </a:r>
            <a:r>
              <a:rPr lang="en-GB" sz="1400" baseline="30000" dirty="0">
                <a:latin typeface="Museo Sans 500"/>
              </a:rPr>
              <a:t>st</a:t>
            </a:r>
            <a:r>
              <a:rPr lang="en-GB" sz="1400" dirty="0">
                <a:latin typeface="Museo Sans 500"/>
              </a:rPr>
              <a:t> phase – PRS – unable to sustain tenancies</a:t>
            </a:r>
            <a:endParaRPr lang="en-US" sz="140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Difficulties in securing alternative accommodation for people unable to sustain the emergency or temporary accommodation – the options are very limited for this cohort</a:t>
            </a:r>
            <a:endParaRPr lang="en-US" sz="1400" dirty="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latin typeface="Museo Sans 500"/>
              </a:rPr>
              <a:t>Homeless prevention fund used to help secure PRS properties with deposit and rent in advance and sometimes incentive payments to landlords to keep tenants in the property</a:t>
            </a:r>
            <a:endParaRPr lang="en-US" sz="1400">
              <a:latin typeface="Museo Sans 500"/>
            </a:endParaRPr>
          </a:p>
          <a:p>
            <a:pPr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Museo Sans 500"/>
              </a:rPr>
              <a:t>Continuing to bring NRPF/those without priority need in at high cost – not sustainable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Museo Sans 50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33028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6A0087-0E16-49A8-B5B3-0E8161F9F6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A4F3-B429-4C4A-8952-A380F6E41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D5EE7-B635-4E81-8E32-AA75541C5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Everyone In 2 cont....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Challenges</a:t>
            </a:r>
            <a:endParaRPr lang="en-GB" sz="1400" dirty="0">
              <a:solidFill>
                <a:srgbClr val="FF0000"/>
              </a:solidFill>
              <a:latin typeface="Museo Sans 500"/>
            </a:endParaRP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  <a:latin typeface="Museo Sans 500"/>
            </a:endParaRP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Placements from London Borough in another area are causing supply issue and problems with identification</a:t>
            </a:r>
            <a:endParaRPr lang="en-US" sz="1400"/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Finding external support for those with NRPF is difficult </a:t>
            </a:r>
            <a:endParaRPr lang="en-US" sz="1400">
              <a:latin typeface="Museo Sans 500"/>
            </a:endParaRP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Offer for RS is good and is encouraging people to present who have been sofa surfing but have not been seen rough sleeping</a:t>
            </a: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Need to be realistic about affordability of suitable move accommodation and types and areas that people can be accommodated in</a:t>
            </a:r>
            <a:endParaRPr lang="en-US" sz="1400">
              <a:latin typeface="Museo Sans 500"/>
            </a:endParaRP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Some people from Everyone In #1 still waiting for permanent accommodation</a:t>
            </a: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Much more permanent housing needed</a:t>
            </a:r>
            <a:endParaRPr lang="en-US" sz="1400">
              <a:latin typeface="Museo Sans 500"/>
            </a:endParaRP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More permanent supported accommodation – Linking with Adult Social Care </a:t>
            </a:r>
            <a:endParaRPr lang="en-US" sz="1400">
              <a:latin typeface="Museo Sans 500"/>
            </a:endParaRPr>
          </a:p>
          <a:p>
            <a:pPr>
              <a:buFont typeface="Arial,Sans-Serif" panose="020B0604020202020204" pitchFamily="34" charset="0"/>
            </a:pPr>
            <a:r>
              <a:rPr lang="en-GB" sz="1400" dirty="0">
                <a:latin typeface="Museo Sans 500"/>
              </a:rPr>
              <a:t>Breaking of lockdown restrictions is becoming an increasing problem/risk to staff</a:t>
            </a:r>
            <a:endParaRPr lang="en-US" sz="1400" dirty="0">
              <a:latin typeface="Museo Sans 500"/>
            </a:endParaRPr>
          </a:p>
          <a:p>
            <a:pPr>
              <a:buFont typeface="Arial,Sans-Serif" panose="020B0604020202020204" pitchFamily="34" charset="0"/>
            </a:pP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8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AB53F3-44EB-40C9-BA51-8FEB12811B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7BBE-8D79-4920-B05B-B0793C9F3F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C803-91CD-4BAC-B9C9-85D27AD9E7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Museo Sans 500"/>
              </a:rPr>
              <a:t>2. Everyone In 2.0</a:t>
            </a:r>
            <a:endParaRPr lang="en-US" sz="1400" dirty="0"/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latin typeface="Museo Sans 500"/>
              </a:rPr>
              <a:t>Solutions being trialled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Seeking humanitarian support  from within the community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Spot purchasing of additional property where they can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Long term leases of HMOs 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Working with Law Centre to resolve NRPF status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Operating surgeries within B&amp;Bs and temporary accommodation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Providing food parcels 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Befriending through digital platforms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Health visits within hotels on regular basis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HF provision being extended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More reliance on community/faith groups</a:t>
            </a:r>
          </a:p>
          <a:p>
            <a:r>
              <a:rPr lang="en-GB" sz="1400" dirty="0">
                <a:solidFill>
                  <a:srgbClr val="000000"/>
                </a:solidFill>
                <a:latin typeface="Museo Sans 500"/>
              </a:rPr>
              <a:t>Stronger links now with healthcare services 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Museo Sans 50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Museo Sans 500"/>
            </a:endParaRPr>
          </a:p>
          <a:p>
            <a:pP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Museo Sans 50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Museo Sans 50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Museo Sans 50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4168699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FE445451AA643A9561EE029140A06" ma:contentTypeVersion="10" ma:contentTypeDescription="Create a new document." ma:contentTypeScope="" ma:versionID="7e80acff0e01627f8903067ae92f39a8">
  <xsd:schema xmlns:xsd="http://www.w3.org/2001/XMLSchema" xmlns:xs="http://www.w3.org/2001/XMLSchema" xmlns:p="http://schemas.microsoft.com/office/2006/metadata/properties" xmlns:ns2="3fce9e6b-aba6-4501-b06d-cd7538decd95" xmlns:ns3="ed01405d-33fc-4bb1-a952-752240f8be16" targetNamespace="http://schemas.microsoft.com/office/2006/metadata/properties" ma:root="true" ma:fieldsID="b7492d482b80555f74cd21ada9ae0db1" ns2:_="" ns3:_="">
    <xsd:import namespace="3fce9e6b-aba6-4501-b06d-cd7538decd95"/>
    <xsd:import namespace="ed01405d-33fc-4bb1-a952-752240f8b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e9e6b-aba6-4501-b06d-cd7538dec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1405d-33fc-4bb1-a952-752240f8be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301F0-947E-4223-B0E3-680F0E87322D}">
  <ds:schemaRefs>
    <ds:schemaRef ds:uri="7c9cc439-87e8-4f30-989d-7e4f873b639b"/>
    <ds:schemaRef ds:uri="b06fba5b-2790-4dd2-a552-2d428bb3f6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D84075-B7CA-4C70-A514-509DCC2175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8E5E8-5A55-44E0-A0FE-5ACA76E33F37}"/>
</file>

<file path=docProps/app.xml><?xml version="1.0" encoding="utf-8"?>
<Properties xmlns="http://schemas.openxmlformats.org/officeDocument/2006/extended-properties" xmlns:vt="http://schemas.openxmlformats.org/officeDocument/2006/docPropsVTypes">
  <Template>Crisis_Brand</Template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Atlas</vt:lpstr>
      <vt:lpstr>Crisis Local Authority Practice Network  Practice Exchange Session 29/01/2021 Mediation as a Prevention Intervention/ Everyone In 2.0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Bilingual Crisis PowerPoint presentation template</dc:title>
  <dc:creator>Chris Welch</dc:creator>
  <cp:revision>1575</cp:revision>
  <dcterms:created xsi:type="dcterms:W3CDTF">2017-03-29T10:59:08Z</dcterms:created>
  <dcterms:modified xsi:type="dcterms:W3CDTF">2021-02-10T14:08:26Z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0x0101003DCFE445451AA643A9561EE029140A06</vt:lpwstr>
  </property>
  <property fmtid="{D5CDD505-2E9C-101B-9397-08002B2CF9AE}" pid="3" name="Office Location">
    <vt:lpwstr>117;#South Wales|d3cde886-3aac-4f0a-8043-094dd3228524</vt:lpwstr>
  </property>
  <property fmtid="{D5CDD505-2E9C-101B-9397-08002B2CF9AE}" pid="4" name="TaxCatchAll">
    <vt:lpwstr>117;#South Wales|d3cde886-3aac-4f0a-8043-094dd3228524</vt:lpwstr>
  </property>
  <property fmtid="{D5CDD505-2E9C-101B-9397-08002B2CF9AE}" pid="5" name="ibaeb117a2e443b4a79451f1774477b0">
    <vt:lpwstr>South Wales|d3cde886-3aac-4f0a-8043-094dd3228524</vt:lpwstr>
  </property>
</Properties>
</file>